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4"/>
  </p:notesMasterIdLst>
  <p:sldIdLst>
    <p:sldId id="343" r:id="rId2"/>
    <p:sldId id="295" r:id="rId3"/>
    <p:sldId id="258" r:id="rId4"/>
    <p:sldId id="262" r:id="rId5"/>
    <p:sldId id="302" r:id="rId6"/>
    <p:sldId id="342" r:id="rId7"/>
    <p:sldId id="263" r:id="rId8"/>
    <p:sldId id="278" r:id="rId9"/>
    <p:sldId id="293" r:id="rId10"/>
    <p:sldId id="294" r:id="rId11"/>
    <p:sldId id="271" r:id="rId12"/>
    <p:sldId id="270" r:id="rId13"/>
    <p:sldId id="285" r:id="rId14"/>
    <p:sldId id="286" r:id="rId15"/>
    <p:sldId id="287" r:id="rId16"/>
    <p:sldId id="288" r:id="rId17"/>
    <p:sldId id="289" r:id="rId18"/>
    <p:sldId id="291" r:id="rId19"/>
    <p:sldId id="290" r:id="rId20"/>
    <p:sldId id="273" r:id="rId21"/>
    <p:sldId id="275" r:id="rId22"/>
    <p:sldId id="277" r:id="rId23"/>
    <p:sldId id="280" r:id="rId24"/>
    <p:sldId id="283" r:id="rId25"/>
    <p:sldId id="284" r:id="rId26"/>
    <p:sldId id="281" r:id="rId27"/>
    <p:sldId id="337" r:id="rId28"/>
    <p:sldId id="300" r:id="rId29"/>
    <p:sldId id="301" r:id="rId30"/>
    <p:sldId id="303" r:id="rId31"/>
    <p:sldId id="304" r:id="rId32"/>
    <p:sldId id="317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  <a:srgbClr val="FFFF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2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6911-BAB5-4250-AE17-14246FCCD026}" type="datetimeFigureOut">
              <a:rPr lang="es-MX" smtClean="0"/>
              <a:pPr/>
              <a:t>28/04/2012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62EDD-03A6-48D2-A8DE-FA0DB3320DB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6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2EDD-03A6-48D2-A8DE-FA0DB3320DB8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BA6F56-B6F3-42F7-BD77-DE5CF28936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FCEA0-87B3-4DB3-8371-F5ADF64599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F7D7FE-9336-4877-82CB-006368F058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3F8532-CD6C-4EA0-BE4C-2AAE95494E2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522DB7-7420-4F66-BB8B-E8F8E4B400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134938" y="2116138"/>
            <a:ext cx="8896350" cy="4135437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CF850A-659B-44AD-A4BA-12E294E627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1D809-FC24-41BA-8A66-4955A9516D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1B8B39-9DF6-41F5-9239-98D9329324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ED010-FEAF-4134-ABB8-962A09F82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88CA-9130-4DE5-8FC9-6246856C3B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4D2AC-B1F0-4148-93F0-6B68D89A86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AE13B-F352-45B4-8EE9-1AD1ED402E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979D4-95EF-4B05-9ECA-DC3548C746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A5A52-8235-4AB1-86B1-5F238D8040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9465B0-27E3-4388-A2A3-AEE1CB107C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Principios básicos de registros</a:t>
            </a:r>
            <a:endParaRPr lang="es-CO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761344"/>
          </a:xfrm>
        </p:spPr>
        <p:txBody>
          <a:bodyPr>
            <a:normAutofit lnSpcReduction="10000"/>
          </a:bodyPr>
          <a:lstStyle/>
          <a:p>
            <a:r>
              <a:rPr lang="es-CO" sz="4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Algo que debemos tener en cuenta</a:t>
            </a:r>
          </a:p>
          <a:p>
            <a:r>
              <a:rPr lang="es-CO" dirty="0" smtClean="0"/>
              <a:t>Ing. </a:t>
            </a:r>
            <a:r>
              <a:rPr lang="es-CO" dirty="0" err="1" smtClean="0"/>
              <a:t>Yheizzi</a:t>
            </a:r>
            <a:r>
              <a:rPr lang="es-CO" dirty="0" smtClean="0"/>
              <a:t> Caballero 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286362" cy="3065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Grp="1" noChangeAspect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608727147"/>
              </p:ext>
            </p:extLst>
          </p:nvPr>
        </p:nvGraphicFramePr>
        <p:xfrm>
          <a:off x="13447" y="476672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MS Org Chart" r:id="rId4" imgW="6298920" imgH="3993840" progId="OrgPlusWOPX.4">
                  <p:embed followColorScheme="full"/>
                </p:oleObj>
              </mc:Choice>
              <mc:Fallback>
                <p:oleObj name="MS Org Chart" r:id="rId4" imgW="6298920" imgH="3993840" progId="OrgPlusWOPX.4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" y="476672"/>
                        <a:ext cx="914400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995936" y="5733255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00FF"/>
                </a:solidFill>
              </a:rPr>
              <a:t>Medicamentos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5260558"/>
            <a:ext cx="2664296" cy="472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7139397" y="4361388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00FF"/>
                </a:solidFill>
              </a:rPr>
              <a:t>Quesos Cremas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Mis documentos\PROYECTOS\biosaf\fotos biosaf\vacas.jpg"/>
          <p:cNvPicPr>
            <a:picLocks noChangeAspect="1" noChangeArrowheads="1"/>
          </p:cNvPicPr>
          <p:nvPr/>
        </p:nvPicPr>
        <p:blipFill>
          <a:blip r:embed="rId3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2133600" y="1676400"/>
            <a:ext cx="5257800" cy="2895600"/>
          </a:xfrm>
          <a:prstGeom prst="rect">
            <a:avLst/>
          </a:prstGeom>
          <a:noFill/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 rot="23099899">
            <a:off x="5867400" y="1524000"/>
            <a:ext cx="2989263" cy="2446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54479"/>
              </a:avLst>
            </a:prstTxWarp>
          </a:bodyPr>
          <a:lstStyle/>
          <a:p>
            <a:pPr algn="ctr"/>
            <a:r>
              <a:rPr lang="es-MX" sz="3600" b="1" kern="10" normalizeH="1">
                <a:ln w="9525" cap="sq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3900101" scaled="1"/>
                </a:gradFill>
                <a:latin typeface="Arial Black"/>
              </a:rPr>
              <a:t>Manejo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600000">
            <a:off x="1219200" y="1143000"/>
            <a:ext cx="3505200" cy="1768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56419"/>
              </a:avLst>
            </a:prstTxWarp>
          </a:bodyPr>
          <a:lstStyle/>
          <a:p>
            <a:pPr algn="ctr"/>
            <a:r>
              <a:rPr lang="es-MX" sz="3600" kern="10">
                <a:ln w="9525" cap="sq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4800000" scaled="1"/>
                </a:gradFill>
                <a:latin typeface="Arial Black"/>
              </a:rPr>
              <a:t>Clima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 rot="16396414">
            <a:off x="-343694" y="2477294"/>
            <a:ext cx="4194175" cy="2744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93682"/>
              </a:avLst>
            </a:prstTxWarp>
          </a:bodyPr>
          <a:lstStyle/>
          <a:p>
            <a:pPr algn="ctr"/>
            <a:r>
              <a:rPr lang="es-MX" sz="3600" kern="10">
                <a:ln w="9525" cap="sq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10603586" scaled="1"/>
                </a:gradFill>
                <a:latin typeface="Arial Black"/>
              </a:rPr>
              <a:t>disponibilidad agua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 rot="1378009">
            <a:off x="4247182" y="3988277"/>
            <a:ext cx="3276600" cy="2322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MX" sz="3600" kern="10" dirty="0" smtClean="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50000"/>
                  </a:schemeClr>
                </a:solidFill>
                <a:latin typeface="Arial Black"/>
              </a:rPr>
              <a:t>Alimentación</a:t>
            </a:r>
            <a:endParaRPr lang="es-MX" sz="3600" kern="10" dirty="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chemeClr val="accent2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4" y="332656"/>
            <a:ext cx="8704262" cy="762000"/>
          </a:xfrm>
        </p:spPr>
        <p:txBody>
          <a:bodyPr>
            <a:normAutofit fontScale="90000"/>
          </a:bodyPr>
          <a:lstStyle/>
          <a:p>
            <a:r>
              <a:rPr lang="es-MX" sz="6600" b="1" dirty="0">
                <a:solidFill>
                  <a:schemeClr val="accent1">
                    <a:lumMod val="75000"/>
                  </a:schemeClr>
                </a:solidFill>
              </a:rPr>
              <a:t>Raza</a:t>
            </a:r>
            <a:endParaRPr lang="es-E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720" name="Group 3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04843"/>
              </p:ext>
            </p:extLst>
          </p:nvPr>
        </p:nvGraphicFramePr>
        <p:xfrm>
          <a:off x="251520" y="1196752"/>
          <a:ext cx="7924800" cy="4460877"/>
        </p:xfrm>
        <a:graphic>
          <a:graphicData uri="http://schemas.openxmlformats.org/drawingml/2006/table">
            <a:tbl>
              <a:tblPr/>
              <a:tblGrid>
                <a:gridCol w="1676400"/>
                <a:gridCol w="1143000"/>
                <a:gridCol w="1524000"/>
                <a:gridCol w="914400"/>
                <a:gridCol w="1143000"/>
                <a:gridCol w="1524000"/>
              </a:tblGrid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Raza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Peso</a:t>
                      </a: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(Kg)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Producción</a:t>
                      </a: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(l/día)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Grasa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Proteína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Consumo Materia Seca </a:t>
                      </a: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(Kg/día)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Holstein</a:t>
                      </a:r>
                      <a:endParaRPr kumimoji="0" lang="es-E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682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3.15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20,19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Pardo Suizo</a:t>
                      </a:r>
                      <a:endParaRPr kumimoji="0" lang="es-E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620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3.6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18,64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Ayrshire</a:t>
                      </a:r>
                      <a:endParaRPr kumimoji="0" lang="es-E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547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3.7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3.4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17,33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Jersey</a:t>
                      </a:r>
                      <a:endParaRPr kumimoji="0" lang="es-E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480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4.2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3.6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16,83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5076056" y="5927747"/>
            <a:ext cx="3225800" cy="284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200" b="1" dirty="0">
                <a:solidFill>
                  <a:schemeClr val="bg2">
                    <a:lumMod val="25000"/>
                  </a:schemeClr>
                </a:solidFill>
              </a:rPr>
              <a:t>Basado en los </a:t>
            </a:r>
            <a:r>
              <a:rPr lang="es-MX" sz="1200" b="1" dirty="0" err="1">
                <a:solidFill>
                  <a:schemeClr val="bg2">
                    <a:lumMod val="25000"/>
                  </a:schemeClr>
                </a:solidFill>
              </a:rPr>
              <a:t>Standares</a:t>
            </a:r>
            <a:r>
              <a:rPr lang="es-MX" sz="1200" b="1" dirty="0">
                <a:solidFill>
                  <a:schemeClr val="bg2">
                    <a:lumMod val="25000"/>
                  </a:schemeClr>
                </a:solidFill>
              </a:rPr>
              <a:t> de la Raza. NRC 2001</a:t>
            </a:r>
            <a:endParaRPr lang="es-E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11760" y="6248400"/>
            <a:ext cx="3608040" cy="457200"/>
          </a:xfrm>
        </p:spPr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:\Mis documentos\PROYECTOS\biosaf\fotos biosaf\va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2400"/>
            <a:ext cx="8885237" cy="1155700"/>
          </a:xfrm>
        </p:spPr>
        <p:txBody>
          <a:bodyPr>
            <a:normAutofit/>
          </a:bodyPr>
          <a:lstStyle/>
          <a:p>
            <a:r>
              <a:rPr lang="es-MX" sz="7200" b="1">
                <a:solidFill>
                  <a:schemeClr val="bg2"/>
                </a:solidFill>
              </a:rPr>
              <a:t>Holstein</a:t>
            </a:r>
            <a:endParaRPr lang="es-ES" sz="7200" b="1">
              <a:solidFill>
                <a:schemeClr val="bg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5391"/>
            <a:ext cx="4608512" cy="6652609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rot="5400000">
            <a:off x="3189721" y="3227105"/>
            <a:ext cx="6580980" cy="1224136"/>
          </a:xfrm>
        </p:spPr>
        <p:txBody>
          <a:bodyPr>
            <a:normAutofit/>
          </a:bodyPr>
          <a:lstStyle/>
          <a:p>
            <a:r>
              <a:rPr lang="es-MX" sz="7200" b="1" dirty="0" smtClean="0">
                <a:solidFill>
                  <a:schemeClr val="bg2"/>
                </a:solidFill>
              </a:rPr>
              <a:t>Ayrshire</a:t>
            </a:r>
            <a:endParaRPr lang="es-ES" sz="7200" b="1" dirty="0">
              <a:solidFill>
                <a:schemeClr val="bg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Mis documentos\Mis imágenes\vacas\Vaca_Jers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7384"/>
            <a:ext cx="9144000" cy="681355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2" y="4437112"/>
            <a:ext cx="8885238" cy="1155700"/>
          </a:xfrm>
        </p:spPr>
        <p:txBody>
          <a:bodyPr>
            <a:normAutofit fontScale="90000"/>
          </a:bodyPr>
          <a:lstStyle/>
          <a:p>
            <a:r>
              <a:rPr lang="es-MX" sz="8000" dirty="0">
                <a:solidFill>
                  <a:schemeClr val="bg2"/>
                </a:solidFill>
              </a:rPr>
              <a:t>Jersey</a:t>
            </a:r>
            <a:endParaRPr lang="es-ES" sz="8000" dirty="0">
              <a:solidFill>
                <a:schemeClr val="bg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Mis documentos\charlas\TAMAULIPAS - SEDEEM - AGROPESCA_archivos\brswiss4.jpg"/>
          <p:cNvPicPr>
            <a:picLocks noChangeAspect="1" noChangeArrowheads="1"/>
          </p:cNvPicPr>
          <p:nvPr/>
        </p:nvPicPr>
        <p:blipFill>
          <a:blip r:embed="rId3" cstate="print"/>
          <a:srcRect b="7920"/>
          <a:stretch>
            <a:fillRect/>
          </a:stretch>
        </p:blipFill>
        <p:spPr bwMode="auto">
          <a:xfrm>
            <a:off x="0" y="188640"/>
            <a:ext cx="9144000" cy="6525344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0"/>
            <a:ext cx="8885237" cy="1155700"/>
          </a:xfrm>
        </p:spPr>
        <p:txBody>
          <a:bodyPr/>
          <a:lstStyle/>
          <a:p>
            <a:r>
              <a:rPr lang="es-MX" sz="6600" b="1">
                <a:solidFill>
                  <a:schemeClr val="bg2"/>
                </a:solidFill>
              </a:rPr>
              <a:t>Pardo Suizo</a:t>
            </a:r>
            <a:endParaRPr lang="es-ES" sz="6600" b="1">
              <a:solidFill>
                <a:schemeClr val="bg2"/>
              </a:solidFill>
            </a:endParaRPr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0" y="-2133600"/>
            <a:ext cx="9144000" cy="11183938"/>
            <a:chOff x="-3" y="7039"/>
            <a:chExt cx="7258" cy="7045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0" y="7042"/>
              <a:ext cx="5782" cy="70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-3" y="7039"/>
              <a:ext cx="7258" cy="1869"/>
              <a:chOff x="-3" y="7039"/>
              <a:chExt cx="7258" cy="1869"/>
            </a:xfrm>
          </p:grpSpPr>
          <p:grpSp>
            <p:nvGrpSpPr>
              <p:cNvPr id="35847" name="Group 7"/>
              <p:cNvGrpSpPr>
                <a:grpSpLocks/>
              </p:cNvGrpSpPr>
              <p:nvPr/>
            </p:nvGrpSpPr>
            <p:grpSpPr bwMode="auto">
              <a:xfrm>
                <a:off x="0" y="7042"/>
                <a:ext cx="7252" cy="1863"/>
                <a:chOff x="0" y="7042"/>
                <a:chExt cx="7252" cy="1863"/>
              </a:xfrm>
            </p:grpSpPr>
            <p:sp>
              <p:nvSpPr>
                <p:cNvPr id="35844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7042"/>
                  <a:ext cx="7252" cy="186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50000"/>
                    </a:lnSpc>
                  </a:pPr>
                  <a:r>
                    <a:rPr lang="es-ES"/>
                    <a:t>  </a:t>
                  </a:r>
                  <a:r>
                    <a:rPr lang="es-ES" sz="18800"/>
                    <a:t> </a:t>
                  </a:r>
                  <a:r>
                    <a:rPr lang="es-ES"/>
                    <a:t>                                                 </a:t>
                  </a:r>
                </a:p>
              </p:txBody>
            </p:sp>
            <p:sp>
              <p:nvSpPr>
                <p:cNvPr id="35846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7042"/>
                  <a:ext cx="7252" cy="186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s-MX"/>
                </a:p>
              </p:txBody>
            </p:sp>
          </p:grp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-3" y="7039"/>
                <a:ext cx="7258" cy="1869"/>
              </a:xfrm>
              <a:prstGeom prst="rect">
                <a:avLst/>
              </a:prstGeom>
              <a:noFill/>
              <a:ln w="11112" cap="sq">
                <a:solidFill>
                  <a:srgbClr val="11111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s-MX"/>
              </a:p>
            </p:txBody>
          </p:sp>
        </p:grpSp>
      </p:grp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76200"/>
            <a:ext cx="8885237" cy="1155700"/>
          </a:xfrm>
        </p:spPr>
        <p:txBody>
          <a:bodyPr/>
          <a:lstStyle/>
          <a:p>
            <a:r>
              <a:rPr lang="es-MX" sz="6000" b="1">
                <a:solidFill>
                  <a:schemeClr val="bg2"/>
                </a:solidFill>
              </a:rPr>
              <a:t>Guernsey</a:t>
            </a:r>
            <a:endParaRPr lang="es-ES" sz="6000" b="1">
              <a:solidFill>
                <a:schemeClr val="bg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7767695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Mis documentos\Mis imágenes\vacas\gir-lechero02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668344" cy="5747264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5168900"/>
            <a:ext cx="8885237" cy="1155700"/>
          </a:xfrm>
        </p:spPr>
        <p:txBody>
          <a:bodyPr/>
          <a:lstStyle/>
          <a:p>
            <a:r>
              <a:rPr lang="es-MX" sz="6600" b="1" dirty="0" err="1">
                <a:solidFill>
                  <a:schemeClr val="bg2"/>
                </a:solidFill>
              </a:rPr>
              <a:t>Gyr</a:t>
            </a:r>
            <a:r>
              <a:rPr lang="es-MX" sz="6600" b="1" dirty="0">
                <a:solidFill>
                  <a:schemeClr val="bg2"/>
                </a:solidFill>
              </a:rPr>
              <a:t> Lechero</a:t>
            </a:r>
            <a:endParaRPr lang="es-ES" sz="6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63500"/>
            <a:ext cx="8885237" cy="1155700"/>
          </a:xfrm>
        </p:spPr>
        <p:txBody>
          <a:bodyPr/>
          <a:lstStyle/>
          <a:p>
            <a:r>
              <a:rPr lang="es-MX" sz="6000" b="1"/>
              <a:t>Shorthon Lechero</a:t>
            </a:r>
            <a:endParaRPr lang="es-ES" sz="6000" b="1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2562"/>
            <a:ext cx="7426946" cy="464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381000"/>
            <a:ext cx="8885237" cy="1155700"/>
          </a:xfrm>
        </p:spPr>
        <p:txBody>
          <a:bodyPr>
            <a:normAutofit fontScale="90000"/>
          </a:bodyPr>
          <a:lstStyle/>
          <a:p>
            <a:r>
              <a:rPr lang="es-MX" sz="4800" b="1">
                <a:solidFill>
                  <a:schemeClr val="bg1"/>
                </a:solidFill>
              </a:rPr>
              <a:t>Diferencias Anatomofisiológicas</a:t>
            </a:r>
            <a:endParaRPr lang="es-ES" sz="4800" b="1">
              <a:solidFill>
                <a:schemeClr val="bg1"/>
              </a:solidFill>
            </a:endParaRPr>
          </a:p>
        </p:txBody>
      </p:sp>
      <p:pic>
        <p:nvPicPr>
          <p:cNvPr id="44035" name="Picture 3" descr="C:\Mis documentos\Mis imágenes\vacas\JANZEMIL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4267200" cy="4114800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 b="9626"/>
          <a:stretch>
            <a:fillRect/>
          </a:stretch>
        </p:blipFill>
        <p:spPr bwMode="auto">
          <a:xfrm>
            <a:off x="4240326" y="1752600"/>
            <a:ext cx="4865574" cy="412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Calidad Nutritiva de Pastos y Forrajes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292100" y="2286000"/>
          <a:ext cx="84074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Organization Chart" r:id="rId4" imgW="4120920" imgH="1015920" progId="OrgPlusWOPX.4">
                  <p:embed followColorScheme="full"/>
                </p:oleObj>
              </mc:Choice>
              <mc:Fallback>
                <p:oleObj name="Organization Chart" r:id="rId4" imgW="4120920" imgH="1015920" progId="OrgPlusWOPX.4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286000"/>
                        <a:ext cx="84074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42125" y="6096000"/>
            <a:ext cx="146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chemeClr val="bg2"/>
                </a:solidFill>
              </a:rPr>
              <a:t>Sierra, J.O. 2002</a:t>
            </a:r>
            <a:endParaRPr lang="es-ES" sz="1400" b="1">
              <a:solidFill>
                <a:schemeClr val="bg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Application Data\Microsoft\Media Catalog\DSC0001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12" y="0"/>
            <a:ext cx="9144000" cy="6858000"/>
          </a:xfrm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362200" y="593725"/>
            <a:ext cx="451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4000" b="1">
                <a:solidFill>
                  <a:srgbClr val="990000"/>
                </a:solidFill>
              </a:rPr>
              <a:t>Calidad Nutricional</a:t>
            </a:r>
            <a:endParaRPr lang="es-ES" sz="4000" b="1">
              <a:solidFill>
                <a:srgbClr val="99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is documentos\PROYECTOS\biosaf\fotos biosaf\DSC0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7384"/>
            <a:ext cx="9144000" cy="68580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484188"/>
            <a:ext cx="8389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4400" b="1" dirty="0">
                <a:solidFill>
                  <a:schemeClr val="accent1"/>
                </a:solidFill>
              </a:rPr>
              <a:t>Oferta de Forraje y Carga Animal</a:t>
            </a:r>
            <a:endParaRPr lang="es-ES" sz="4400" b="1" dirty="0">
              <a:solidFill>
                <a:schemeClr val="accent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8" y="1268760"/>
            <a:ext cx="7200800" cy="5071421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525"/>
            <a:ext cx="8885237" cy="1155700"/>
          </a:xfrm>
        </p:spPr>
        <p:txBody>
          <a:bodyPr/>
          <a:lstStyle/>
          <a:p>
            <a:r>
              <a:rPr lang="es-MX" sz="5400" b="1" dirty="0">
                <a:solidFill>
                  <a:schemeClr val="accent5">
                    <a:lumMod val="75000"/>
                  </a:schemeClr>
                </a:solidFill>
              </a:rPr>
              <a:t>Etapas de Desarrollo</a:t>
            </a:r>
            <a:endParaRPr lang="es-E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16138"/>
            <a:ext cx="7866063" cy="4135437"/>
          </a:xfrm>
        </p:spPr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Ternera de cría		0 – 4 meses</a:t>
            </a: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Ternera desteta		4 – 12 meses</a:t>
            </a: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Novilla de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levante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   12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– 18 meses</a:t>
            </a: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Novilla de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vientre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   18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– parto</a:t>
            </a: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Vaca 1er parto</a:t>
            </a: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Vaca 2do parto</a:t>
            </a: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Vaca adulta</a:t>
            </a:r>
          </a:p>
          <a:p>
            <a:pPr>
              <a:buNone/>
            </a:pP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6719051" cy="4490566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MX" sz="6000" b="1" dirty="0">
                <a:solidFill>
                  <a:schemeClr val="accent5">
                    <a:lumMod val="75000"/>
                  </a:schemeClr>
                </a:solidFill>
              </a:rPr>
              <a:t>Cuidados con el Parto</a:t>
            </a:r>
            <a:endParaRPr lang="es-E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7642" y="2060848"/>
            <a:ext cx="4970462" cy="41354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Separación del lote de vacas</a:t>
            </a:r>
          </a:p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Cerca a la casa</a:t>
            </a:r>
          </a:p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Disponibilidad de alimento</a:t>
            </a:r>
          </a:p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Vigilancia permanente</a:t>
            </a:r>
          </a:p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Disponibilidad de agua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609600"/>
            <a:ext cx="8885237" cy="1155700"/>
          </a:xfrm>
        </p:spPr>
        <p:txBody>
          <a:bodyPr>
            <a:normAutofit fontScale="90000"/>
          </a:bodyPr>
          <a:lstStyle/>
          <a:p>
            <a:r>
              <a:rPr lang="es-MX" sz="6000" b="1" dirty="0">
                <a:solidFill>
                  <a:schemeClr val="accent5">
                    <a:lumMod val="50000"/>
                  </a:schemeClr>
                </a:solidFill>
              </a:rPr>
              <a:t>Cuidados con el Ternero</a:t>
            </a:r>
            <a:endParaRPr lang="es-ES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5884862" cy="41354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Corte y desinfección de ombligo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Suministro de calostro (3 días)</a:t>
            </a:r>
          </a:p>
          <a:p>
            <a:pPr lvl="1">
              <a:lnSpc>
                <a:spcPct val="90000"/>
              </a:lnSpc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</a:rPr>
              <a:t>Bancos de calostro</a:t>
            </a:r>
          </a:p>
          <a:p>
            <a:pPr lvl="1">
              <a:lnSpc>
                <a:spcPct val="90000"/>
              </a:lnSpc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</a:rPr>
              <a:t>Balde</a:t>
            </a:r>
          </a:p>
          <a:p>
            <a:pPr lvl="1">
              <a:lnSpc>
                <a:spcPct val="90000"/>
              </a:lnSpc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</a:rPr>
              <a:t>Balde con chupón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Plan de leche</a:t>
            </a:r>
          </a:p>
          <a:p>
            <a:pPr lvl="1">
              <a:lnSpc>
                <a:spcPct val="90000"/>
              </a:lnSpc>
            </a:pPr>
            <a:r>
              <a:rPr lang="es-MX" sz="2400" dirty="0" err="1">
                <a:solidFill>
                  <a:schemeClr val="tx2">
                    <a:lumMod val="75000"/>
                  </a:schemeClr>
                </a:solidFill>
              </a:rPr>
              <a:t>Lactorremplazador</a:t>
            </a:r>
            <a:endParaRPr lang="es-MX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</a:rPr>
              <a:t>Leche entera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Suministro de concentrado</a:t>
            </a:r>
          </a:p>
          <a:p>
            <a:pPr>
              <a:lnSpc>
                <a:spcPct val="90000"/>
              </a:lnSpc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Suministro de pasto deshidratado</a:t>
            </a:r>
            <a:endParaRPr lang="es-E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96952"/>
            <a:ext cx="3024336" cy="1990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5"/>
            <a:ext cx="7272808" cy="6132021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552631" cy="1216620"/>
          </a:xfrm>
        </p:spPr>
        <p:txBody>
          <a:bodyPr/>
          <a:lstStyle/>
          <a:p>
            <a:r>
              <a:rPr lang="es-MX" b="1" dirty="0">
                <a:solidFill>
                  <a:schemeClr val="accent1"/>
                </a:solidFill>
              </a:rPr>
              <a:t>Etapas de la Lactancia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87538" y="2116138"/>
            <a:ext cx="5808662" cy="413543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s-MX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Vaca seca o vaca </a:t>
            </a:r>
          </a:p>
          <a:p>
            <a:pPr>
              <a:lnSpc>
                <a:spcPct val="120000"/>
              </a:lnSpc>
            </a:pPr>
            <a:r>
              <a:rPr lang="es-MX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Vaca transición</a:t>
            </a:r>
          </a:p>
          <a:p>
            <a:pPr>
              <a:lnSpc>
                <a:spcPct val="120000"/>
              </a:lnSpc>
            </a:pPr>
            <a:r>
              <a:rPr lang="es-MX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Vaca fresca</a:t>
            </a:r>
          </a:p>
          <a:p>
            <a:pPr>
              <a:lnSpc>
                <a:spcPct val="120000"/>
              </a:lnSpc>
            </a:pPr>
            <a:r>
              <a:rPr lang="es-MX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Vaca 1er tercio de lactancia</a:t>
            </a:r>
          </a:p>
          <a:p>
            <a:pPr>
              <a:lnSpc>
                <a:spcPct val="120000"/>
              </a:lnSpc>
            </a:pPr>
            <a:r>
              <a:rPr lang="es-MX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Vaca segundo tercio de lactancia</a:t>
            </a:r>
          </a:p>
          <a:p>
            <a:pPr>
              <a:lnSpc>
                <a:spcPct val="120000"/>
              </a:lnSpc>
            </a:pPr>
            <a:r>
              <a:rPr lang="es-MX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Vaca tercer tercio de lactancia</a:t>
            </a: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02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237743"/>
              </p:ext>
            </p:extLst>
          </p:nvPr>
        </p:nvGraphicFramePr>
        <p:xfrm>
          <a:off x="40704" y="692696"/>
          <a:ext cx="7984109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CorelDRAW!" r:id="rId4" imgW="1116000" imgH="804600" progId="">
                  <p:embed/>
                </p:oleObj>
              </mc:Choice>
              <mc:Fallback>
                <p:oleObj name="CorelDRAW!" r:id="rId4" imgW="1116000" imgH="804600" progId="">
                  <p:embed/>
                  <p:pic>
                    <p:nvPicPr>
                      <p:cNvPr id="0" name="Picture 10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4" y="692696"/>
                        <a:ext cx="7984109" cy="5616624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Oval 1027"/>
          <p:cNvSpPr>
            <a:spLocks noChangeArrowheads="1"/>
          </p:cNvSpPr>
          <p:nvPr/>
        </p:nvSpPr>
        <p:spPr bwMode="auto">
          <a:xfrm>
            <a:off x="4368800" y="2235200"/>
            <a:ext cx="1778000" cy="16256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8068" name="AutoShape 1028"/>
          <p:cNvSpPr>
            <a:spLocks noChangeArrowheads="1"/>
          </p:cNvSpPr>
          <p:nvPr/>
        </p:nvSpPr>
        <p:spPr bwMode="auto">
          <a:xfrm rot="14580000" flipH="1">
            <a:off x="5721351" y="3940175"/>
            <a:ext cx="1154112" cy="865187"/>
          </a:xfrm>
          <a:prstGeom prst="rightArrow">
            <a:avLst>
              <a:gd name="adj1" fmla="val 50000"/>
              <a:gd name="adj2" fmla="val 38913"/>
            </a:avLst>
          </a:prstGeom>
          <a:noFill/>
          <a:ln w="508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88069" name="Group 1029"/>
          <p:cNvGrpSpPr>
            <a:grpSpLocks/>
          </p:cNvGrpSpPr>
          <p:nvPr/>
        </p:nvGrpSpPr>
        <p:grpSpPr bwMode="auto">
          <a:xfrm>
            <a:off x="5740400" y="1322388"/>
            <a:ext cx="2039938" cy="1320800"/>
            <a:chOff x="3616" y="833"/>
            <a:chExt cx="1285" cy="832"/>
          </a:xfrm>
        </p:grpSpPr>
        <p:sp>
          <p:nvSpPr>
            <p:cNvPr id="88070" name="AutoShape 1030"/>
            <p:cNvSpPr>
              <a:spLocks noChangeArrowheads="1"/>
            </p:cNvSpPr>
            <p:nvPr/>
          </p:nvSpPr>
          <p:spPr bwMode="auto">
            <a:xfrm rot="20400000" flipH="1">
              <a:off x="3616" y="833"/>
              <a:ext cx="1264" cy="832"/>
            </a:xfrm>
            <a:prstGeom prst="rightArrow">
              <a:avLst>
                <a:gd name="adj1" fmla="val 50000"/>
                <a:gd name="adj2" fmla="val 44318"/>
              </a:avLst>
            </a:prstGeom>
            <a:noFill/>
            <a:ln w="508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8071" name="Rectangle 1031"/>
            <p:cNvSpPr>
              <a:spLocks noChangeArrowheads="1"/>
            </p:cNvSpPr>
            <p:nvPr/>
          </p:nvSpPr>
          <p:spPr bwMode="auto">
            <a:xfrm rot="20400000">
              <a:off x="3765" y="1067"/>
              <a:ext cx="1136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>
                <a:lnSpc>
                  <a:spcPct val="70000"/>
                </a:lnSpc>
              </a:pPr>
              <a:r>
                <a:rPr lang="es-ES_tradnl"/>
                <a:t>Movilización</a:t>
              </a:r>
            </a:p>
            <a:p>
              <a:pPr algn="ctr" defTabSz="762000" eaLnBrk="0" hangingPunct="0">
                <a:lnSpc>
                  <a:spcPct val="70000"/>
                </a:lnSpc>
              </a:pPr>
              <a:r>
                <a:rPr lang="es-ES_tradnl"/>
                <a:t>Grasa</a:t>
              </a:r>
            </a:p>
          </p:txBody>
        </p:sp>
      </p:grpSp>
      <p:grpSp>
        <p:nvGrpSpPr>
          <p:cNvPr id="88072" name="Group 1032"/>
          <p:cNvGrpSpPr>
            <a:grpSpLocks/>
          </p:cNvGrpSpPr>
          <p:nvPr/>
        </p:nvGrpSpPr>
        <p:grpSpPr bwMode="auto">
          <a:xfrm>
            <a:off x="6186488" y="2616200"/>
            <a:ext cx="2093912" cy="1244600"/>
            <a:chOff x="3897" y="1648"/>
            <a:chExt cx="1319" cy="784"/>
          </a:xfrm>
        </p:grpSpPr>
        <p:sp>
          <p:nvSpPr>
            <p:cNvPr id="88073" name="AutoShape 1033"/>
            <p:cNvSpPr>
              <a:spLocks noChangeArrowheads="1"/>
            </p:cNvSpPr>
            <p:nvPr/>
          </p:nvSpPr>
          <p:spPr bwMode="auto">
            <a:xfrm>
              <a:off x="3952" y="1648"/>
              <a:ext cx="1264" cy="784"/>
            </a:xfrm>
            <a:prstGeom prst="rightArrow">
              <a:avLst>
                <a:gd name="adj1" fmla="val 50000"/>
                <a:gd name="adj2" fmla="val 47031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8074" name="Rectangle 1034"/>
            <p:cNvSpPr>
              <a:spLocks noChangeArrowheads="1"/>
            </p:cNvSpPr>
            <p:nvPr/>
          </p:nvSpPr>
          <p:spPr bwMode="auto">
            <a:xfrm>
              <a:off x="3897" y="1854"/>
              <a:ext cx="1158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>
                <a:lnSpc>
                  <a:spcPct val="75000"/>
                </a:lnSpc>
              </a:pPr>
              <a:r>
                <a:rPr lang="es-ES_tradnl" dirty="0">
                  <a:solidFill>
                    <a:schemeClr val="tx2">
                      <a:lumMod val="50000"/>
                    </a:schemeClr>
                  </a:solidFill>
                </a:rPr>
                <a:t>Acumulación</a:t>
              </a:r>
            </a:p>
            <a:p>
              <a:pPr algn="ctr" defTabSz="762000" eaLnBrk="0" hangingPunct="0">
                <a:lnSpc>
                  <a:spcPct val="75000"/>
                </a:lnSpc>
              </a:pPr>
              <a:r>
                <a:rPr lang="es-ES_tradnl" dirty="0">
                  <a:solidFill>
                    <a:schemeClr val="tx2">
                      <a:lumMod val="50000"/>
                    </a:schemeClr>
                  </a:solidFill>
                </a:rPr>
                <a:t>Grasa</a:t>
              </a:r>
            </a:p>
          </p:txBody>
        </p:sp>
      </p:grpSp>
      <p:sp>
        <p:nvSpPr>
          <p:cNvPr id="88075" name="Rectangle 1035"/>
          <p:cNvSpPr>
            <a:spLocks noChangeArrowheads="1"/>
          </p:cNvSpPr>
          <p:nvPr/>
        </p:nvSpPr>
        <p:spPr bwMode="auto">
          <a:xfrm rot="3660000">
            <a:off x="5847013" y="4020188"/>
            <a:ext cx="93294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dirty="0">
                <a:solidFill>
                  <a:schemeClr val="tx2">
                    <a:lumMod val="50000"/>
                  </a:schemeClr>
                </a:solidFill>
              </a:rPr>
              <a:t>Leche</a:t>
            </a:r>
          </a:p>
        </p:txBody>
      </p:sp>
      <p:sp>
        <p:nvSpPr>
          <p:cNvPr id="88076" name="Rectangle 1036"/>
          <p:cNvSpPr>
            <a:spLocks noChangeArrowheads="1"/>
          </p:cNvSpPr>
          <p:nvPr/>
        </p:nvSpPr>
        <p:spPr bwMode="auto">
          <a:xfrm>
            <a:off x="3560763" y="4094163"/>
            <a:ext cx="205986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dirty="0">
                <a:solidFill>
                  <a:schemeClr val="tx2">
                    <a:lumMod val="50000"/>
                  </a:schemeClr>
                </a:solidFill>
              </a:rPr>
              <a:t>Mantenimiento</a:t>
            </a:r>
          </a:p>
        </p:txBody>
      </p:sp>
      <p:sp>
        <p:nvSpPr>
          <p:cNvPr id="88077" name="AutoShape 1037"/>
          <p:cNvSpPr>
            <a:spLocks noChangeArrowheads="1"/>
          </p:cNvSpPr>
          <p:nvPr/>
        </p:nvSpPr>
        <p:spPr bwMode="auto">
          <a:xfrm rot="15660000" flipH="1">
            <a:off x="5053013" y="3802063"/>
            <a:ext cx="584200" cy="939800"/>
          </a:xfrm>
          <a:prstGeom prst="rightArrow">
            <a:avLst>
              <a:gd name="adj1" fmla="val 50000"/>
              <a:gd name="adj2" fmla="val 31486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s-MX">
              <a:solidFill>
                <a:schemeClr val="bg2"/>
              </a:solidFill>
            </a:endParaRPr>
          </a:p>
        </p:txBody>
      </p:sp>
      <p:grpSp>
        <p:nvGrpSpPr>
          <p:cNvPr id="88078" name="Group 1038"/>
          <p:cNvGrpSpPr>
            <a:grpSpLocks/>
          </p:cNvGrpSpPr>
          <p:nvPr/>
        </p:nvGrpSpPr>
        <p:grpSpPr bwMode="auto">
          <a:xfrm>
            <a:off x="2132013" y="2362200"/>
            <a:ext cx="2060575" cy="990600"/>
            <a:chOff x="1343" y="1488"/>
            <a:chExt cx="1298" cy="624"/>
          </a:xfrm>
        </p:grpSpPr>
        <p:sp>
          <p:nvSpPr>
            <p:cNvPr id="88079" name="AutoShape 1039"/>
            <p:cNvSpPr>
              <a:spLocks noChangeArrowheads="1"/>
            </p:cNvSpPr>
            <p:nvPr/>
          </p:nvSpPr>
          <p:spPr bwMode="auto">
            <a:xfrm>
              <a:off x="1343" y="1488"/>
              <a:ext cx="1298" cy="624"/>
            </a:xfrm>
            <a:prstGeom prst="rightArrow">
              <a:avLst>
                <a:gd name="adj1" fmla="val 50000"/>
                <a:gd name="adj2" fmla="val 60680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8080" name="Rectangle 1040"/>
            <p:cNvSpPr>
              <a:spLocks noChangeArrowheads="1"/>
            </p:cNvSpPr>
            <p:nvPr/>
          </p:nvSpPr>
          <p:spPr bwMode="auto">
            <a:xfrm>
              <a:off x="1379" y="1667"/>
              <a:ext cx="116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s-ES_tradnl" dirty="0">
                  <a:solidFill>
                    <a:schemeClr val="tx2">
                      <a:lumMod val="50000"/>
                    </a:schemeClr>
                  </a:solidFill>
                </a:rPr>
                <a:t>Alimentación</a:t>
              </a:r>
            </a:p>
          </p:txBody>
        </p:sp>
      </p:grpSp>
      <p:sp>
        <p:nvSpPr>
          <p:cNvPr id="88081" name="Rectangle 1041"/>
          <p:cNvSpPr>
            <a:spLocks noChangeArrowheads="1"/>
          </p:cNvSpPr>
          <p:nvPr/>
        </p:nvSpPr>
        <p:spPr bwMode="auto">
          <a:xfrm>
            <a:off x="4627563" y="2646363"/>
            <a:ext cx="146354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dirty="0">
                <a:solidFill>
                  <a:schemeClr val="tx2">
                    <a:lumMod val="50000"/>
                  </a:schemeClr>
                </a:solidFill>
              </a:rPr>
              <a:t>Total de</a:t>
            </a:r>
          </a:p>
          <a:p>
            <a:pPr defTabSz="762000" eaLnBrk="0" hangingPunct="0"/>
            <a:r>
              <a:rPr lang="es-ES_tradnl" dirty="0">
                <a:solidFill>
                  <a:schemeClr val="tx2">
                    <a:lumMod val="50000"/>
                  </a:schemeClr>
                </a:solidFill>
              </a:rPr>
              <a:t>Nutrientes</a:t>
            </a:r>
          </a:p>
        </p:txBody>
      </p:sp>
      <p:sp>
        <p:nvSpPr>
          <p:cNvPr id="88082" name="Rectangle 1042"/>
          <p:cNvSpPr>
            <a:spLocks noChangeArrowheads="1"/>
          </p:cNvSpPr>
          <p:nvPr/>
        </p:nvSpPr>
        <p:spPr bwMode="auto">
          <a:xfrm>
            <a:off x="1350963" y="41275"/>
            <a:ext cx="64992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REPARTICIÓN DE NUTRIENTES</a:t>
            </a:r>
          </a:p>
        </p:txBody>
      </p:sp>
      <p:sp>
        <p:nvSpPr>
          <p:cNvPr id="88083" name="AutoShape 1043"/>
          <p:cNvSpPr>
            <a:spLocks noChangeArrowheads="1"/>
          </p:cNvSpPr>
          <p:nvPr/>
        </p:nvSpPr>
        <p:spPr bwMode="auto">
          <a:xfrm>
            <a:off x="2082800" y="2387600"/>
            <a:ext cx="2235200" cy="939800"/>
          </a:xfrm>
          <a:prstGeom prst="rightArrow">
            <a:avLst>
              <a:gd name="adj1" fmla="val 50000"/>
              <a:gd name="adj2" fmla="val 59470"/>
            </a:avLst>
          </a:prstGeom>
          <a:noFill/>
          <a:ln w="50800">
            <a:solidFill>
              <a:srgbClr val="063DE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>
              <a:solidFill>
                <a:schemeClr val="bg2"/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3048000" cy="2162175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609600"/>
            <a:ext cx="8885237" cy="1155700"/>
          </a:xfrm>
        </p:spPr>
        <p:txBody>
          <a:bodyPr/>
          <a:lstStyle/>
          <a:p>
            <a:r>
              <a:rPr lang="es-MX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Registro de Hato</a:t>
            </a:r>
            <a:endParaRPr lang="es-ES" sz="6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34938" y="2954338"/>
            <a:ext cx="7677422" cy="26349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Es una colección sistemática de datos  para su organización y almacenamiento y posterior análisis e interpretación de los resultados.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266384" cy="5449788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61709" cy="1155700"/>
          </a:xfrm>
        </p:spPr>
        <p:txBody>
          <a:bodyPr/>
          <a:lstStyle/>
          <a:p>
            <a:r>
              <a:rPr lang="es-MX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Registro de Hatos</a:t>
            </a:r>
            <a:endParaRPr lang="es-E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Registro de producción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Producción de leche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Prueba de mastitis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Consumo de concentrado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Porcentaje de grasa 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Porcentaje de proteína</a:t>
            </a:r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Registros reproductivos</a:t>
            </a:r>
          </a:p>
          <a:p>
            <a:pPr lvl="1"/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Fecha de servicios</a:t>
            </a:r>
          </a:p>
          <a:p>
            <a:pPr lvl="1"/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Fecha de secado</a:t>
            </a:r>
          </a:p>
          <a:p>
            <a:pPr lvl="1"/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Fecha probable de parto</a:t>
            </a:r>
          </a:p>
          <a:p>
            <a:pPr lvl="1"/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Número de parto</a:t>
            </a:r>
          </a:p>
          <a:p>
            <a:pPr lvl="1"/>
            <a:r>
              <a:rPr lang="es-MX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Dias</a:t>
            </a: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abiertos</a:t>
            </a:r>
          </a:p>
          <a:p>
            <a:pPr lvl="1"/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Servicios por concepción</a:t>
            </a:r>
          </a:p>
          <a:p>
            <a:pPr lvl="1"/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Toro de inseminación</a:t>
            </a:r>
          </a:p>
          <a:p>
            <a:pPr lvl="1"/>
            <a:r>
              <a:rPr lang="es-MX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Inseminador</a:t>
            </a:r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71601" y="177800"/>
            <a:ext cx="72008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s-ES_tradnl" sz="4000" b="1">
                <a:solidFill>
                  <a:srgbClr val="3C00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LAS</a:t>
            </a:r>
            <a:r>
              <a:rPr lang="es-ES_tradnl" sz="4000" b="1">
                <a:solidFill>
                  <a:srgbClr val="3C00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4000" b="1">
                <a:solidFill>
                  <a:srgbClr val="3C00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TRES  </a:t>
            </a:r>
            <a:r>
              <a:rPr lang="es-ES_tradnl" sz="8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29238" y="1579563"/>
            <a:ext cx="33623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8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es-ES_tradnl" sz="4400" b="1">
                <a:solidFill>
                  <a:srgbClr val="3C00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ONFORT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29238" y="3332163"/>
            <a:ext cx="32099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8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es-ES_tradnl" sz="4400" b="1">
                <a:solidFill>
                  <a:srgbClr val="3C00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OMIDA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29238" y="5084763"/>
            <a:ext cx="26765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8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es-ES_tradnl" sz="4400" b="1">
                <a:solidFill>
                  <a:srgbClr val="3C00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ALMA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8632"/>
            <a:ext cx="4776192" cy="3582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31298"/>
            <a:ext cx="7056784" cy="5043436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Registro de Hatos</a:t>
            </a:r>
            <a:endParaRPr lang="es-ES" sz="5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Registro individual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Fecha de nacimiento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Peso al destete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Peso a los 12 meses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Peso al 1er servicio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Padre madre</a:t>
            </a:r>
            <a:endParaRPr lang="es-E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Registro de potrero</a:t>
            </a:r>
          </a:p>
          <a:p>
            <a:pPr lvl="1">
              <a:lnSpc>
                <a:spcPct val="130000"/>
              </a:lnSpc>
            </a:pPr>
            <a:r>
              <a:rPr lang="es-MX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Área</a:t>
            </a:r>
            <a:endParaRPr lang="es-MX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Número animales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Días de ocupación 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Período de </a:t>
            </a:r>
            <a:r>
              <a:rPr lang="es-MX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descanso</a:t>
            </a:r>
            <a:endParaRPr lang="es-MX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Litros producidos</a:t>
            </a:r>
          </a:p>
          <a:p>
            <a:pPr lvl="1">
              <a:lnSpc>
                <a:spcPct val="130000"/>
              </a:lnSpc>
            </a:pP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fertilización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Registros de Hato</a:t>
            </a:r>
            <a:endParaRPr lang="es-E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5503862" cy="4135437"/>
          </a:xfrm>
        </p:spPr>
        <p:txBody>
          <a:bodyPr/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Registros económicos</a:t>
            </a:r>
          </a:p>
          <a:p>
            <a:pPr lvl="1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Facturas de compra de insumos</a:t>
            </a:r>
          </a:p>
          <a:p>
            <a:pPr lvl="1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Consumo de concentrado</a:t>
            </a:r>
          </a:p>
          <a:p>
            <a:pPr lvl="1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Consumo de sales</a:t>
            </a:r>
          </a:p>
          <a:p>
            <a:pPr lvl="1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Costos de inseminación</a:t>
            </a:r>
          </a:p>
          <a:p>
            <a:pPr lvl="1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Costo fertilizantes</a:t>
            </a:r>
          </a:p>
          <a:p>
            <a:pPr lvl="1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Costo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Medicamentos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77072"/>
            <a:ext cx="4364270" cy="2182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4740565" cy="443273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67544" y="4293096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Piensa en grande y </a:t>
            </a:r>
          </a:p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vencerás, piensa en </a:t>
            </a:r>
          </a:p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pequeño y quedaras atrás </a:t>
            </a:r>
            <a:endParaRPr lang="es-E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520" y="1772816"/>
          <a:ext cx="2899048" cy="460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Imagen" r:id="rId4" imgW="861856" imgH="1522070" progId="">
                  <p:embed/>
                </p:oleObj>
              </mc:Choice>
              <mc:Fallback>
                <p:oleObj name="Imagen" r:id="rId4" imgW="861856" imgH="152207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72816"/>
                        <a:ext cx="2899048" cy="4607024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98525" y="11731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43000" y="1295400"/>
            <a:ext cx="92075" cy="460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59832" y="1196752"/>
            <a:ext cx="5424091" cy="3721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s-ES_tradnl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TRATE CADA UNA DE </a:t>
            </a:r>
            <a:r>
              <a:rPr lang="es-ES_tradnl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SUS VACAS, </a:t>
            </a:r>
          </a:p>
          <a:p>
            <a:pPr algn="ctr" eaLnBrk="0" hangingPunct="0"/>
            <a:r>
              <a:rPr lang="es-ES_tradnl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COMO SI FUERA SU </a:t>
            </a:r>
          </a:p>
          <a:p>
            <a:pPr algn="ctr" eaLnBrk="0" hangingPunct="0"/>
            <a:r>
              <a:rPr lang="es-ES_tradnl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ÚNICA </a:t>
            </a:r>
            <a:r>
              <a:rPr lang="es-ES_tradnl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VACA 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762000"/>
            <a:ext cx="8885237" cy="1155700"/>
          </a:xfrm>
        </p:spPr>
        <p:txBody>
          <a:bodyPr>
            <a:normAutofit fontScale="90000"/>
          </a:bodyPr>
          <a:lstStyle/>
          <a:p>
            <a:r>
              <a:rPr lang="es-MX" sz="4800" b="1" dirty="0">
                <a:solidFill>
                  <a:schemeClr val="bg2"/>
                </a:solidFill>
              </a:rPr>
              <a:t>En la Producción Todo es Medible</a:t>
            </a:r>
            <a:endParaRPr lang="es-ES" sz="4800" b="1" dirty="0">
              <a:solidFill>
                <a:schemeClr val="bg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2116138"/>
            <a:ext cx="4371975" cy="4513262"/>
          </a:xfrm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Potreros</a:t>
            </a:r>
          </a:p>
          <a:p>
            <a:pPr lvl="1">
              <a:lnSpc>
                <a:spcPct val="90000"/>
              </a:lnSpc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Área </a:t>
            </a:r>
            <a:endParaRPr lang="es-MX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Calidad de Suelos</a:t>
            </a:r>
          </a:p>
          <a:p>
            <a:pPr lvl="1">
              <a:lnSpc>
                <a:spcPct val="90000"/>
              </a:lnSpc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Estudio Bromatológico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de Pastos</a:t>
            </a:r>
          </a:p>
          <a:p>
            <a:pPr lvl="1">
              <a:lnSpc>
                <a:spcPct val="90000"/>
              </a:lnSpc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Análisis Foliares</a:t>
            </a:r>
            <a:endParaRPr lang="es-MX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Vaca</a:t>
            </a:r>
          </a:p>
          <a:p>
            <a:pPr lvl="1">
              <a:lnSpc>
                <a:spcPct val="90000"/>
              </a:lnSpc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Producción </a:t>
            </a:r>
          </a:p>
          <a:p>
            <a:pPr lvl="1">
              <a:lnSpc>
                <a:spcPct val="90000"/>
              </a:lnSpc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Reproducción </a:t>
            </a:r>
          </a:p>
          <a:p>
            <a:pPr lvl="1">
              <a:lnSpc>
                <a:spcPct val="90000"/>
              </a:lnSpc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Estado sanitario</a:t>
            </a:r>
          </a:p>
          <a:p>
            <a:pPr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Comercialización</a:t>
            </a:r>
          </a:p>
          <a:p>
            <a:pPr lvl="1">
              <a:lnSpc>
                <a:spcPct val="90000"/>
              </a:lnSpc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Calidad de leche</a:t>
            </a:r>
          </a:p>
          <a:p>
            <a:pPr lvl="2">
              <a:lnSpc>
                <a:spcPct val="90000"/>
              </a:lnSpc>
            </a:pPr>
            <a:r>
              <a:rPr lang="es-MX" sz="1800" b="1" dirty="0">
                <a:solidFill>
                  <a:schemeClr val="accent6">
                    <a:lumMod val="50000"/>
                  </a:schemeClr>
                </a:solidFill>
              </a:rPr>
              <a:t>Higiénica</a:t>
            </a:r>
          </a:p>
          <a:p>
            <a:pPr lvl="2">
              <a:lnSpc>
                <a:spcPct val="90000"/>
              </a:lnSpc>
            </a:pPr>
            <a:r>
              <a:rPr lang="es-MX" sz="1800" b="1" dirty="0">
                <a:solidFill>
                  <a:schemeClr val="accent6">
                    <a:lumMod val="50000"/>
                  </a:schemeClr>
                </a:solidFill>
              </a:rPr>
              <a:t>Composicional</a:t>
            </a:r>
          </a:p>
          <a:p>
            <a:pPr lvl="1">
              <a:lnSpc>
                <a:spcPct val="90000"/>
              </a:lnSpc>
            </a:pPr>
            <a:endParaRPr lang="es-MX" sz="2000" b="1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endParaRPr lang="es-ES" sz="2000" b="1" dirty="0">
              <a:solidFill>
                <a:schemeClr val="bg2"/>
              </a:solidFill>
            </a:endParaRPr>
          </a:p>
        </p:txBody>
      </p:sp>
      <p:pic>
        <p:nvPicPr>
          <p:cNvPr id="2" name="1 Marcador de imágenes prediseñadas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027863" cy="1155700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s-MX" dirty="0">
                <a:solidFill>
                  <a:srgbClr val="660033"/>
                </a:solidFill>
              </a:rPr>
              <a:t>Calidad de Leche</a:t>
            </a:r>
            <a:endParaRPr lang="es-ES" dirty="0">
              <a:solidFill>
                <a:srgbClr val="660033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rgbClr val="660033"/>
                </a:solidFill>
              </a:rPr>
              <a:t>Calidad Higiénica</a:t>
            </a:r>
          </a:p>
          <a:p>
            <a:endParaRPr lang="es-MX" sz="2000" b="1" dirty="0">
              <a:solidFill>
                <a:srgbClr val="660033"/>
              </a:solidFill>
            </a:endParaRPr>
          </a:p>
          <a:p>
            <a:pPr lvl="1"/>
            <a:r>
              <a:rPr lang="es-MX" sz="2000" b="1" dirty="0">
                <a:solidFill>
                  <a:srgbClr val="660033"/>
                </a:solidFill>
              </a:rPr>
              <a:t>Bacteriológica (UFC)</a:t>
            </a:r>
          </a:p>
          <a:p>
            <a:pPr lvl="1">
              <a:lnSpc>
                <a:spcPct val="200000"/>
              </a:lnSpc>
            </a:pPr>
            <a:r>
              <a:rPr lang="es-MX" sz="2000" b="1" dirty="0">
                <a:solidFill>
                  <a:srgbClr val="660033"/>
                </a:solidFill>
              </a:rPr>
              <a:t>Conteo de células somáticas</a:t>
            </a:r>
          </a:p>
          <a:p>
            <a:pPr lvl="1">
              <a:lnSpc>
                <a:spcPct val="200000"/>
              </a:lnSpc>
            </a:pPr>
            <a:r>
              <a:rPr lang="es-MX" sz="2000" b="1" dirty="0">
                <a:solidFill>
                  <a:srgbClr val="660033"/>
                </a:solidFill>
              </a:rPr>
              <a:t>Ausencia de </a:t>
            </a:r>
            <a:r>
              <a:rPr lang="es-MX" sz="2000" b="1" dirty="0" err="1">
                <a:solidFill>
                  <a:srgbClr val="660033"/>
                </a:solidFill>
              </a:rPr>
              <a:t>sustenacias</a:t>
            </a:r>
            <a:r>
              <a:rPr lang="es-MX" sz="2000" b="1" dirty="0">
                <a:solidFill>
                  <a:srgbClr val="660033"/>
                </a:solidFill>
              </a:rPr>
              <a:t> extrañas</a:t>
            </a:r>
          </a:p>
          <a:p>
            <a:pPr lvl="2">
              <a:lnSpc>
                <a:spcPct val="200000"/>
              </a:lnSpc>
            </a:pPr>
            <a:r>
              <a:rPr lang="es-MX" b="1" dirty="0">
                <a:solidFill>
                  <a:srgbClr val="660033"/>
                </a:solidFill>
              </a:rPr>
              <a:t>Físicas</a:t>
            </a:r>
          </a:p>
          <a:p>
            <a:pPr lvl="2">
              <a:lnSpc>
                <a:spcPct val="200000"/>
              </a:lnSpc>
            </a:pPr>
            <a:r>
              <a:rPr lang="es-MX" b="1" dirty="0">
                <a:solidFill>
                  <a:srgbClr val="660033"/>
                </a:solidFill>
              </a:rPr>
              <a:t>Químicas</a:t>
            </a:r>
            <a:endParaRPr lang="es-ES" b="1" dirty="0">
              <a:solidFill>
                <a:srgbClr val="660033"/>
              </a:solidFill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55976" y="1628800"/>
            <a:ext cx="4371975" cy="4135437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660033"/>
                </a:solidFill>
              </a:rPr>
              <a:t>Calidad composicional</a:t>
            </a:r>
          </a:p>
          <a:p>
            <a:pPr>
              <a:buFont typeface="Wingdings" pitchFamily="2" charset="2"/>
              <a:buNone/>
            </a:pPr>
            <a:endParaRPr lang="es-MX" b="1" dirty="0">
              <a:solidFill>
                <a:srgbClr val="660033"/>
              </a:solidFill>
            </a:endParaRPr>
          </a:p>
          <a:p>
            <a:pPr lvl="1"/>
            <a:r>
              <a:rPr lang="es-MX" b="1" dirty="0">
                <a:solidFill>
                  <a:srgbClr val="660033"/>
                </a:solidFill>
              </a:rPr>
              <a:t>Proteína</a:t>
            </a:r>
          </a:p>
          <a:p>
            <a:pPr lvl="1">
              <a:lnSpc>
                <a:spcPct val="190000"/>
              </a:lnSpc>
            </a:pPr>
            <a:r>
              <a:rPr lang="es-MX" b="1" dirty="0">
                <a:solidFill>
                  <a:srgbClr val="660033"/>
                </a:solidFill>
              </a:rPr>
              <a:t>Sólidos </a:t>
            </a:r>
            <a:r>
              <a:rPr lang="es-MX" b="1" dirty="0" smtClean="0">
                <a:solidFill>
                  <a:srgbClr val="660033"/>
                </a:solidFill>
              </a:rPr>
              <a:t>totales</a:t>
            </a:r>
            <a:endParaRPr lang="es-MX" b="1" dirty="0">
              <a:solidFill>
                <a:srgbClr val="660033"/>
              </a:solidFill>
            </a:endParaRPr>
          </a:p>
          <a:p>
            <a:pPr lvl="1">
              <a:lnSpc>
                <a:spcPct val="190000"/>
              </a:lnSpc>
            </a:pPr>
            <a:r>
              <a:rPr lang="es-MX" b="1" dirty="0">
                <a:solidFill>
                  <a:srgbClr val="660033"/>
                </a:solidFill>
              </a:rPr>
              <a:t>Lactosa</a:t>
            </a:r>
            <a:endParaRPr lang="es-ES" b="1" dirty="0">
              <a:solidFill>
                <a:srgbClr val="660033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76" y="4653136"/>
            <a:ext cx="2952328" cy="1963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828800"/>
            <a:ext cx="7109792" cy="3616424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s-ES_tradnl" sz="3600" b="1" dirty="0">
                <a:solidFill>
                  <a:schemeClr val="accent1">
                    <a:lumMod val="75000"/>
                  </a:schemeClr>
                </a:solidFill>
              </a:rPr>
              <a:t>No alimentemos </a:t>
            </a:r>
            <a:r>
              <a:rPr lang="es-ES_tradnl" sz="3600" b="1" dirty="0">
                <a:solidFill>
                  <a:schemeClr val="accent1"/>
                </a:solidFill>
              </a:rPr>
              <a:t> a la vaca…</a:t>
            </a:r>
          </a:p>
          <a:p>
            <a:pPr>
              <a:buFont typeface="Wingdings" pitchFamily="2" charset="2"/>
              <a:buNone/>
            </a:pPr>
            <a:endParaRPr lang="es-ES_trad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_tradnl" sz="3600" b="1" dirty="0">
                <a:solidFill>
                  <a:schemeClr val="accent1">
                    <a:lumMod val="75000"/>
                  </a:schemeClr>
                </a:solidFill>
              </a:rPr>
              <a:t>Alimentemos a los         </a:t>
            </a:r>
            <a:r>
              <a:rPr lang="es-ES_tradnl" sz="4000" b="1" dirty="0">
                <a:solidFill>
                  <a:schemeClr val="accent1"/>
                </a:solidFill>
              </a:rPr>
              <a:t>microorganismos </a:t>
            </a:r>
            <a:r>
              <a:rPr lang="es-ES_tradnl" sz="4000" b="1" dirty="0" err="1">
                <a:solidFill>
                  <a:schemeClr val="accent1"/>
                </a:solidFill>
              </a:rPr>
              <a:t>ruminales</a:t>
            </a:r>
            <a:r>
              <a:rPr lang="es-ES_tradnl" sz="4000" b="1" dirty="0">
                <a:solidFill>
                  <a:schemeClr val="accent1"/>
                </a:solidFill>
              </a:rPr>
              <a:t>…</a:t>
            </a:r>
          </a:p>
          <a:p>
            <a:pPr>
              <a:buFont typeface="Wingdings" pitchFamily="2" charset="2"/>
              <a:buNone/>
            </a:pPr>
            <a:endParaRPr lang="es-ES_tradnl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_tradnl" sz="3600" b="1" dirty="0">
                <a:solidFill>
                  <a:schemeClr val="accent1"/>
                </a:solidFill>
              </a:rPr>
              <a:t>Para que ellos </a:t>
            </a:r>
            <a:r>
              <a:rPr lang="es-ES_tradnl" sz="4000" b="1" dirty="0">
                <a:solidFill>
                  <a:schemeClr val="accent1"/>
                </a:solidFill>
              </a:rPr>
              <a:t>alimenten  a la vaca.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C:\WINDOWS\A4W_DATA\Escritorio\Mi Maletín\ruminal dañ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</p:spPr>
      </p:pic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228600" y="4724400"/>
            <a:ext cx="3810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6000" dirty="0">
                <a:solidFill>
                  <a:schemeClr val="accent5">
                    <a:lumMod val="50000"/>
                  </a:schemeClr>
                </a:solidFill>
              </a:rPr>
              <a:t>Rumen?</a:t>
            </a:r>
            <a:endParaRPr lang="es-E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7(278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47388" y="3501008"/>
            <a:ext cx="242887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Qué es la Leche?</a:t>
            </a:r>
            <a:endParaRPr lang="es-ES" sz="5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34938" y="1844824"/>
            <a:ext cx="6597302" cy="45559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MX" sz="2800" b="1" dirty="0">
                <a:solidFill>
                  <a:schemeClr val="accent3">
                    <a:lumMod val="75000"/>
                  </a:schemeClr>
                </a:solidFill>
              </a:rPr>
              <a:t>Líquido opaco, blanquecino o amarillento segregado por la glándula mamaria de la las hembras de los mamíferos para la alimentación de sus cría.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endParaRPr lang="es-MX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s-MX" sz="2800" b="1" dirty="0">
                <a:solidFill>
                  <a:schemeClr val="accent3">
                    <a:lumMod val="75000"/>
                  </a:schemeClr>
                </a:solidFill>
              </a:rPr>
              <a:t>Es el producto resultante del ordeño manual o mecánico de ganado bovino, apta para el consumo humano.</a:t>
            </a:r>
            <a:endParaRPr lang="es-E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Manejo de Registros - Ing. Yheizzi Caballero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1163</TotalTime>
  <Words>782</Words>
  <Application>Microsoft Office PowerPoint</Application>
  <PresentationFormat>Presentación en pantalla (4:3)</PresentationFormat>
  <Paragraphs>254</Paragraphs>
  <Slides>32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Opulento</vt:lpstr>
      <vt:lpstr>Imagen</vt:lpstr>
      <vt:lpstr>MS Org Chart</vt:lpstr>
      <vt:lpstr>Organization Chart</vt:lpstr>
      <vt:lpstr>CorelDRAW!</vt:lpstr>
      <vt:lpstr>Principios básicos de registros</vt:lpstr>
      <vt:lpstr>Diferencias Anatomofisiológicas</vt:lpstr>
      <vt:lpstr>Presentación de PowerPoint</vt:lpstr>
      <vt:lpstr>Presentación de PowerPoint</vt:lpstr>
      <vt:lpstr>En la Producción Todo es Medible</vt:lpstr>
      <vt:lpstr>Calidad de Leche</vt:lpstr>
      <vt:lpstr>Presentación de PowerPoint</vt:lpstr>
      <vt:lpstr>Presentación de PowerPoint</vt:lpstr>
      <vt:lpstr>Qué es la Leche?</vt:lpstr>
      <vt:lpstr>Presentación de PowerPoint</vt:lpstr>
      <vt:lpstr>Presentación de PowerPoint</vt:lpstr>
      <vt:lpstr>Raza</vt:lpstr>
      <vt:lpstr>Holstein</vt:lpstr>
      <vt:lpstr>Ayrshire</vt:lpstr>
      <vt:lpstr>Jersey</vt:lpstr>
      <vt:lpstr>Pardo Suizo</vt:lpstr>
      <vt:lpstr>Guernsey</vt:lpstr>
      <vt:lpstr>Gyr Lechero</vt:lpstr>
      <vt:lpstr>Shorthon Lechero</vt:lpstr>
      <vt:lpstr>Calidad Nutritiva de Pastos y Forrajes</vt:lpstr>
      <vt:lpstr>Presentación de PowerPoint</vt:lpstr>
      <vt:lpstr>Presentación de PowerPoint</vt:lpstr>
      <vt:lpstr>Etapas de Desarrollo</vt:lpstr>
      <vt:lpstr>Cuidados con el Parto</vt:lpstr>
      <vt:lpstr>Cuidados con el Ternero</vt:lpstr>
      <vt:lpstr>Etapas de la Lactancia</vt:lpstr>
      <vt:lpstr>Presentación de PowerPoint</vt:lpstr>
      <vt:lpstr>Registro de Hato</vt:lpstr>
      <vt:lpstr>Registro de Hatos</vt:lpstr>
      <vt:lpstr>Registro de Hatos</vt:lpstr>
      <vt:lpstr>Registros de Hato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Wveimar Londoño Alvarez</dc:creator>
  <cp:lastModifiedBy>Yheizzi Caballero</cp:lastModifiedBy>
  <cp:revision>59</cp:revision>
  <dcterms:created xsi:type="dcterms:W3CDTF">2002-08-23T01:40:37Z</dcterms:created>
  <dcterms:modified xsi:type="dcterms:W3CDTF">2012-04-28T16:30:44Z</dcterms:modified>
</cp:coreProperties>
</file>