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1604AA-F1A8-4450-A0C5-05EA7C90DA7B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70335BA6-868F-44F0-9FB1-E265A885A260}">
      <dgm:prSet phldrT="[Texto]" custT="1"/>
      <dgm:spPr/>
      <dgm:t>
        <a:bodyPr/>
        <a:lstStyle/>
        <a:p>
          <a:r>
            <a:rPr lang="es-ES" sz="1800" b="1" dirty="0" smtClean="0"/>
            <a:t>Conductismo y teoría del aprendizaje social </a:t>
          </a:r>
          <a:endParaRPr lang="es-ES" sz="1800" dirty="0"/>
        </a:p>
      </dgm:t>
    </dgm:pt>
    <dgm:pt modelId="{4CD62B14-2470-4283-80A5-EDA735AB7C9A}" type="parTrans" cxnId="{27182CF6-65C4-417B-AC41-2BB88B69D153}">
      <dgm:prSet/>
      <dgm:spPr/>
      <dgm:t>
        <a:bodyPr/>
        <a:lstStyle/>
        <a:p>
          <a:endParaRPr lang="es-ES"/>
        </a:p>
      </dgm:t>
    </dgm:pt>
    <dgm:pt modelId="{C155883B-EBF1-4E3E-A8CC-D8814D4BDB16}" type="sibTrans" cxnId="{27182CF6-65C4-417B-AC41-2BB88B69D153}">
      <dgm:prSet/>
      <dgm:spPr/>
      <dgm:t>
        <a:bodyPr/>
        <a:lstStyle/>
        <a:p>
          <a:endParaRPr lang="es-ES"/>
        </a:p>
      </dgm:t>
    </dgm:pt>
    <dgm:pt modelId="{E5798965-9BA9-4C66-92E3-F794C81F59D9}">
      <dgm:prSet phldrT="[Texto]" custT="1"/>
      <dgm:spPr/>
      <dgm:t>
        <a:bodyPr/>
        <a:lstStyle/>
        <a:p>
          <a:r>
            <a:rPr lang="es-ES" sz="1800" b="0" i="0" dirty="0" smtClean="0"/>
            <a:t>Ven las emociones como fuerzas centrales del desarrollo. </a:t>
          </a:r>
          <a:endParaRPr lang="es-ES" sz="1800" dirty="0"/>
        </a:p>
      </dgm:t>
    </dgm:pt>
    <dgm:pt modelId="{B569A531-7FDD-4AA4-9D90-2B4E20287E67}" type="parTrans" cxnId="{EF413A16-5418-4A97-80BF-8ADDCC2645CB}">
      <dgm:prSet/>
      <dgm:spPr/>
      <dgm:t>
        <a:bodyPr/>
        <a:lstStyle/>
        <a:p>
          <a:endParaRPr lang="es-ES"/>
        </a:p>
      </dgm:t>
    </dgm:pt>
    <dgm:pt modelId="{5A40D4F6-AD24-43BC-B6D2-2BF88C2689B8}" type="sibTrans" cxnId="{EF413A16-5418-4A97-80BF-8ADDCC2645CB}">
      <dgm:prSet/>
      <dgm:spPr/>
      <dgm:t>
        <a:bodyPr/>
        <a:lstStyle/>
        <a:p>
          <a:endParaRPr lang="es-ES"/>
        </a:p>
      </dgm:t>
    </dgm:pt>
    <dgm:pt modelId="{A5316852-58D5-4C73-89AF-4474645DA8BC}">
      <dgm:prSet phldrT="[Texto]" custT="1"/>
      <dgm:spPr/>
      <dgm:t>
        <a:bodyPr/>
        <a:lstStyle/>
        <a:p>
          <a:r>
            <a:rPr lang="es-ES" sz="1600" b="1" i="0" dirty="0" smtClean="0"/>
            <a:t>Teoría de la discrepancia cognitivo-evolutiva:</a:t>
          </a:r>
          <a:endParaRPr lang="es-ES" sz="1600" dirty="0"/>
        </a:p>
      </dgm:t>
    </dgm:pt>
    <dgm:pt modelId="{B9C8FB00-041D-4A12-AB12-8AD194D73056}" type="parTrans" cxnId="{7B5B1F22-D062-4A47-8401-EFB1AA1B1BA4}">
      <dgm:prSet/>
      <dgm:spPr/>
      <dgm:t>
        <a:bodyPr/>
        <a:lstStyle/>
        <a:p>
          <a:endParaRPr lang="es-ES"/>
        </a:p>
      </dgm:t>
    </dgm:pt>
    <dgm:pt modelId="{FAB8A2CA-31EB-4C9A-A539-2B88F4238647}" type="sibTrans" cxnId="{7B5B1F22-D062-4A47-8401-EFB1AA1B1BA4}">
      <dgm:prSet/>
      <dgm:spPr/>
      <dgm:t>
        <a:bodyPr/>
        <a:lstStyle/>
        <a:p>
          <a:endParaRPr lang="es-ES"/>
        </a:p>
      </dgm:t>
    </dgm:pt>
    <dgm:pt modelId="{95D25725-DF77-412C-AA03-84CD7A20368B}">
      <dgm:prSet phldrT="[Texto]" custT="1"/>
      <dgm:spPr/>
      <dgm:t>
        <a:bodyPr/>
        <a:lstStyle/>
        <a:p>
          <a:r>
            <a:rPr lang="es-ES" sz="2000" dirty="0" smtClean="0"/>
            <a:t>C</a:t>
          </a:r>
          <a:r>
            <a:rPr lang="es-ES" sz="2000" b="0" i="0" dirty="0" smtClean="0"/>
            <a:t>onsideran que las emociones son derivadas del procesamiento cognitivo.</a:t>
          </a:r>
          <a:endParaRPr lang="es-ES" sz="2000" dirty="0"/>
        </a:p>
      </dgm:t>
    </dgm:pt>
    <dgm:pt modelId="{4DDDD8B3-1A24-438D-BFEC-356CA741C4ED}" type="parTrans" cxnId="{04EFDB5C-C19B-46CB-A4F3-D32650B4BA6B}">
      <dgm:prSet/>
      <dgm:spPr/>
      <dgm:t>
        <a:bodyPr/>
        <a:lstStyle/>
        <a:p>
          <a:endParaRPr lang="es-ES"/>
        </a:p>
      </dgm:t>
    </dgm:pt>
    <dgm:pt modelId="{166A0E12-CAF1-4FA6-A35B-C7177402F796}" type="sibTrans" cxnId="{04EFDB5C-C19B-46CB-A4F3-D32650B4BA6B}">
      <dgm:prSet/>
      <dgm:spPr/>
      <dgm:t>
        <a:bodyPr/>
        <a:lstStyle/>
        <a:p>
          <a:endParaRPr lang="es-ES"/>
        </a:p>
      </dgm:t>
    </dgm:pt>
    <dgm:pt modelId="{023C2E41-3C32-4D35-9717-59AC27C14366}">
      <dgm:prSet phldrT="[Texto]" custT="1"/>
      <dgm:spPr/>
      <dgm:t>
        <a:bodyPr/>
        <a:lstStyle/>
        <a:p>
          <a:r>
            <a:rPr lang="es-ES" sz="1800" b="1" dirty="0" smtClean="0"/>
            <a:t>Enfoque funcionalista</a:t>
          </a:r>
          <a:endParaRPr lang="es-ES" sz="1800" b="1" dirty="0"/>
        </a:p>
      </dgm:t>
    </dgm:pt>
    <dgm:pt modelId="{749C2E37-D2D8-496E-9B18-D1F358E0B95D}" type="parTrans" cxnId="{246DAE98-9E87-4613-ACB6-3AB48C7A88F8}">
      <dgm:prSet/>
      <dgm:spPr/>
      <dgm:t>
        <a:bodyPr/>
        <a:lstStyle/>
        <a:p>
          <a:endParaRPr lang="es-ES"/>
        </a:p>
      </dgm:t>
    </dgm:pt>
    <dgm:pt modelId="{059C6901-C0A9-4D2E-81A2-90819D4DD0B6}" type="sibTrans" cxnId="{246DAE98-9E87-4613-ACB6-3AB48C7A88F8}">
      <dgm:prSet/>
      <dgm:spPr/>
      <dgm:t>
        <a:bodyPr/>
        <a:lstStyle/>
        <a:p>
          <a:endParaRPr lang="es-ES"/>
        </a:p>
      </dgm:t>
    </dgm:pt>
    <dgm:pt modelId="{7559E54F-EA2F-4718-8ED5-3644131C7370}">
      <dgm:prSet phldrT="[Texto]" custT="1"/>
      <dgm:spPr/>
      <dgm:t>
        <a:bodyPr/>
        <a:lstStyle/>
        <a:p>
          <a:r>
            <a:rPr lang="es-ES" sz="1700" b="0" i="0" dirty="0" smtClean="0"/>
            <a:t>Las emociones son fuerzas centrales, adaptativas en todos los aspectos de la actividad humana.</a:t>
          </a:r>
          <a:endParaRPr lang="es-ES" sz="1700" dirty="0"/>
        </a:p>
      </dgm:t>
    </dgm:pt>
    <dgm:pt modelId="{E148DAEE-CB8D-42F0-B3A5-CE9F3340DA55}" type="parTrans" cxnId="{60CDF04B-56BF-4D02-A7B6-8581766A472E}">
      <dgm:prSet/>
      <dgm:spPr/>
      <dgm:t>
        <a:bodyPr/>
        <a:lstStyle/>
        <a:p>
          <a:endParaRPr lang="es-ES"/>
        </a:p>
      </dgm:t>
    </dgm:pt>
    <dgm:pt modelId="{5F89BED5-078C-4864-9D49-17C04B324597}" type="sibTrans" cxnId="{60CDF04B-56BF-4D02-A7B6-8581766A472E}">
      <dgm:prSet/>
      <dgm:spPr/>
      <dgm:t>
        <a:bodyPr/>
        <a:lstStyle/>
        <a:p>
          <a:endParaRPr lang="es-ES"/>
        </a:p>
      </dgm:t>
    </dgm:pt>
    <dgm:pt modelId="{7354849C-6CB7-4F87-A524-7EB40645E202}">
      <dgm:prSet custT="1"/>
      <dgm:spPr/>
      <dgm:t>
        <a:bodyPr/>
        <a:lstStyle/>
        <a:p>
          <a:r>
            <a:rPr lang="es-ES" sz="1800" b="0" i="0" dirty="0" smtClean="0"/>
            <a:t>Según </a:t>
          </a:r>
          <a:r>
            <a:rPr lang="es-ES" sz="1800" b="1" i="0" u="sng" dirty="0" smtClean="0"/>
            <a:t>Watson</a:t>
          </a:r>
          <a:r>
            <a:rPr lang="es-ES" sz="1800" b="0" i="0" dirty="0" smtClean="0"/>
            <a:t> tenemos tres emociones innatas al nacer ( miedo , rabia y afecto)pero lo más importante de su descubrimiento fue que las reacciones emocionales a nuevos estímulos pueden ser aprendidas por el condicionamiento clásico.  </a:t>
          </a:r>
          <a:endParaRPr lang="es-ES" sz="1800" dirty="0"/>
        </a:p>
      </dgm:t>
    </dgm:pt>
    <dgm:pt modelId="{5EA2A2CE-0684-459E-92A3-540468A6222D}" type="parTrans" cxnId="{47804E84-BE84-4F79-9F6F-B0E75186B955}">
      <dgm:prSet/>
      <dgm:spPr/>
      <dgm:t>
        <a:bodyPr/>
        <a:lstStyle/>
        <a:p>
          <a:endParaRPr lang="es-ES"/>
        </a:p>
      </dgm:t>
    </dgm:pt>
    <dgm:pt modelId="{85BD6C9B-6528-4E32-8AC3-40E3C2E24CCF}" type="sibTrans" cxnId="{47804E84-BE84-4F79-9F6F-B0E75186B955}">
      <dgm:prSet/>
      <dgm:spPr/>
      <dgm:t>
        <a:bodyPr/>
        <a:lstStyle/>
        <a:p>
          <a:endParaRPr lang="es-ES"/>
        </a:p>
      </dgm:t>
    </dgm:pt>
    <dgm:pt modelId="{21582988-EF22-487E-AF6B-E55426A0B392}">
      <dgm:prSet custT="1"/>
      <dgm:spPr/>
      <dgm:t>
        <a:bodyPr/>
        <a:lstStyle/>
        <a:p>
          <a:r>
            <a:rPr lang="es-ES" sz="2000" b="1" i="0" u="sng" dirty="0" smtClean="0"/>
            <a:t>Donal Hebb </a:t>
          </a:r>
          <a:r>
            <a:rPr lang="es-ES" sz="2000" b="0" i="0" dirty="0" smtClean="0"/>
            <a:t>explicó como los estímulos nuevos conducían a reacciones de dolor emocional, ansiedad o miedo si el niño no asocia el estímulo con su esquema.</a:t>
          </a:r>
          <a:endParaRPr lang="es-ES" sz="2000" dirty="0"/>
        </a:p>
      </dgm:t>
    </dgm:pt>
    <dgm:pt modelId="{44F573ED-E9F7-44FC-A898-176CE9129F8B}" type="parTrans" cxnId="{95CC6FDA-5948-478C-A896-D3B13C5F4472}">
      <dgm:prSet/>
      <dgm:spPr/>
      <dgm:t>
        <a:bodyPr/>
        <a:lstStyle/>
        <a:p>
          <a:endParaRPr lang="es-ES"/>
        </a:p>
      </dgm:t>
    </dgm:pt>
    <dgm:pt modelId="{BF05FDEC-CF00-4106-9B04-4227E1BC077A}" type="sibTrans" cxnId="{95CC6FDA-5948-478C-A896-D3B13C5F4472}">
      <dgm:prSet/>
      <dgm:spPr/>
      <dgm:t>
        <a:bodyPr/>
        <a:lstStyle/>
        <a:p>
          <a:endParaRPr lang="es-ES"/>
        </a:p>
      </dgm:t>
    </dgm:pt>
    <dgm:pt modelId="{9FB33060-6D05-4AA9-A380-286D8D2E1096}">
      <dgm:prSet custT="1"/>
      <dgm:spPr/>
      <dgm:t>
        <a:bodyPr/>
        <a:lstStyle/>
        <a:p>
          <a:r>
            <a:rPr lang="es-ES" sz="1700" b="0" i="0" dirty="0" smtClean="0"/>
            <a:t>Las emociones  tienen efectos muy poderosos sobre la memoria y </a:t>
          </a:r>
          <a:r>
            <a:rPr lang="es-ES" sz="1700" dirty="0" smtClean="0"/>
            <a:t>se consideran importantes en la aparición de la autoconsciencia. </a:t>
          </a:r>
          <a:endParaRPr lang="es-ES" sz="1700" dirty="0"/>
        </a:p>
      </dgm:t>
    </dgm:pt>
    <dgm:pt modelId="{6CD8FC3B-0B00-4677-B278-E58D42333507}" type="parTrans" cxnId="{3D000221-0A3B-4460-BEC7-0E988F92C70A}">
      <dgm:prSet/>
      <dgm:spPr/>
      <dgm:t>
        <a:bodyPr/>
        <a:lstStyle/>
        <a:p>
          <a:endParaRPr lang="es-ES"/>
        </a:p>
      </dgm:t>
    </dgm:pt>
    <dgm:pt modelId="{E73B3511-5FCB-423D-959A-B1FCBD7BC348}" type="sibTrans" cxnId="{3D000221-0A3B-4460-BEC7-0E988F92C70A}">
      <dgm:prSet/>
      <dgm:spPr/>
      <dgm:t>
        <a:bodyPr/>
        <a:lstStyle/>
        <a:p>
          <a:endParaRPr lang="es-ES"/>
        </a:p>
      </dgm:t>
    </dgm:pt>
    <dgm:pt modelId="{38A5D27A-0E3A-494E-B751-9889D56C3431}">
      <dgm:prSet phldrT="[Texto]" custT="1"/>
      <dgm:spPr/>
      <dgm:t>
        <a:bodyPr/>
        <a:lstStyle/>
        <a:p>
          <a:r>
            <a:rPr lang="es-ES" sz="1700" dirty="0" smtClean="0"/>
            <a:t>Las reacciones emocionales llevan al aprendizaje o las órdenes del cuidador son suficientes para que el niño adquiera una conducta autoprotectora.</a:t>
          </a:r>
          <a:endParaRPr lang="es-ES" sz="1700" dirty="0"/>
        </a:p>
      </dgm:t>
    </dgm:pt>
    <dgm:pt modelId="{352D9D0C-C81C-4262-BCFE-BA45EAF84D91}" type="parTrans" cxnId="{BE5E16F0-E1F9-431C-B4C9-58F8747D1A85}">
      <dgm:prSet/>
      <dgm:spPr/>
      <dgm:t>
        <a:bodyPr/>
        <a:lstStyle/>
        <a:p>
          <a:endParaRPr lang="es-ES"/>
        </a:p>
      </dgm:t>
    </dgm:pt>
    <dgm:pt modelId="{91ED63E6-D96B-468F-8D37-D8D8A871317E}" type="sibTrans" cxnId="{BE5E16F0-E1F9-431C-B4C9-58F8747D1A85}">
      <dgm:prSet/>
      <dgm:spPr/>
      <dgm:t>
        <a:bodyPr/>
        <a:lstStyle/>
        <a:p>
          <a:endParaRPr lang="es-ES"/>
        </a:p>
      </dgm:t>
    </dgm:pt>
    <dgm:pt modelId="{5ACD2A2C-2FA3-479E-A6BA-0EB944E49017}" type="pres">
      <dgm:prSet presAssocID="{D11604AA-F1A8-4450-A0C5-05EA7C90DA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B9535D7-3E48-4F67-8000-6D52B48D39CA}" type="pres">
      <dgm:prSet presAssocID="{70335BA6-868F-44F0-9FB1-E265A885A260}" presName="composite" presStyleCnt="0"/>
      <dgm:spPr/>
      <dgm:t>
        <a:bodyPr/>
        <a:lstStyle/>
        <a:p>
          <a:endParaRPr lang="es-ES"/>
        </a:p>
      </dgm:t>
    </dgm:pt>
    <dgm:pt modelId="{2CA535C5-D385-453D-A540-A98F0E73F937}" type="pres">
      <dgm:prSet presAssocID="{70335BA6-868F-44F0-9FB1-E265A885A260}" presName="parTx" presStyleLbl="alignNode1" presStyleIdx="0" presStyleCnt="3" custScaleY="104426" custLinFactNeighborX="-1737" custLinFactNeighborY="-372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A0D959-E473-4D1C-8344-725631F9A67A}" type="pres">
      <dgm:prSet presAssocID="{70335BA6-868F-44F0-9FB1-E265A885A260}" presName="desTx" presStyleLbl="alignAccFollowNode1" presStyleIdx="0" presStyleCnt="3" custScaleY="97333" custLinFactNeighborX="-390" custLinFactNeighborY="-303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C1866E-98DC-4FE3-A9A1-B61D3F5F461A}" type="pres">
      <dgm:prSet presAssocID="{C155883B-EBF1-4E3E-A8CC-D8814D4BDB16}" presName="space" presStyleCnt="0"/>
      <dgm:spPr/>
      <dgm:t>
        <a:bodyPr/>
        <a:lstStyle/>
        <a:p>
          <a:endParaRPr lang="es-ES"/>
        </a:p>
      </dgm:t>
    </dgm:pt>
    <dgm:pt modelId="{EE339E52-B944-4603-983A-F9BA1265A463}" type="pres">
      <dgm:prSet presAssocID="{A5316852-58D5-4C73-89AF-4474645DA8BC}" presName="composite" presStyleCnt="0"/>
      <dgm:spPr/>
      <dgm:t>
        <a:bodyPr/>
        <a:lstStyle/>
        <a:p>
          <a:endParaRPr lang="es-ES"/>
        </a:p>
      </dgm:t>
    </dgm:pt>
    <dgm:pt modelId="{53E6D476-1CFF-48E6-8AF6-0766017041D1}" type="pres">
      <dgm:prSet presAssocID="{A5316852-58D5-4C73-89AF-4474645DA8BC}" presName="parTx" presStyleLbl="alignNode1" presStyleIdx="1" presStyleCnt="3" custScaleX="107095" custLinFactNeighborX="-1426" custLinFactNeighborY="-257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16E067-8B64-4A65-AAF2-AC70737FE840}" type="pres">
      <dgm:prSet presAssocID="{A5316852-58D5-4C73-89AF-4474645DA8BC}" presName="desTx" presStyleLbl="alignAccFollowNode1" presStyleIdx="1" presStyleCnt="3" custScaleX="109674" custScaleY="105256" custLinFactNeighborX="-136" custLinFactNeighborY="132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4A19CC-6CED-4555-B6E7-3F26E9966A2F}" type="pres">
      <dgm:prSet presAssocID="{FAB8A2CA-31EB-4C9A-A539-2B88F4238647}" presName="space" presStyleCnt="0"/>
      <dgm:spPr/>
      <dgm:t>
        <a:bodyPr/>
        <a:lstStyle/>
        <a:p>
          <a:endParaRPr lang="es-ES"/>
        </a:p>
      </dgm:t>
    </dgm:pt>
    <dgm:pt modelId="{5A8DF523-1863-4064-A025-4F6C99F59964}" type="pres">
      <dgm:prSet presAssocID="{023C2E41-3C32-4D35-9717-59AC27C14366}" presName="composite" presStyleCnt="0"/>
      <dgm:spPr/>
      <dgm:t>
        <a:bodyPr/>
        <a:lstStyle/>
        <a:p>
          <a:endParaRPr lang="es-ES"/>
        </a:p>
      </dgm:t>
    </dgm:pt>
    <dgm:pt modelId="{5D371C0F-5012-4C0B-94D9-867AD5CFA168}" type="pres">
      <dgm:prSet presAssocID="{023C2E41-3C32-4D35-9717-59AC27C14366}" presName="parTx" presStyleLbl="alignNode1" presStyleIdx="2" presStyleCnt="3" custScaleX="106443" custLinFactNeighborX="925" custLinFactNeighborY="-306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9D5837-480A-4021-9C55-79F1F90B200D}" type="pres">
      <dgm:prSet presAssocID="{023C2E41-3C32-4D35-9717-59AC27C14366}" presName="desTx" presStyleLbl="alignAccFollowNode1" presStyleIdx="2" presStyleCnt="3" custScaleX="110214" custScaleY="101697" custLinFactNeighborX="350" custLinFactNeighborY="-1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46DAE98-9E87-4613-ACB6-3AB48C7A88F8}" srcId="{D11604AA-F1A8-4450-A0C5-05EA7C90DA7B}" destId="{023C2E41-3C32-4D35-9717-59AC27C14366}" srcOrd="2" destOrd="0" parTransId="{749C2E37-D2D8-496E-9B18-D1F358E0B95D}" sibTransId="{059C6901-C0A9-4D2E-81A2-90819D4DD0B6}"/>
    <dgm:cxn modelId="{3D000221-0A3B-4460-BEC7-0E988F92C70A}" srcId="{023C2E41-3C32-4D35-9717-59AC27C14366}" destId="{9FB33060-6D05-4AA9-A380-286D8D2E1096}" srcOrd="2" destOrd="0" parTransId="{6CD8FC3B-0B00-4677-B278-E58D42333507}" sibTransId="{E73B3511-5FCB-423D-959A-B1FCBD7BC348}"/>
    <dgm:cxn modelId="{95CC6FDA-5948-478C-A896-D3B13C5F4472}" srcId="{A5316852-58D5-4C73-89AF-4474645DA8BC}" destId="{21582988-EF22-487E-AF6B-E55426A0B392}" srcOrd="1" destOrd="0" parTransId="{44F573ED-E9F7-44FC-A898-176CE9129F8B}" sibTransId="{BF05FDEC-CF00-4106-9B04-4227E1BC077A}"/>
    <dgm:cxn modelId="{47804E84-BE84-4F79-9F6F-B0E75186B955}" srcId="{70335BA6-868F-44F0-9FB1-E265A885A260}" destId="{7354849C-6CB7-4F87-A524-7EB40645E202}" srcOrd="1" destOrd="0" parTransId="{5EA2A2CE-0684-459E-92A3-540468A6222D}" sibTransId="{85BD6C9B-6528-4E32-8AC3-40E3C2E24CCF}"/>
    <dgm:cxn modelId="{79AFBBB8-1CFC-4DA9-A88C-A4FF4EF6F4DF}" type="presOf" srcId="{A5316852-58D5-4C73-89AF-4474645DA8BC}" destId="{53E6D476-1CFF-48E6-8AF6-0766017041D1}" srcOrd="0" destOrd="0" presId="urn:microsoft.com/office/officeart/2005/8/layout/hList1"/>
    <dgm:cxn modelId="{04EFDB5C-C19B-46CB-A4F3-D32650B4BA6B}" srcId="{A5316852-58D5-4C73-89AF-4474645DA8BC}" destId="{95D25725-DF77-412C-AA03-84CD7A20368B}" srcOrd="0" destOrd="0" parTransId="{4DDDD8B3-1A24-438D-BFEC-356CA741C4ED}" sibTransId="{166A0E12-CAF1-4FA6-A35B-C7177402F796}"/>
    <dgm:cxn modelId="{3474154A-D6A3-4C10-8722-5F34AD9F26C3}" type="presOf" srcId="{70335BA6-868F-44F0-9FB1-E265A885A260}" destId="{2CA535C5-D385-453D-A540-A98F0E73F937}" srcOrd="0" destOrd="0" presId="urn:microsoft.com/office/officeart/2005/8/layout/hList1"/>
    <dgm:cxn modelId="{C977BF4E-A8FE-4430-BF8C-DFC8915D32D2}" type="presOf" srcId="{7559E54F-EA2F-4718-8ED5-3644131C7370}" destId="{BC9D5837-480A-4021-9C55-79F1F90B200D}" srcOrd="0" destOrd="0" presId="urn:microsoft.com/office/officeart/2005/8/layout/hList1"/>
    <dgm:cxn modelId="{EE8655C2-7811-4FEC-B576-865F52843040}" type="presOf" srcId="{023C2E41-3C32-4D35-9717-59AC27C14366}" destId="{5D371C0F-5012-4C0B-94D9-867AD5CFA168}" srcOrd="0" destOrd="0" presId="urn:microsoft.com/office/officeart/2005/8/layout/hList1"/>
    <dgm:cxn modelId="{D99D6790-D103-41DC-9E71-AE9CA5BE09B3}" type="presOf" srcId="{E5798965-9BA9-4C66-92E3-F794C81F59D9}" destId="{16A0D959-E473-4D1C-8344-725631F9A67A}" srcOrd="0" destOrd="0" presId="urn:microsoft.com/office/officeart/2005/8/layout/hList1"/>
    <dgm:cxn modelId="{7B5B1F22-D062-4A47-8401-EFB1AA1B1BA4}" srcId="{D11604AA-F1A8-4450-A0C5-05EA7C90DA7B}" destId="{A5316852-58D5-4C73-89AF-4474645DA8BC}" srcOrd="1" destOrd="0" parTransId="{B9C8FB00-041D-4A12-AB12-8AD194D73056}" sibTransId="{FAB8A2CA-31EB-4C9A-A539-2B88F4238647}"/>
    <dgm:cxn modelId="{B29A29B2-4C21-412F-A5EA-491C87C6DA2C}" type="presOf" srcId="{38A5D27A-0E3A-494E-B751-9889D56C3431}" destId="{BC9D5837-480A-4021-9C55-79F1F90B200D}" srcOrd="0" destOrd="1" presId="urn:microsoft.com/office/officeart/2005/8/layout/hList1"/>
    <dgm:cxn modelId="{1F4FDF33-B506-4D4A-97CB-9237DCEBD7BC}" type="presOf" srcId="{95D25725-DF77-412C-AA03-84CD7A20368B}" destId="{3D16E067-8B64-4A65-AAF2-AC70737FE840}" srcOrd="0" destOrd="0" presId="urn:microsoft.com/office/officeart/2005/8/layout/hList1"/>
    <dgm:cxn modelId="{7EAC98C0-CB83-441F-88D6-6CCB16BBC680}" type="presOf" srcId="{9FB33060-6D05-4AA9-A380-286D8D2E1096}" destId="{BC9D5837-480A-4021-9C55-79F1F90B200D}" srcOrd="0" destOrd="2" presId="urn:microsoft.com/office/officeart/2005/8/layout/hList1"/>
    <dgm:cxn modelId="{EF413A16-5418-4A97-80BF-8ADDCC2645CB}" srcId="{70335BA6-868F-44F0-9FB1-E265A885A260}" destId="{E5798965-9BA9-4C66-92E3-F794C81F59D9}" srcOrd="0" destOrd="0" parTransId="{B569A531-7FDD-4AA4-9D90-2B4E20287E67}" sibTransId="{5A40D4F6-AD24-43BC-B6D2-2BF88C2689B8}"/>
    <dgm:cxn modelId="{27182CF6-65C4-417B-AC41-2BB88B69D153}" srcId="{D11604AA-F1A8-4450-A0C5-05EA7C90DA7B}" destId="{70335BA6-868F-44F0-9FB1-E265A885A260}" srcOrd="0" destOrd="0" parTransId="{4CD62B14-2470-4283-80A5-EDA735AB7C9A}" sibTransId="{C155883B-EBF1-4E3E-A8CC-D8814D4BDB16}"/>
    <dgm:cxn modelId="{32BC2DBB-C014-425E-A918-E3496D478312}" type="presOf" srcId="{21582988-EF22-487E-AF6B-E55426A0B392}" destId="{3D16E067-8B64-4A65-AAF2-AC70737FE840}" srcOrd="0" destOrd="1" presId="urn:microsoft.com/office/officeart/2005/8/layout/hList1"/>
    <dgm:cxn modelId="{626664FF-F40A-4059-8268-336110E383BB}" type="presOf" srcId="{7354849C-6CB7-4F87-A524-7EB40645E202}" destId="{16A0D959-E473-4D1C-8344-725631F9A67A}" srcOrd="0" destOrd="1" presId="urn:microsoft.com/office/officeart/2005/8/layout/hList1"/>
    <dgm:cxn modelId="{BE5E16F0-E1F9-431C-B4C9-58F8747D1A85}" srcId="{023C2E41-3C32-4D35-9717-59AC27C14366}" destId="{38A5D27A-0E3A-494E-B751-9889D56C3431}" srcOrd="1" destOrd="0" parTransId="{352D9D0C-C81C-4262-BCFE-BA45EAF84D91}" sibTransId="{91ED63E6-D96B-468F-8D37-D8D8A871317E}"/>
    <dgm:cxn modelId="{F8D70F27-D38C-4F58-AB94-6143B589E41F}" type="presOf" srcId="{D11604AA-F1A8-4450-A0C5-05EA7C90DA7B}" destId="{5ACD2A2C-2FA3-479E-A6BA-0EB944E49017}" srcOrd="0" destOrd="0" presId="urn:microsoft.com/office/officeart/2005/8/layout/hList1"/>
    <dgm:cxn modelId="{60CDF04B-56BF-4D02-A7B6-8581766A472E}" srcId="{023C2E41-3C32-4D35-9717-59AC27C14366}" destId="{7559E54F-EA2F-4718-8ED5-3644131C7370}" srcOrd="0" destOrd="0" parTransId="{E148DAEE-CB8D-42F0-B3A5-CE9F3340DA55}" sibTransId="{5F89BED5-078C-4864-9D49-17C04B324597}"/>
    <dgm:cxn modelId="{ABFDEA75-3D1A-4471-AE0C-14EAE6EA6229}" type="presParOf" srcId="{5ACD2A2C-2FA3-479E-A6BA-0EB944E49017}" destId="{6B9535D7-3E48-4F67-8000-6D52B48D39CA}" srcOrd="0" destOrd="0" presId="urn:microsoft.com/office/officeart/2005/8/layout/hList1"/>
    <dgm:cxn modelId="{A9C19028-3C1D-492C-BAA0-B5523C8B4607}" type="presParOf" srcId="{6B9535D7-3E48-4F67-8000-6D52B48D39CA}" destId="{2CA535C5-D385-453D-A540-A98F0E73F937}" srcOrd="0" destOrd="0" presId="urn:microsoft.com/office/officeart/2005/8/layout/hList1"/>
    <dgm:cxn modelId="{B4E77A9A-FA3C-4D90-921F-DCB463DC3EF4}" type="presParOf" srcId="{6B9535D7-3E48-4F67-8000-6D52B48D39CA}" destId="{16A0D959-E473-4D1C-8344-725631F9A67A}" srcOrd="1" destOrd="0" presId="urn:microsoft.com/office/officeart/2005/8/layout/hList1"/>
    <dgm:cxn modelId="{C3CF938B-B173-4586-968A-9C2F06492874}" type="presParOf" srcId="{5ACD2A2C-2FA3-479E-A6BA-0EB944E49017}" destId="{BAC1866E-98DC-4FE3-A9A1-B61D3F5F461A}" srcOrd="1" destOrd="0" presId="urn:microsoft.com/office/officeart/2005/8/layout/hList1"/>
    <dgm:cxn modelId="{737CE53B-82C6-4B9E-8099-FDB670ABF688}" type="presParOf" srcId="{5ACD2A2C-2FA3-479E-A6BA-0EB944E49017}" destId="{EE339E52-B944-4603-983A-F9BA1265A463}" srcOrd="2" destOrd="0" presId="urn:microsoft.com/office/officeart/2005/8/layout/hList1"/>
    <dgm:cxn modelId="{D9D4F215-A370-43B5-A3A7-900CE9912B78}" type="presParOf" srcId="{EE339E52-B944-4603-983A-F9BA1265A463}" destId="{53E6D476-1CFF-48E6-8AF6-0766017041D1}" srcOrd="0" destOrd="0" presId="urn:microsoft.com/office/officeart/2005/8/layout/hList1"/>
    <dgm:cxn modelId="{8D691E8C-40F3-493E-A076-42F637B5B3A4}" type="presParOf" srcId="{EE339E52-B944-4603-983A-F9BA1265A463}" destId="{3D16E067-8B64-4A65-AAF2-AC70737FE840}" srcOrd="1" destOrd="0" presId="urn:microsoft.com/office/officeart/2005/8/layout/hList1"/>
    <dgm:cxn modelId="{C21FDA9A-1BE4-4255-A593-F765C94AFE10}" type="presParOf" srcId="{5ACD2A2C-2FA3-479E-A6BA-0EB944E49017}" destId="{EE4A19CC-6CED-4555-B6E7-3F26E9966A2F}" srcOrd="3" destOrd="0" presId="urn:microsoft.com/office/officeart/2005/8/layout/hList1"/>
    <dgm:cxn modelId="{158ABC0E-4C17-49AB-88F9-5706FF65A60A}" type="presParOf" srcId="{5ACD2A2C-2FA3-479E-A6BA-0EB944E49017}" destId="{5A8DF523-1863-4064-A025-4F6C99F59964}" srcOrd="4" destOrd="0" presId="urn:microsoft.com/office/officeart/2005/8/layout/hList1"/>
    <dgm:cxn modelId="{53D08FA5-0EE6-4714-A1A9-9B0EB229BBAD}" type="presParOf" srcId="{5A8DF523-1863-4064-A025-4F6C99F59964}" destId="{5D371C0F-5012-4C0B-94D9-867AD5CFA168}" srcOrd="0" destOrd="0" presId="urn:microsoft.com/office/officeart/2005/8/layout/hList1"/>
    <dgm:cxn modelId="{549CF29A-1ABF-4AED-949C-5D6DF1210D5B}" type="presParOf" srcId="{5A8DF523-1863-4064-A025-4F6C99F59964}" destId="{BC9D5837-480A-4021-9C55-79F1F90B200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A535C5-D385-453D-A540-A98F0E73F937}">
      <dsp:nvSpPr>
        <dsp:cNvPr id="0" name=""/>
        <dsp:cNvSpPr/>
      </dsp:nvSpPr>
      <dsp:spPr>
        <a:xfrm>
          <a:off x="0" y="0"/>
          <a:ext cx="2416515" cy="10744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Conductismo y teoría del aprendizaje social </a:t>
          </a:r>
          <a:endParaRPr lang="es-ES" sz="1800" kern="1200" dirty="0"/>
        </a:p>
      </dsp:txBody>
      <dsp:txXfrm>
        <a:off x="0" y="0"/>
        <a:ext cx="2416515" cy="1074423"/>
      </dsp:txXfrm>
    </dsp:sp>
    <dsp:sp modelId="{16A0D959-E473-4D1C-8344-725631F9A67A}">
      <dsp:nvSpPr>
        <dsp:cNvPr id="0" name=""/>
        <dsp:cNvSpPr/>
      </dsp:nvSpPr>
      <dsp:spPr>
        <a:xfrm>
          <a:off x="0" y="1129890"/>
          <a:ext cx="2416515" cy="477479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0" i="0" kern="1200" dirty="0" smtClean="0"/>
            <a:t>Ven las emociones como fuerzas centrales del desarrollo. </a:t>
          </a:r>
          <a:endParaRPr lang="es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0" i="0" kern="1200" dirty="0" smtClean="0"/>
            <a:t>Según </a:t>
          </a:r>
          <a:r>
            <a:rPr lang="es-ES" sz="1800" b="1" i="0" u="sng" kern="1200" dirty="0" smtClean="0"/>
            <a:t>Watson</a:t>
          </a:r>
          <a:r>
            <a:rPr lang="es-ES" sz="1800" b="0" i="0" kern="1200" dirty="0" smtClean="0"/>
            <a:t> tenemos tres emociones innatas al nacer ( miedo , rabia y afecto)pero lo más importante de su descubrimiento fue que las reacciones emocionales a nuevos estímulos pueden ser aprendidas por el condicionamiento clásico.  </a:t>
          </a:r>
          <a:endParaRPr lang="es-ES" sz="1800" kern="1200" dirty="0"/>
        </a:p>
      </dsp:txBody>
      <dsp:txXfrm>
        <a:off x="0" y="1129890"/>
        <a:ext cx="2416515" cy="4774795"/>
      </dsp:txXfrm>
    </dsp:sp>
    <dsp:sp modelId="{53E6D476-1CFF-48E6-8AF6-0766017041D1}">
      <dsp:nvSpPr>
        <dsp:cNvPr id="0" name=""/>
        <dsp:cNvSpPr/>
      </dsp:nvSpPr>
      <dsp:spPr>
        <a:xfrm>
          <a:off x="2760613" y="0"/>
          <a:ext cx="2587967" cy="1028884"/>
        </a:xfrm>
        <a:prstGeom prst="rec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25400" cap="flat" cmpd="sng" algn="ctr">
          <a:solidFill>
            <a:schemeClr val="accent2">
              <a:hueOff val="-6317677"/>
              <a:satOff val="10648"/>
              <a:lumOff val="-13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/>
            <a:t>Teoría de la discrepancia cognitivo-evolutiva:</a:t>
          </a:r>
          <a:endParaRPr lang="es-ES" sz="1600" kern="1200" dirty="0"/>
        </a:p>
      </dsp:txBody>
      <dsp:txXfrm>
        <a:off x="2760613" y="0"/>
        <a:ext cx="2587967" cy="1028884"/>
      </dsp:txXfrm>
    </dsp:sp>
    <dsp:sp modelId="{3D16E067-8B64-4A65-AAF2-AC70737FE840}">
      <dsp:nvSpPr>
        <dsp:cNvPr id="0" name=""/>
        <dsp:cNvSpPr/>
      </dsp:nvSpPr>
      <dsp:spPr>
        <a:xfrm>
          <a:off x="2760625" y="1040936"/>
          <a:ext cx="2650289" cy="5163468"/>
        </a:xfrm>
        <a:prstGeom prst="rect">
          <a:avLst/>
        </a:prstGeom>
        <a:solidFill>
          <a:schemeClr val="accent2">
            <a:tint val="40000"/>
            <a:alpha val="90000"/>
            <a:hueOff val="-6621809"/>
            <a:satOff val="-8373"/>
            <a:lumOff val="-216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6621809"/>
              <a:satOff val="-8373"/>
              <a:lumOff val="-21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</a:t>
          </a:r>
          <a:r>
            <a:rPr lang="es-ES" sz="2000" b="0" i="0" kern="1200" dirty="0" smtClean="0"/>
            <a:t>onsideran que las emociones son derivadas del procesamiento cognitivo.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b="1" i="0" u="sng" kern="1200" dirty="0" smtClean="0"/>
            <a:t>Donal Hebb </a:t>
          </a:r>
          <a:r>
            <a:rPr lang="es-ES" sz="2000" b="0" i="0" kern="1200" dirty="0" smtClean="0"/>
            <a:t>explicó como los estímulos nuevos conducían a reacciones de dolor emocional, ansiedad o miedo si el niño no asocia el estímulo con su esquema.</a:t>
          </a:r>
          <a:endParaRPr lang="es-ES" sz="2000" kern="1200" dirty="0"/>
        </a:p>
      </dsp:txBody>
      <dsp:txXfrm>
        <a:off x="2760625" y="1040936"/>
        <a:ext cx="2650289" cy="5163468"/>
      </dsp:txXfrm>
    </dsp:sp>
    <dsp:sp modelId="{5D371C0F-5012-4C0B-94D9-867AD5CFA168}">
      <dsp:nvSpPr>
        <dsp:cNvPr id="0" name=""/>
        <dsp:cNvSpPr/>
      </dsp:nvSpPr>
      <dsp:spPr>
        <a:xfrm>
          <a:off x="5820099" y="-8609"/>
          <a:ext cx="2572212" cy="1028884"/>
        </a:xfrm>
        <a:prstGeom prst="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accent2">
              <a:hueOff val="-12635355"/>
              <a:satOff val="21297"/>
              <a:lumOff val="-2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Enfoque funcionalista</a:t>
          </a:r>
          <a:endParaRPr lang="es-ES" sz="1800" b="1" kern="1200" dirty="0"/>
        </a:p>
      </dsp:txBody>
      <dsp:txXfrm>
        <a:off x="5820099" y="-8609"/>
        <a:ext cx="2572212" cy="1028884"/>
      </dsp:txXfrm>
    </dsp:sp>
    <dsp:sp modelId="{BC9D5837-480A-4021-9C55-79F1F90B200D}">
      <dsp:nvSpPr>
        <dsp:cNvPr id="0" name=""/>
        <dsp:cNvSpPr/>
      </dsp:nvSpPr>
      <dsp:spPr>
        <a:xfrm>
          <a:off x="5760641" y="967879"/>
          <a:ext cx="2663338" cy="5247195"/>
        </a:xfrm>
        <a:prstGeom prst="rect">
          <a:avLst/>
        </a:prstGeom>
        <a:solidFill>
          <a:schemeClr val="accent2">
            <a:tint val="40000"/>
            <a:alpha val="90000"/>
            <a:hueOff val="-13243618"/>
            <a:satOff val="-16747"/>
            <a:lumOff val="-4329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3243618"/>
              <a:satOff val="-16747"/>
              <a:lumOff val="-43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b="0" i="0" kern="1200" dirty="0" smtClean="0"/>
            <a:t>Las emociones son fuerzas centrales, adaptativas en todos los aspectos de la actividad humana.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Las reacciones emocionales llevan al aprendizaje o las órdenes del cuidador son suficientes para que el niño adquiera una conducta autoprotectora.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b="0" i="0" kern="1200" dirty="0" smtClean="0"/>
            <a:t>Las emociones  tienen efectos muy poderosos sobre la memoria y </a:t>
          </a:r>
          <a:r>
            <a:rPr lang="es-ES" sz="1700" kern="1200" dirty="0" smtClean="0"/>
            <a:t>se consideran importantes en la aparición de la autoconsciencia. </a:t>
          </a:r>
          <a:endParaRPr lang="es-ES" sz="1700" kern="1200" dirty="0"/>
        </a:p>
      </dsp:txBody>
      <dsp:txXfrm>
        <a:off x="5760641" y="967879"/>
        <a:ext cx="2663338" cy="52471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6C483-18D9-4314-B4DC-6431D9516105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9ABCA-4D7A-4738-8DC1-1AB32806349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</a:t>
            </a:r>
            <a:r>
              <a:rPr lang="es-ES" baseline="0" dirty="0" smtClean="0"/>
              <a:t> enfoque funcionalista proporciona una explicación más compresiva del  desarrollo emocional.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A6505-657B-487A-9CDE-83D2C4C0FA2A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482DAC-0070-4176-8E24-D9E7658F2A91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C433B5-E378-4818-9E2F-3E80D83BBD9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352928" cy="648072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 smtClean="0">
                <a:solidFill>
                  <a:srgbClr val="D082CA"/>
                </a:solidFill>
              </a:rPr>
              <a:t>Teorías del desarrollo emocional</a:t>
            </a:r>
            <a:endParaRPr lang="es-ES" sz="3200" b="1" dirty="0">
              <a:solidFill>
                <a:srgbClr val="D082CA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949542351"/>
              </p:ext>
            </p:extLst>
          </p:nvPr>
        </p:nvGraphicFramePr>
        <p:xfrm>
          <a:off x="323528" y="642918"/>
          <a:ext cx="8424936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111</Words>
  <Application>Microsoft Office PowerPoint</Application>
  <PresentationFormat>Presentación en pantalla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Teorías del desarrollo emocional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son las emociones? </dc:title>
  <dc:creator>Usuario</dc:creator>
  <cp:lastModifiedBy>Usuario</cp:lastModifiedBy>
  <cp:revision>2</cp:revision>
  <dcterms:created xsi:type="dcterms:W3CDTF">2013-01-13T13:30:01Z</dcterms:created>
  <dcterms:modified xsi:type="dcterms:W3CDTF">2013-01-13T14:12:03Z</dcterms:modified>
</cp:coreProperties>
</file>