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64" r:id="rId1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15BF-8EAE-4FA5-A0D5-67884DC6922F}" type="datetimeFigureOut">
              <a:rPr lang="es-ES" smtClean="0"/>
              <a:pPr/>
              <a:t>14/12/2012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BE46F-60E1-4A17-908E-9AB3B8313D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15BF-8EAE-4FA5-A0D5-67884DC6922F}" type="datetimeFigureOut">
              <a:rPr lang="es-ES" smtClean="0"/>
              <a:pPr/>
              <a:t>14/12/2012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BE46F-60E1-4A17-908E-9AB3B8313D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15BF-8EAE-4FA5-A0D5-67884DC6922F}" type="datetimeFigureOut">
              <a:rPr lang="es-ES" smtClean="0"/>
              <a:pPr/>
              <a:t>14/12/2012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BE46F-60E1-4A17-908E-9AB3B8313D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15BF-8EAE-4FA5-A0D5-67884DC6922F}" type="datetimeFigureOut">
              <a:rPr lang="es-ES" smtClean="0"/>
              <a:pPr/>
              <a:t>14/12/2012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BE46F-60E1-4A17-908E-9AB3B8313D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15BF-8EAE-4FA5-A0D5-67884DC6922F}" type="datetimeFigureOut">
              <a:rPr lang="es-ES" smtClean="0"/>
              <a:pPr/>
              <a:t>14/12/2012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BE46F-60E1-4A17-908E-9AB3B8313D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15BF-8EAE-4FA5-A0D5-67884DC6922F}" type="datetimeFigureOut">
              <a:rPr lang="es-ES" smtClean="0"/>
              <a:pPr/>
              <a:t>14/12/2012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BE46F-60E1-4A17-908E-9AB3B8313D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15BF-8EAE-4FA5-A0D5-67884DC6922F}" type="datetimeFigureOut">
              <a:rPr lang="es-ES" smtClean="0"/>
              <a:pPr/>
              <a:t>14/12/2012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BE46F-60E1-4A17-908E-9AB3B8313D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15BF-8EAE-4FA5-A0D5-67884DC6922F}" type="datetimeFigureOut">
              <a:rPr lang="es-ES" smtClean="0"/>
              <a:pPr/>
              <a:t>14/12/2012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BE46F-60E1-4A17-908E-9AB3B8313D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15BF-8EAE-4FA5-A0D5-67884DC6922F}" type="datetimeFigureOut">
              <a:rPr lang="es-ES" smtClean="0"/>
              <a:pPr/>
              <a:t>14/12/2012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BE46F-60E1-4A17-908E-9AB3B8313D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15BF-8EAE-4FA5-A0D5-67884DC6922F}" type="datetimeFigureOut">
              <a:rPr lang="es-ES" smtClean="0"/>
              <a:pPr/>
              <a:t>14/12/2012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BE46F-60E1-4A17-908E-9AB3B8313D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15BF-8EAE-4FA5-A0D5-67884DC6922F}" type="datetimeFigureOut">
              <a:rPr lang="es-ES" smtClean="0"/>
              <a:pPr/>
              <a:t>14/12/2012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BE46F-60E1-4A17-908E-9AB3B8313D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115BF-8EAE-4FA5-A0D5-67884DC6922F}" type="datetimeFigureOut">
              <a:rPr lang="es-ES" smtClean="0"/>
              <a:pPr/>
              <a:t>14/12/2012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BE46F-60E1-4A17-908E-9AB3B8313D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470025"/>
          </a:xfrm>
        </p:spPr>
        <p:txBody>
          <a:bodyPr/>
          <a:lstStyle/>
          <a:p>
            <a:r>
              <a:rPr lang="es-ES" dirty="0" smtClean="0"/>
              <a:t>Moralidad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1484784"/>
            <a:ext cx="6400800" cy="4154016"/>
          </a:xfrm>
        </p:spPr>
        <p:txBody>
          <a:bodyPr/>
          <a:lstStyle/>
          <a:p>
            <a:r>
              <a:rPr lang="es-ES" dirty="0" smtClean="0"/>
              <a:t>¿Que es?</a:t>
            </a:r>
          </a:p>
          <a:p>
            <a:pPr algn="l"/>
            <a:endParaRPr lang="es-E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Teoria</a:t>
            </a:r>
            <a:r>
              <a:rPr lang="es-ES" dirty="0" smtClean="0"/>
              <a:t> del Aprendizaje Social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A diferencia de la </a:t>
            </a:r>
            <a:r>
              <a:rPr lang="es-ES" dirty="0" err="1" smtClean="0"/>
              <a:t>Psicoanalitica</a:t>
            </a:r>
            <a:r>
              <a:rPr lang="es-ES" dirty="0" smtClean="0"/>
              <a:t> no considera que sea una forma especial de actividad humana que sigue un curso único, si no que se adquiere a través del:</a:t>
            </a:r>
          </a:p>
          <a:p>
            <a:pPr>
              <a:buNone/>
            </a:pPr>
            <a:r>
              <a:rPr lang="es-ES" dirty="0" smtClean="0"/>
              <a:t>           </a:t>
            </a:r>
          </a:p>
          <a:p>
            <a:pPr>
              <a:buNone/>
            </a:pPr>
            <a:r>
              <a:rPr lang="es-ES" dirty="0" smtClean="0"/>
              <a:t>           MODELADO               REFUERZO</a:t>
            </a:r>
          </a:p>
          <a:p>
            <a:pPr>
              <a:buNone/>
            </a:pPr>
            <a:r>
              <a:rPr lang="es-ES" dirty="0" smtClean="0"/>
              <a:t>           </a:t>
            </a:r>
          </a:p>
          <a:p>
            <a:pPr>
              <a:buNone/>
            </a:pPr>
            <a:r>
              <a:rPr lang="es-ES" dirty="0" smtClean="0"/>
              <a:t>          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Modelado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S" dirty="0" smtClean="0"/>
              <a:t>Perspectiva conductista tradicional</a:t>
            </a:r>
          </a:p>
          <a:p>
            <a:pPr>
              <a:buNone/>
            </a:pPr>
            <a:r>
              <a:rPr lang="es-ES" dirty="0" smtClean="0"/>
              <a:t>       El condicionamiento operante es una manera de que los niños capten respuestas nuevas.</a:t>
            </a:r>
          </a:p>
          <a:p>
            <a:pPr>
              <a:buNone/>
            </a:pPr>
            <a:r>
              <a:rPr lang="es-ES" dirty="0" smtClean="0"/>
              <a:t>               </a:t>
            </a:r>
            <a:r>
              <a:rPr lang="es-ES" dirty="0" err="1" smtClean="0"/>
              <a:t>Asi</a:t>
            </a:r>
            <a:r>
              <a:rPr lang="es-ES" dirty="0" smtClean="0"/>
              <a:t>, los niños comienzan a comportarse de forma consciente con las normas morales adultas porque los padres y profesores adoptan “buenas conductas” con el refuerzo positivo en forma de aprobación, afecto y otras recompensas (coger cualquier episodio de </a:t>
            </a:r>
            <a:r>
              <a:rPr lang="es-ES" dirty="0" err="1" smtClean="0"/>
              <a:t>supernany</a:t>
            </a:r>
            <a:r>
              <a:rPr lang="es-ES" dirty="0" smtClean="0"/>
              <a:t>)</a:t>
            </a:r>
            <a:endParaRPr lang="es-E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es-ES" dirty="0" err="1" smtClean="0"/>
              <a:t>Caracterícticas</a:t>
            </a:r>
            <a:r>
              <a:rPr lang="es-ES" dirty="0" smtClean="0"/>
              <a:t> del modelo:</a:t>
            </a:r>
          </a:p>
          <a:p>
            <a:pPr>
              <a:buNone/>
            </a:pPr>
            <a:r>
              <a:rPr lang="es-ES" dirty="0" smtClean="0"/>
              <a:t>       Ser </a:t>
            </a:r>
            <a:r>
              <a:rPr lang="es-ES" dirty="0" err="1" smtClean="0"/>
              <a:t>calido</a:t>
            </a:r>
            <a:r>
              <a:rPr lang="es-ES" dirty="0" smtClean="0"/>
              <a:t> y afectivo y no frio y distante</a:t>
            </a:r>
          </a:p>
          <a:p>
            <a:pPr>
              <a:buNone/>
            </a:pPr>
            <a:r>
              <a:rPr lang="es-ES" dirty="0" smtClean="0"/>
              <a:t>       competentes y poderosos</a:t>
            </a:r>
          </a:p>
          <a:p>
            <a:pPr>
              <a:buNone/>
            </a:pPr>
            <a:r>
              <a:rPr lang="es-ES" dirty="0" smtClean="0"/>
              <a:t>       “Practicar lo que predican”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       </a:t>
            </a:r>
            <a:endParaRPr lang="es-E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Efecto del castigo</a:t>
            </a:r>
          </a:p>
          <a:p>
            <a:pPr>
              <a:buNone/>
            </a:pPr>
            <a:r>
              <a:rPr lang="es-ES" dirty="0" smtClean="0"/>
              <a:t>     Considera el castigo como primer </a:t>
            </a:r>
            <a:r>
              <a:rPr lang="es-ES" dirty="0" err="1" smtClean="0"/>
              <a:t>motivante</a:t>
            </a:r>
            <a:r>
              <a:rPr lang="es-ES" dirty="0" smtClean="0"/>
              <a:t> del desarrollo moral.</a:t>
            </a:r>
          </a:p>
          <a:p>
            <a:pPr>
              <a:buNone/>
            </a:pPr>
            <a:r>
              <a:rPr lang="es-ES" dirty="0" smtClean="0"/>
              <a:t>     El uso de reprimendas o fuerza física solo se justifica cuando la obediencia inmediata es necesaria, pero no para metas a largo plazo.</a:t>
            </a:r>
          </a:p>
          <a:p>
            <a:pPr>
              <a:buNone/>
            </a:pPr>
            <a:r>
              <a:rPr lang="es-ES" dirty="0" smtClean="0"/>
              <a:t>    </a:t>
            </a:r>
            <a:r>
              <a:rPr lang="es-ES" dirty="0" err="1" smtClean="0"/>
              <a:t>Asi</a:t>
            </a:r>
            <a:r>
              <a:rPr lang="es-ES" dirty="0" smtClean="0"/>
              <a:t> la </a:t>
            </a:r>
            <a:r>
              <a:rPr lang="es-ES" dirty="0" err="1" smtClean="0"/>
              <a:t>mayoria</a:t>
            </a:r>
            <a:r>
              <a:rPr lang="es-ES" dirty="0" smtClean="0"/>
              <a:t> de los teóricos </a:t>
            </a:r>
            <a:r>
              <a:rPr lang="es-ES" dirty="0" err="1" smtClean="0"/>
              <a:t>estan</a:t>
            </a:r>
            <a:r>
              <a:rPr lang="es-ES" dirty="0" smtClean="0"/>
              <a:t> de acuerdo con una utilización limitada y </a:t>
            </a:r>
            <a:r>
              <a:rPr lang="es-ES" dirty="0" err="1" smtClean="0"/>
              <a:t>esporadica</a:t>
            </a:r>
            <a:endParaRPr lang="es-ES" dirty="0" smtClean="0"/>
          </a:p>
          <a:p>
            <a:pPr>
              <a:buNone/>
            </a:pPr>
            <a:r>
              <a:rPr lang="es-ES" dirty="0" smtClean="0"/>
              <a:t>    Los niños con padres muy punitivos son especialmente agresivos e </a:t>
            </a:r>
            <a:r>
              <a:rPr lang="es-ES" dirty="0" err="1" smtClean="0"/>
              <a:t>isolentes</a:t>
            </a:r>
            <a:r>
              <a:rPr lang="es-ES" dirty="0" smtClean="0"/>
              <a:t> fuera de casa.</a:t>
            </a:r>
            <a:endParaRPr lang="es-E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/>
          </a:bodyPr>
          <a:lstStyle/>
          <a:p>
            <a:r>
              <a:rPr lang="es-ES" dirty="0" smtClean="0"/>
              <a:t>Además tiene efectos secundarios, como son:</a:t>
            </a:r>
          </a:p>
          <a:p>
            <a:pPr>
              <a:buNone/>
            </a:pPr>
            <a:r>
              <a:rPr lang="es-ES" dirty="0" smtClean="0"/>
              <a:t>         Proporciona a los niños modelos adultos de agresión</a:t>
            </a:r>
          </a:p>
          <a:p>
            <a:pPr>
              <a:buNone/>
            </a:pPr>
            <a:r>
              <a:rPr lang="es-ES" dirty="0" smtClean="0"/>
              <a:t>         Aprenden a evitar al adulto que les castiga, </a:t>
            </a:r>
            <a:r>
              <a:rPr lang="es-ES" dirty="0" err="1" smtClean="0"/>
              <a:t>asi</a:t>
            </a:r>
            <a:r>
              <a:rPr lang="es-ES" dirty="0" smtClean="0"/>
              <a:t> </a:t>
            </a:r>
            <a:r>
              <a:rPr lang="es-ES" dirty="0" err="1" smtClean="0"/>
              <a:t>sera</a:t>
            </a:r>
            <a:r>
              <a:rPr lang="es-ES" dirty="0" smtClean="0"/>
              <a:t> </a:t>
            </a:r>
            <a:r>
              <a:rPr lang="es-ES" dirty="0" err="1" smtClean="0"/>
              <a:t>dificil</a:t>
            </a:r>
            <a:r>
              <a:rPr lang="es-ES" dirty="0" smtClean="0"/>
              <a:t> poderle enseñar buenas conductas</a:t>
            </a:r>
          </a:p>
          <a:p>
            <a:pPr>
              <a:buNone/>
            </a:pPr>
            <a:r>
              <a:rPr lang="es-ES" dirty="0" smtClean="0"/>
              <a:t>         Funciona para parar temporalmente el comportamiento inaceptable, por lo que ofrece una liberación inmediata al adulto, </a:t>
            </a:r>
            <a:r>
              <a:rPr lang="es-ES" dirty="0" err="1" smtClean="0"/>
              <a:t>reforzandoles</a:t>
            </a:r>
            <a:r>
              <a:rPr lang="es-ES" dirty="0" smtClean="0"/>
              <a:t> a usar disciplina coactiva. (espiral)</a:t>
            </a:r>
          </a:p>
          <a:p>
            <a:pPr>
              <a:buNone/>
            </a:pPr>
            <a:r>
              <a:rPr lang="es-ES" dirty="0" smtClean="0"/>
              <a:t>        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04656"/>
          </a:xfrm>
        </p:spPr>
        <p:txBody>
          <a:bodyPr>
            <a:normAutofit fontScale="77500" lnSpcReduction="20000"/>
          </a:bodyPr>
          <a:lstStyle/>
          <a:p>
            <a:r>
              <a:rPr lang="es-ES" dirty="0" smtClean="0"/>
              <a:t>Alternativas al castigo severo:</a:t>
            </a:r>
          </a:p>
          <a:p>
            <a:pPr>
              <a:buNone/>
            </a:pPr>
            <a:r>
              <a:rPr lang="es-ES" dirty="0" smtClean="0"/>
              <a:t>       Tiempo fuera, se aparta al niño de su escenario inmediato. Siendo útil cuando esta fuera de control</a:t>
            </a:r>
          </a:p>
          <a:p>
            <a:pPr>
              <a:buNone/>
            </a:pPr>
            <a:r>
              <a:rPr lang="es-ES" dirty="0" smtClean="0"/>
              <a:t>        Retirada de privilegios</a:t>
            </a:r>
          </a:p>
          <a:p>
            <a:pPr>
              <a:buNone/>
            </a:pPr>
            <a:r>
              <a:rPr lang="es-ES" dirty="0" smtClean="0"/>
              <a:t>Si se decide utilizar el castigo se puede aumentar su eficacia mediante</a:t>
            </a:r>
          </a:p>
          <a:p>
            <a:pPr>
              <a:buNone/>
            </a:pPr>
            <a:r>
              <a:rPr lang="es-ES" dirty="0" smtClean="0"/>
              <a:t>             Consistencia, no se les puede permitir actuar de forma inapropiada unas veces si y otras no.</a:t>
            </a:r>
          </a:p>
          <a:p>
            <a:pPr>
              <a:buNone/>
            </a:pPr>
            <a:r>
              <a:rPr lang="es-ES" dirty="0" smtClean="0"/>
              <a:t>             </a:t>
            </a:r>
            <a:r>
              <a:rPr lang="es-ES" dirty="0" err="1" smtClean="0"/>
              <a:t>Relacion</a:t>
            </a:r>
            <a:r>
              <a:rPr lang="es-ES" dirty="0" smtClean="0"/>
              <a:t> padre-hijo cálida aumenta su eficacia. (chantaje emocional???)</a:t>
            </a:r>
          </a:p>
          <a:p>
            <a:pPr>
              <a:buNone/>
            </a:pPr>
            <a:r>
              <a:rPr lang="es-ES" dirty="0" smtClean="0"/>
              <a:t>             Base lógica las explicaciones permiten interiorizar el razonamiento adulto.</a:t>
            </a:r>
          </a:p>
          <a:p>
            <a:pPr>
              <a:buNone/>
            </a:pPr>
            <a:r>
              <a:rPr lang="es-ES" dirty="0" smtClean="0"/>
              <a:t>             Pero las practicas que </a:t>
            </a:r>
            <a:r>
              <a:rPr lang="es-ES" b="1" dirty="0" smtClean="0"/>
              <a:t>no esperan </a:t>
            </a:r>
            <a:r>
              <a:rPr lang="es-ES" dirty="0" smtClean="0"/>
              <a:t>que los niños se comporten mal y que fomentan y recompensan las buenas conductas son las formas de disciplina más eficaces ( ejemplo supermercado , Buscar otro ejemplo)</a:t>
            </a:r>
          </a:p>
          <a:p>
            <a:pPr>
              <a:buNone/>
            </a:pPr>
            <a:r>
              <a:rPr lang="es-ES" dirty="0" smtClean="0"/>
              <a:t>             </a:t>
            </a:r>
            <a:endParaRPr lang="es-E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Limitaciones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Las normas predominantes </a:t>
            </a:r>
            <a:r>
              <a:rPr lang="es-ES" dirty="0" err="1" smtClean="0"/>
              <a:t>estan</a:t>
            </a:r>
            <a:r>
              <a:rPr lang="es-ES" dirty="0" smtClean="0"/>
              <a:t> reñidas a veces con importantes principios éticos y metas sociales. Bajo estas condiciones la violación deliberada de las normas no es inmoral. Es justificable y valerosa</a:t>
            </a:r>
          </a:p>
          <a:p>
            <a:r>
              <a:rPr lang="es-ES" dirty="0" smtClean="0"/>
              <a:t>no se si poner aquí algo de la teoría cognitivo-evolutiva</a:t>
            </a:r>
            <a:endParaRPr lang="es-E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Tiene raíces en todos los aspectos de nuestra composición psicológica:</a:t>
            </a:r>
          </a:p>
          <a:p>
            <a:r>
              <a:rPr lang="es-ES" dirty="0" smtClean="0"/>
              <a:t>Componente emocional.</a:t>
            </a:r>
          </a:p>
          <a:p>
            <a:pPr>
              <a:buNone/>
            </a:pPr>
            <a:r>
              <a:rPr lang="es-ES" dirty="0" smtClean="0"/>
              <a:t>         Teoría Psicoanalítica y Biológica</a:t>
            </a:r>
          </a:p>
          <a:p>
            <a:r>
              <a:rPr lang="es-ES" dirty="0" smtClean="0"/>
              <a:t>Componente cognitivo.</a:t>
            </a:r>
          </a:p>
          <a:p>
            <a:pPr>
              <a:buNone/>
            </a:pPr>
            <a:r>
              <a:rPr lang="es-ES" dirty="0" smtClean="0"/>
              <a:t>          </a:t>
            </a:r>
            <a:r>
              <a:rPr lang="es-ES" dirty="0" err="1" smtClean="0"/>
              <a:t>Teoria</a:t>
            </a:r>
            <a:r>
              <a:rPr lang="es-ES" dirty="0" smtClean="0"/>
              <a:t> Cognitivo Evolutiva</a:t>
            </a:r>
          </a:p>
          <a:p>
            <a:r>
              <a:rPr lang="es-ES" dirty="0" smtClean="0"/>
              <a:t>Componente conductual.</a:t>
            </a:r>
          </a:p>
          <a:p>
            <a:pPr>
              <a:buNone/>
            </a:pPr>
            <a:r>
              <a:rPr lang="es-ES" dirty="0" smtClean="0"/>
              <a:t>          </a:t>
            </a:r>
            <a:r>
              <a:rPr lang="es-ES" dirty="0" err="1" smtClean="0"/>
              <a:t>Teoria</a:t>
            </a:r>
            <a:r>
              <a:rPr lang="es-ES" dirty="0" smtClean="0"/>
              <a:t> del </a:t>
            </a:r>
            <a:r>
              <a:rPr lang="es-ES" dirty="0"/>
              <a:t>A</a:t>
            </a:r>
            <a:r>
              <a:rPr lang="es-ES" dirty="0" smtClean="0"/>
              <a:t>prendizaje </a:t>
            </a:r>
            <a:r>
              <a:rPr lang="es-ES" dirty="0"/>
              <a:t>S</a:t>
            </a:r>
            <a:r>
              <a:rPr lang="es-ES" dirty="0" smtClean="0"/>
              <a:t>ocial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Teorías </a:t>
            </a:r>
            <a:r>
              <a:rPr lang="es-ES" dirty="0" err="1" smtClean="0"/>
              <a:t>Biologicas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smtClean="0"/>
              <a:t>Conductas </a:t>
            </a:r>
            <a:r>
              <a:rPr lang="es-ES" dirty="0" err="1" smtClean="0"/>
              <a:t>prosociales</a:t>
            </a:r>
            <a:r>
              <a:rPr lang="es-ES" dirty="0" smtClean="0"/>
              <a:t> moralmente como ayudar compartir y cooperar  </a:t>
            </a:r>
            <a:r>
              <a:rPr lang="es-ES" dirty="0" err="1" smtClean="0"/>
              <a:t>estan</a:t>
            </a:r>
            <a:r>
              <a:rPr lang="es-ES" dirty="0" smtClean="0"/>
              <a:t> enraizada en nuestra herencia </a:t>
            </a:r>
            <a:r>
              <a:rPr lang="es-ES" dirty="0" err="1" smtClean="0"/>
              <a:t>genetica</a:t>
            </a:r>
            <a:r>
              <a:rPr lang="es-ES" dirty="0" smtClean="0"/>
              <a:t>.</a:t>
            </a:r>
          </a:p>
          <a:p>
            <a:r>
              <a:rPr lang="es-ES" dirty="0" smtClean="0"/>
              <a:t>Para esta afirmación se basaba en el trabajo de los etólogos. En los que se ve como los animales se ayudan y cooperan entre sí.(buscar un video de ejemplo animales o video de un </a:t>
            </a:r>
            <a:r>
              <a:rPr lang="es-ES" dirty="0" err="1" smtClean="0"/>
              <a:t>recien</a:t>
            </a:r>
            <a:r>
              <a:rPr lang="es-ES" dirty="0" smtClean="0"/>
              <a:t> nacido que </a:t>
            </a:r>
            <a:r>
              <a:rPr lang="es-ES" dirty="0" err="1" smtClean="0"/>
              <a:t>empatiza</a:t>
            </a:r>
            <a:r>
              <a:rPr lang="es-ES" dirty="0" smtClean="0"/>
              <a:t> al llorar)</a:t>
            </a:r>
          </a:p>
          <a:p>
            <a:r>
              <a:rPr lang="es-ES" dirty="0" smtClean="0"/>
              <a:t>Siendo útil para explicar el significado adaptativo de la conducta moral, pero no se puede explicar la conducta social por entero con esta teoría.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 Las </a:t>
            </a:r>
            <a:r>
              <a:rPr lang="es-ES" dirty="0" err="1" smtClean="0"/>
              <a:t>Teoria</a:t>
            </a:r>
            <a:r>
              <a:rPr lang="es-ES" dirty="0" smtClean="0"/>
              <a:t> Psicoanalista y la Teoría del Aprendizaje social consideran el desarrollo moral como una cuestión de….</a:t>
            </a:r>
          </a:p>
          <a:p>
            <a:pPr>
              <a:buNone/>
            </a:pPr>
            <a:endParaRPr lang="es-ES" dirty="0"/>
          </a:p>
          <a:p>
            <a:pPr>
              <a:buNone/>
            </a:pPr>
            <a:r>
              <a:rPr lang="es-ES" dirty="0" err="1" smtClean="0"/>
              <a:t>Internalizacion</a:t>
            </a:r>
            <a:r>
              <a:rPr lang="es-ES" dirty="0" smtClean="0"/>
              <a:t> : adopción de normas </a:t>
            </a:r>
            <a:r>
              <a:rPr lang="es-ES" dirty="0" err="1" smtClean="0"/>
              <a:t>preesixtentes</a:t>
            </a:r>
            <a:r>
              <a:rPr lang="es-ES" dirty="0" smtClean="0"/>
              <a:t>, ya </a:t>
            </a:r>
            <a:r>
              <a:rPr lang="es-ES" dirty="0" err="1" smtClean="0"/>
              <a:t>confecionadas</a:t>
            </a:r>
            <a:r>
              <a:rPr lang="es-ES" dirty="0" smtClean="0"/>
              <a:t> de la </a:t>
            </a:r>
            <a:r>
              <a:rPr lang="es-ES" dirty="0" err="1" smtClean="0"/>
              <a:t>accion</a:t>
            </a:r>
            <a:r>
              <a:rPr lang="es-ES" dirty="0" smtClean="0"/>
              <a:t> correcta como propias.</a:t>
            </a:r>
          </a:p>
          <a:p>
            <a:pPr>
              <a:buNone/>
            </a:pPr>
            <a:endParaRPr lang="es-E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Teoría Psicoanalítica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Surge en la Etapa Fálica.</a:t>
            </a:r>
          </a:p>
          <a:p>
            <a:r>
              <a:rPr lang="es-ES" dirty="0" smtClean="0"/>
              <a:t>Conflicto de Edipo y Electra.</a:t>
            </a:r>
          </a:p>
          <a:p>
            <a:pPr>
              <a:buNone/>
            </a:pPr>
            <a:r>
              <a:rPr lang="es-ES" dirty="0"/>
              <a:t> </a:t>
            </a:r>
            <a:r>
              <a:rPr lang="es-ES" dirty="0" smtClean="0"/>
              <a:t>   Desean mantener el amor del padre de su sexo y hostilidad hacia el del sexo opuesto. Además no quieren ser castigados y todo ello les produce ansiedad</a:t>
            </a:r>
          </a:p>
          <a:p>
            <a:r>
              <a:rPr lang="es-ES" dirty="0" smtClean="0"/>
              <a:t>Crean el </a:t>
            </a:r>
            <a:r>
              <a:rPr lang="es-ES" dirty="0" err="1" smtClean="0"/>
              <a:t>superyo</a:t>
            </a:r>
            <a:r>
              <a:rPr lang="es-ES" dirty="0" smtClean="0"/>
              <a:t>    </a:t>
            </a:r>
          </a:p>
          <a:p>
            <a:pPr>
              <a:buNone/>
            </a:pPr>
            <a:r>
              <a:rPr lang="es-ES" dirty="0"/>
              <a:t> </a:t>
            </a:r>
            <a:r>
              <a:rPr lang="es-ES" dirty="0" smtClean="0"/>
              <a:t>   Interiorizan las normas sociales imitando al padre elegido sintiendo culpabilidad cuando hacen algo que no le gusta al padre/madre.</a:t>
            </a:r>
          </a:p>
          <a:p>
            <a:r>
              <a:rPr lang="es-ES" dirty="0" smtClean="0"/>
              <a:t>El desarrollo moral termina a los 5 ó 6 años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Críticas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/>
          <a:lstStyle/>
          <a:p>
            <a:r>
              <a:rPr lang="es-ES" dirty="0" smtClean="0"/>
              <a:t>Los altos niveles de </a:t>
            </a:r>
            <a:r>
              <a:rPr lang="es-ES" dirty="0" err="1" smtClean="0"/>
              <a:t>autoculpa</a:t>
            </a:r>
            <a:r>
              <a:rPr lang="es-ES" dirty="0" smtClean="0"/>
              <a:t> no están asociados con la internalización moral</a:t>
            </a:r>
          </a:p>
          <a:p>
            <a:r>
              <a:rPr lang="es-ES" dirty="0" smtClean="0"/>
              <a:t>Conflicto de Edipo y Electra</a:t>
            </a:r>
          </a:p>
          <a:p>
            <a:pPr>
              <a:buNone/>
            </a:pPr>
            <a:r>
              <a:rPr lang="es-ES" dirty="0" smtClean="0"/>
              <a:t>    Los niños cuyos padres promueven con frecuencia amenazas, ordenes o fuerza física suelen violar las reglas normativas, </a:t>
            </a:r>
            <a:r>
              <a:rPr lang="es-ES" dirty="0" err="1" smtClean="0"/>
              <a:t>amenudo</a:t>
            </a:r>
            <a:r>
              <a:rPr lang="es-ES" dirty="0" smtClean="0"/>
              <a:t> y no se sienten culpables al dañar a otros.</a:t>
            </a:r>
          </a:p>
          <a:p>
            <a:r>
              <a:rPr lang="es-ES" dirty="0" smtClean="0"/>
              <a:t>Los niños desarrollan una consciencia </a:t>
            </a:r>
            <a:r>
              <a:rPr lang="es-ES" dirty="0" err="1" smtClean="0"/>
              <a:t>debil</a:t>
            </a:r>
            <a:endParaRPr lang="es-E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260648"/>
            <a:ext cx="8435280" cy="5865515"/>
          </a:xfrm>
        </p:spPr>
        <p:txBody>
          <a:bodyPr>
            <a:normAutofit fontScale="70000" lnSpcReduction="20000"/>
          </a:bodyPr>
          <a:lstStyle/>
          <a:p>
            <a:r>
              <a:rPr lang="es-ES" dirty="0" smtClean="0"/>
              <a:t>En contraste con estas técnicas, otra disciplina llamada Inducción apoya la formación de consciencia.</a:t>
            </a:r>
          </a:p>
          <a:p>
            <a:pPr>
              <a:buNone/>
            </a:pPr>
            <a:r>
              <a:rPr lang="es-ES" dirty="0" smtClean="0"/>
              <a:t>    Señalar el mal comportamiento del niño en otros. Por que funciona:</a:t>
            </a:r>
          </a:p>
          <a:p>
            <a:pPr>
              <a:buNone/>
            </a:pPr>
            <a:r>
              <a:rPr lang="es-ES" dirty="0" smtClean="0"/>
              <a:t>       Dice al niño como comportarse, </a:t>
            </a:r>
            <a:r>
              <a:rPr lang="es-ES" dirty="0" err="1" smtClean="0"/>
              <a:t>asi</a:t>
            </a:r>
            <a:r>
              <a:rPr lang="es-ES" dirty="0" smtClean="0"/>
              <a:t> puede utilizar esta información en situaciones futuras.</a:t>
            </a:r>
          </a:p>
          <a:p>
            <a:pPr>
              <a:buNone/>
            </a:pPr>
            <a:r>
              <a:rPr lang="es-ES" dirty="0" smtClean="0"/>
              <a:t>       Fomenta la empatía al señalar la consecuencia de sus acciones en otros</a:t>
            </a:r>
          </a:p>
          <a:p>
            <a:r>
              <a:rPr lang="es-ES" dirty="0" smtClean="0"/>
              <a:t>Por el contrario las amenazas de retirada de amor y el castigo produce altos niveles de miedo y ansiedad </a:t>
            </a:r>
          </a:p>
          <a:p>
            <a:r>
              <a:rPr lang="es-ES" dirty="0" smtClean="0"/>
              <a:t>La </a:t>
            </a:r>
            <a:r>
              <a:rPr lang="es-ES" dirty="0" err="1" smtClean="0"/>
              <a:t>Teoria</a:t>
            </a:r>
            <a:r>
              <a:rPr lang="es-ES" dirty="0" smtClean="0"/>
              <a:t> de Freud es parcial, ya que expone que es la culpa la </a:t>
            </a:r>
            <a:r>
              <a:rPr lang="es-ES" dirty="0" err="1" smtClean="0"/>
              <a:t>unica</a:t>
            </a:r>
            <a:r>
              <a:rPr lang="es-ES" dirty="0" smtClean="0"/>
              <a:t> fuerza que nos obliga a actuar moralmente.</a:t>
            </a:r>
          </a:p>
          <a:p>
            <a:r>
              <a:rPr lang="es-ES" dirty="0" smtClean="0"/>
              <a:t>El desarrollo moral no se completa en los años preescolares, sino que es más gradual empezando al principio de la niñez y </a:t>
            </a:r>
            <a:r>
              <a:rPr lang="es-ES" dirty="0" err="1" smtClean="0"/>
              <a:t>extendiendose</a:t>
            </a:r>
            <a:r>
              <a:rPr lang="es-ES" dirty="0" smtClean="0"/>
              <a:t> hasta la adultez</a:t>
            </a:r>
          </a:p>
          <a:p>
            <a:r>
              <a:rPr lang="es-ES" dirty="0" smtClean="0"/>
              <a:t>La disciplina de los padres es muy importante,  pero </a:t>
            </a:r>
            <a:r>
              <a:rPr lang="es-ES" dirty="0" err="1" smtClean="0"/>
              <a:t>tambien</a:t>
            </a:r>
            <a:r>
              <a:rPr lang="es-ES" dirty="0" smtClean="0"/>
              <a:t> las </a:t>
            </a:r>
            <a:r>
              <a:rPr lang="es-ES" dirty="0" err="1" smtClean="0"/>
              <a:t>caractericticas</a:t>
            </a:r>
            <a:r>
              <a:rPr lang="es-ES" dirty="0" smtClean="0"/>
              <a:t> de los niños pueden influir en el éxito de ciertas técnicas parentales .</a:t>
            </a:r>
          </a:p>
          <a:p>
            <a:pPr>
              <a:buNone/>
            </a:pPr>
            <a:r>
              <a:rPr lang="es-ES" dirty="0" smtClean="0"/>
              <a:t>     </a:t>
            </a:r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Ideas </a:t>
            </a:r>
            <a:r>
              <a:rPr lang="es-ES" dirty="0" err="1" smtClean="0"/>
              <a:t>Psicoanaliticas</a:t>
            </a:r>
            <a:r>
              <a:rPr lang="es-ES" dirty="0" smtClean="0"/>
              <a:t> recientes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77500" lnSpcReduction="20000"/>
          </a:bodyPr>
          <a:lstStyle/>
          <a:p>
            <a:r>
              <a:rPr lang="es-ES" dirty="0" smtClean="0"/>
              <a:t>Reconoce las limitaciones de la teoría de Freud, destacando la importancia de la relación padre-hijo positiva y un desarrollo de la moralidad mucho más temprano.</a:t>
            </a:r>
          </a:p>
          <a:p>
            <a:r>
              <a:rPr lang="es-ES" dirty="0" smtClean="0"/>
              <a:t>Los niños que tienen un sentido seguro de conexión con uno de los padres es mas probable que muestre </a:t>
            </a:r>
            <a:r>
              <a:rPr lang="es-ES" dirty="0" err="1" smtClean="0"/>
              <a:t>interes</a:t>
            </a:r>
            <a:r>
              <a:rPr lang="es-ES" dirty="0" smtClean="0"/>
              <a:t> por las señales de los adultos de como comportarse, esto se incrementa en el segundo año de vida</a:t>
            </a:r>
          </a:p>
          <a:p>
            <a:r>
              <a:rPr lang="es-ES" dirty="0" smtClean="0"/>
              <a:t>Siguen creyendo en el </a:t>
            </a:r>
            <a:r>
              <a:rPr lang="es-ES" dirty="0" err="1" smtClean="0"/>
              <a:t>superyo</a:t>
            </a:r>
            <a:r>
              <a:rPr lang="es-ES" dirty="0" smtClean="0"/>
              <a:t> pero no consistiendo solo en prohibiciones, sino que </a:t>
            </a:r>
            <a:r>
              <a:rPr lang="es-ES" dirty="0" err="1" smtClean="0"/>
              <a:t>tambien</a:t>
            </a:r>
            <a:r>
              <a:rPr lang="es-ES" dirty="0" smtClean="0"/>
              <a:t> en </a:t>
            </a:r>
            <a:r>
              <a:rPr lang="es-ES" dirty="0" err="1" smtClean="0"/>
              <a:t>guias</a:t>
            </a:r>
            <a:r>
              <a:rPr lang="es-ES" dirty="0" smtClean="0"/>
              <a:t> positivas de conducta.</a:t>
            </a:r>
          </a:p>
          <a:p>
            <a:r>
              <a:rPr lang="es-ES" dirty="0" smtClean="0"/>
              <a:t>Siguen prestando más atención a la emoción como base del desarrollo moral y poca al razonamiento de los niños pequeños a las normas, valores o decisiones morales.(al contrario que la </a:t>
            </a:r>
            <a:r>
              <a:rPr lang="es-ES" dirty="0" err="1" smtClean="0"/>
              <a:t>eoria</a:t>
            </a:r>
            <a:r>
              <a:rPr lang="es-ES" dirty="0" smtClean="0"/>
              <a:t> cognitivo-evolutiva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1003</Words>
  <Application>Microsoft Office PowerPoint</Application>
  <PresentationFormat>Presentación en pantalla (4:3)</PresentationFormat>
  <Paragraphs>82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Tema de Office</vt:lpstr>
      <vt:lpstr>Moralidad</vt:lpstr>
      <vt:lpstr>Diapositiva 2</vt:lpstr>
      <vt:lpstr>Teorías Biologicas</vt:lpstr>
      <vt:lpstr>Diapositiva 4</vt:lpstr>
      <vt:lpstr>Diapositiva 5</vt:lpstr>
      <vt:lpstr>Teoría Psicoanalítica</vt:lpstr>
      <vt:lpstr>Críticas </vt:lpstr>
      <vt:lpstr>Diapositiva 8</vt:lpstr>
      <vt:lpstr>Ideas Psicoanaliticas recientes</vt:lpstr>
      <vt:lpstr>Teoria del Aprendizaje Social</vt:lpstr>
      <vt:lpstr>Modelado</vt:lpstr>
      <vt:lpstr>Diapositiva 12</vt:lpstr>
      <vt:lpstr>Diapositiva 13</vt:lpstr>
      <vt:lpstr>Diapositiva 14</vt:lpstr>
      <vt:lpstr>Diapositiva 15</vt:lpstr>
      <vt:lpstr>Limitaciones</vt:lpstr>
      <vt:lpstr>Diapositiva 17</vt:lpstr>
      <vt:lpstr>Diapositiva 18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Moralidad</dc:title>
  <dc:creator>jose</dc:creator>
  <cp:lastModifiedBy>jose</cp:lastModifiedBy>
  <cp:revision>19</cp:revision>
  <dcterms:created xsi:type="dcterms:W3CDTF">2012-12-04T10:01:39Z</dcterms:created>
  <dcterms:modified xsi:type="dcterms:W3CDTF">2012-12-14T19:07:15Z</dcterms:modified>
</cp:coreProperties>
</file>