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p:scale>
          <a:sx n="75" d="100"/>
          <a:sy n="75" d="100"/>
        </p:scale>
        <p:origin x="-123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6100C7B-ECAB-473E-9A37-EA51DBAC83B6}" type="datetimeFigureOut">
              <a:rPr lang="es-ES" smtClean="0"/>
              <a:t>11/02/2013</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57D138A-1585-4B1D-991D-A3680579F2D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6100C7B-ECAB-473E-9A37-EA51DBAC83B6}" type="datetimeFigureOut">
              <a:rPr lang="es-ES" smtClean="0"/>
              <a:t>11/02/2013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6100C7B-ECAB-473E-9A37-EA51DBAC83B6}" type="datetimeFigureOut">
              <a:rPr lang="es-ES" smtClean="0"/>
              <a:t>11/02/2013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957D138A-1585-4B1D-991D-A3680579F2D5}"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6100C7B-ECAB-473E-9A37-EA51DBAC83B6}" type="datetimeFigureOut">
              <a:rPr lang="es-ES" smtClean="0"/>
              <a:t>11/02/2013</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57D138A-1585-4B1D-991D-A3680579F2D5}" type="slidenum">
              <a:rPr lang="es-ES" smtClean="0"/>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100C7B-ECAB-473E-9A37-EA51DBAC83B6}" type="datetimeFigureOut">
              <a:rPr lang="es-ES" smtClean="0"/>
              <a:t>11/02/2013</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57D138A-1585-4B1D-991D-A3680579F2D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0"/>
            <a:ext cx="7772400" cy="1470025"/>
          </a:xfrm>
        </p:spPr>
        <p:txBody>
          <a:bodyPr>
            <a:normAutofit/>
          </a:bodyPr>
          <a:lstStyle/>
          <a:p>
            <a:r>
              <a:rPr lang="es-ES" sz="7200" dirty="0" smtClean="0">
                <a:latin typeface="Andalus" pitchFamily="18" charset="-78"/>
                <a:cs typeface="Andalus" pitchFamily="18" charset="-78"/>
              </a:rPr>
              <a:t>Desarrollo Moral</a:t>
            </a:r>
            <a:endParaRPr lang="es-ES" sz="7200" dirty="0">
              <a:latin typeface="Andalus" pitchFamily="18" charset="-78"/>
              <a:cs typeface="Andalus" pitchFamily="18" charset="-78"/>
            </a:endParaRPr>
          </a:p>
        </p:txBody>
      </p:sp>
      <p:sp>
        <p:nvSpPr>
          <p:cNvPr id="3" name="2 Subtítulo"/>
          <p:cNvSpPr>
            <a:spLocks noGrp="1"/>
          </p:cNvSpPr>
          <p:nvPr>
            <p:ph type="subTitle" idx="1"/>
          </p:nvPr>
        </p:nvSpPr>
        <p:spPr>
          <a:xfrm>
            <a:off x="1475656" y="1916832"/>
            <a:ext cx="6400800" cy="1752600"/>
          </a:xfrm>
        </p:spPr>
        <p:txBody>
          <a:bodyPr>
            <a:normAutofit/>
          </a:bodyPr>
          <a:lstStyle/>
          <a:p>
            <a:r>
              <a:rPr lang="es-ES" sz="3600" dirty="0" smtClean="0">
                <a:latin typeface="Andalus" pitchFamily="18" charset="-78"/>
                <a:cs typeface="Andalus" pitchFamily="18" charset="-78"/>
              </a:rPr>
              <a:t>Jean </a:t>
            </a:r>
            <a:r>
              <a:rPr lang="es-ES" sz="3600" dirty="0" err="1" smtClean="0">
                <a:latin typeface="Andalus" pitchFamily="18" charset="-78"/>
                <a:cs typeface="Andalus" pitchFamily="18" charset="-78"/>
              </a:rPr>
              <a:t>Piaget</a:t>
            </a:r>
            <a:r>
              <a:rPr lang="es-ES" sz="3600" dirty="0" smtClean="0">
                <a:latin typeface="Andalus" pitchFamily="18" charset="-78"/>
                <a:cs typeface="Andalus" pitchFamily="18" charset="-78"/>
              </a:rPr>
              <a:t> – Lawrence </a:t>
            </a:r>
            <a:r>
              <a:rPr lang="es-ES" sz="3600" dirty="0" err="1" smtClean="0">
                <a:latin typeface="Andalus" pitchFamily="18" charset="-78"/>
                <a:cs typeface="Andalus" pitchFamily="18" charset="-78"/>
              </a:rPr>
              <a:t>Kolhberg</a:t>
            </a:r>
            <a:endParaRPr lang="es-ES" sz="3600" dirty="0">
              <a:latin typeface="Andalus" pitchFamily="18" charset="-78"/>
              <a:cs typeface="Andalus" pitchFamily="18" charset="-78"/>
            </a:endParaRPr>
          </a:p>
        </p:txBody>
      </p:sp>
      <p:pic>
        <p:nvPicPr>
          <p:cNvPr id="1026" name="Picture 2" descr="C:\Users\D\Pictures\000294780.png"/>
          <p:cNvPicPr>
            <a:picLocks noChangeAspect="1" noChangeArrowheads="1"/>
          </p:cNvPicPr>
          <p:nvPr/>
        </p:nvPicPr>
        <p:blipFill>
          <a:blip r:embed="rId2" cstate="print"/>
          <a:srcRect/>
          <a:stretch>
            <a:fillRect/>
          </a:stretch>
        </p:blipFill>
        <p:spPr bwMode="auto">
          <a:xfrm>
            <a:off x="4860032" y="2852936"/>
            <a:ext cx="2524125" cy="3295650"/>
          </a:xfrm>
          <a:prstGeom prst="rect">
            <a:avLst/>
          </a:prstGeom>
          <a:noFill/>
        </p:spPr>
      </p:pic>
      <p:pic>
        <p:nvPicPr>
          <p:cNvPr id="1027" name="Picture 3" descr="C:\Users\D\Downloads\jean_piaget.jpg"/>
          <p:cNvPicPr>
            <a:picLocks noChangeAspect="1" noChangeArrowheads="1"/>
          </p:cNvPicPr>
          <p:nvPr/>
        </p:nvPicPr>
        <p:blipFill>
          <a:blip r:embed="rId3" cstate="print"/>
          <a:srcRect/>
          <a:stretch>
            <a:fillRect/>
          </a:stretch>
        </p:blipFill>
        <p:spPr bwMode="auto">
          <a:xfrm>
            <a:off x="1691680" y="2852936"/>
            <a:ext cx="2448272" cy="309634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5257800"/>
          </a:xfrm>
        </p:spPr>
        <p:txBody>
          <a:bodyPr>
            <a:normAutofit fontScale="92500" lnSpcReduction="10000"/>
          </a:bodyPr>
          <a:lstStyle/>
          <a:p>
            <a:r>
              <a:rPr lang="es-ES" dirty="0">
                <a:latin typeface="Andalus" pitchFamily="18" charset="-78"/>
                <a:cs typeface="Andalus" pitchFamily="18" charset="-78"/>
              </a:rPr>
              <a:t> </a:t>
            </a:r>
            <a:r>
              <a:rPr lang="es-ES" dirty="0" smtClean="0">
                <a:latin typeface="Andalus" pitchFamily="18" charset="-78"/>
                <a:cs typeface="Andalus" pitchFamily="18" charset="-78"/>
              </a:rPr>
              <a:t>Se </a:t>
            </a:r>
            <a:r>
              <a:rPr lang="es-ES" dirty="0">
                <a:latin typeface="Andalus" pitchFamily="18" charset="-78"/>
                <a:cs typeface="Andalus" pitchFamily="18" charset="-78"/>
              </a:rPr>
              <a:t>vive identificado con el grupo y se intenta cumplir bien el propio rol: responder a las expectativas de los demás y mantener el orden establecido, convencional. </a:t>
            </a:r>
            <a:endParaRPr lang="es-ES" dirty="0" smtClean="0">
              <a:latin typeface="Andalus" pitchFamily="18" charset="-78"/>
              <a:cs typeface="Andalus" pitchFamily="18" charset="-78"/>
            </a:endParaRPr>
          </a:p>
          <a:p>
            <a:r>
              <a:rPr lang="es-ES" i="1" u="sng" dirty="0" smtClean="0">
                <a:latin typeface="Andalus" pitchFamily="18" charset="-78"/>
                <a:cs typeface="Andalus" pitchFamily="18" charset="-78"/>
              </a:rPr>
              <a:t>Etapa </a:t>
            </a:r>
            <a:r>
              <a:rPr lang="es-ES" i="1" u="sng" dirty="0">
                <a:latin typeface="Andalus" pitchFamily="18" charset="-78"/>
                <a:cs typeface="Andalus" pitchFamily="18" charset="-78"/>
              </a:rPr>
              <a:t>3</a:t>
            </a:r>
            <a:r>
              <a:rPr lang="es-ES" dirty="0">
                <a:latin typeface="Andalus" pitchFamily="18" charset="-78"/>
                <a:cs typeface="Andalus" pitchFamily="18" charset="-78"/>
              </a:rPr>
              <a:t>. La orientación hacia la concordancia: Lo correcto es lo que ayuda o le gusta a los demás y es aprobado por ellos. Perspectiva social: has a los demás lo que quieres que hagan a contigo</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i="1" u="sng" dirty="0">
                <a:latin typeface="Andalus" pitchFamily="18" charset="-78"/>
                <a:cs typeface="Andalus" pitchFamily="18" charset="-78"/>
              </a:rPr>
              <a:t>Etapa 4</a:t>
            </a:r>
            <a:r>
              <a:rPr lang="es-ES" dirty="0">
                <a:latin typeface="Andalus" pitchFamily="18" charset="-78"/>
                <a:cs typeface="Andalus" pitchFamily="18" charset="-78"/>
              </a:rPr>
              <a:t>. La orientación hacia la ley y el orden: Es correcto que cada uno cumpla con su deber, respete a la autoridad y mantenga el orden establecido para mantener el orden social</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u="sng" dirty="0">
                <a:latin typeface="Andalus" pitchFamily="18" charset="-78"/>
                <a:cs typeface="Andalus" pitchFamily="18" charset="-78"/>
              </a:rPr>
              <a:t>Perspectiva social</a:t>
            </a:r>
            <a:r>
              <a:rPr lang="es-ES" dirty="0">
                <a:latin typeface="Andalus" pitchFamily="18" charset="-78"/>
                <a:cs typeface="Andalus" pitchFamily="18" charset="-78"/>
              </a:rPr>
              <a:t>: se adopta el punto de vista social colectivo, diferenciándolo de las relaciones e intereses individuales.</a:t>
            </a:r>
          </a:p>
        </p:txBody>
      </p:sp>
      <p:sp>
        <p:nvSpPr>
          <p:cNvPr id="2" name="1 Título"/>
          <p:cNvSpPr>
            <a:spLocks noGrp="1"/>
          </p:cNvSpPr>
          <p:nvPr>
            <p:ph type="title"/>
          </p:nvPr>
        </p:nvSpPr>
        <p:spPr/>
        <p:txBody>
          <a:bodyPr>
            <a:normAutofit/>
          </a:bodyPr>
          <a:lstStyle/>
          <a:p>
            <a:r>
              <a:rPr lang="es-ES" sz="2800" b="1" dirty="0" smtClean="0">
                <a:latin typeface="Andalus" pitchFamily="18" charset="-78"/>
                <a:cs typeface="Andalus" pitchFamily="18" charset="-78"/>
              </a:rPr>
              <a:t>Nivel II: Convencional (de los 10 a los 13 años) Lawrence </a:t>
            </a:r>
            <a:r>
              <a:rPr lang="es-ES" sz="2800" b="1" dirty="0" err="1" smtClean="0">
                <a:latin typeface="Andalus" pitchFamily="18" charset="-78"/>
                <a:cs typeface="Andalus" pitchFamily="18" charset="-78"/>
              </a:rPr>
              <a:t>Kohlberg</a:t>
            </a:r>
            <a:r>
              <a:rPr lang="es-ES" sz="2800" b="1" dirty="0" smtClean="0">
                <a:latin typeface="Andalus" pitchFamily="18" charset="-78"/>
                <a:cs typeface="Andalus" pitchFamily="18" charset="-78"/>
              </a:rPr>
              <a:t> </a:t>
            </a:r>
            <a:endParaRPr lang="es-ES" sz="2800" b="1" dirty="0">
              <a:latin typeface="Andalus" pitchFamily="18" charset="-78"/>
              <a:cs typeface="Andalus" pitchFamily="18" charset="-78"/>
            </a:endParaRPr>
          </a:p>
        </p:txBody>
      </p:sp>
    </p:spTree>
  </p:cSld>
  <p:clrMapOvr>
    <a:masterClrMapping/>
  </p:clrMapOvr>
  <p:transition>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268760"/>
            <a:ext cx="8229600" cy="5376672"/>
          </a:xfrm>
        </p:spPr>
        <p:txBody>
          <a:bodyPr>
            <a:normAutofit fontScale="85000" lnSpcReduction="10000"/>
          </a:bodyPr>
          <a:lstStyle/>
          <a:p>
            <a:r>
              <a:rPr lang="es-ES" dirty="0" smtClean="0">
                <a:latin typeface="Andalus" pitchFamily="18" charset="-78"/>
                <a:cs typeface="Andalus" pitchFamily="18" charset="-78"/>
              </a:rPr>
              <a:t>En </a:t>
            </a:r>
            <a:r>
              <a:rPr lang="es-ES" dirty="0">
                <a:latin typeface="Andalus" pitchFamily="18" charset="-78"/>
                <a:cs typeface="Andalus" pitchFamily="18" charset="-78"/>
              </a:rPr>
              <a:t>este nivel se llega a la verdadera moralidad. Hay un esfuerzo por definir los valores y principios de validez universal, es decir, por encima de las convenciones sociales. El valor moral reside en la conformidad con esos principios, derechos y deberes que pueden ser universales</a:t>
            </a:r>
            <a:r>
              <a:rPr lang="es-ES" dirty="0" smtClean="0">
                <a:latin typeface="Andalus" pitchFamily="18" charset="-78"/>
                <a:cs typeface="Andalus" pitchFamily="18" charset="-78"/>
              </a:rPr>
              <a:t>.</a:t>
            </a:r>
          </a:p>
          <a:p>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 </a:t>
            </a:r>
            <a:r>
              <a:rPr lang="es-ES" i="1" u="sng" dirty="0">
                <a:latin typeface="Andalus" pitchFamily="18" charset="-78"/>
                <a:cs typeface="Andalus" pitchFamily="18" charset="-78"/>
              </a:rPr>
              <a:t>Etapa 5.</a:t>
            </a:r>
            <a:r>
              <a:rPr lang="es-ES" dirty="0">
                <a:latin typeface="Andalus" pitchFamily="18" charset="-78"/>
                <a:cs typeface="Andalus" pitchFamily="18" charset="-78"/>
              </a:rPr>
              <a:t> La orientación logística del consenso social: Lo correcto se define de acuerdo con los derechos reconocidos a todos, después de un examen crítico y una aceptación democrática. Se admite un cierto relativismo de las normas. Se busca defender derechos que se han asumido libremente</a:t>
            </a:r>
            <a:r>
              <a:rPr lang="es-ES" dirty="0" smtClean="0">
                <a:latin typeface="Andalus" pitchFamily="18" charset="-78"/>
                <a:cs typeface="Andalus" pitchFamily="18" charset="-78"/>
              </a:rPr>
              <a:t>.</a:t>
            </a:r>
          </a:p>
          <a:p>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 </a:t>
            </a:r>
            <a:r>
              <a:rPr lang="es-ES" u="sng" dirty="0">
                <a:latin typeface="Andalus" pitchFamily="18" charset="-78"/>
                <a:cs typeface="Andalus" pitchFamily="18" charset="-78"/>
              </a:rPr>
              <a:t>Perspectiva social</a:t>
            </a:r>
            <a:r>
              <a:rPr lang="es-ES" dirty="0">
                <a:latin typeface="Andalus" pitchFamily="18" charset="-78"/>
                <a:cs typeface="Andalus" pitchFamily="18" charset="-78"/>
              </a:rPr>
              <a:t>: se otorga prioridad a la sociedad y a los derechos (entendidos como producto de un contrato o </a:t>
            </a:r>
            <a:r>
              <a:rPr lang="es-ES" dirty="0" err="1">
                <a:latin typeface="Andalus" pitchFamily="18" charset="-78"/>
                <a:cs typeface="Andalus" pitchFamily="18" charset="-78"/>
              </a:rPr>
              <a:t>concenso</a:t>
            </a:r>
            <a:r>
              <a:rPr lang="es-ES" dirty="0">
                <a:latin typeface="Andalus" pitchFamily="18" charset="-78"/>
                <a:cs typeface="Andalus" pitchFamily="18" charset="-78"/>
              </a:rPr>
              <a:t>). Se reconoce la dificultad de integrar el punto de vista moral y el punto de vista legal.</a:t>
            </a:r>
          </a:p>
        </p:txBody>
      </p:sp>
      <p:sp>
        <p:nvSpPr>
          <p:cNvPr id="2" name="1 Título"/>
          <p:cNvSpPr>
            <a:spLocks noGrp="1"/>
          </p:cNvSpPr>
          <p:nvPr>
            <p:ph type="title"/>
          </p:nvPr>
        </p:nvSpPr>
        <p:spPr>
          <a:xfrm>
            <a:off x="539552" y="260648"/>
            <a:ext cx="8229600" cy="1143000"/>
          </a:xfrm>
        </p:spPr>
        <p:txBody>
          <a:bodyPr>
            <a:normAutofit/>
          </a:bodyPr>
          <a:lstStyle/>
          <a:p>
            <a:r>
              <a:rPr lang="es-ES" sz="2800" b="1" dirty="0" smtClean="0">
                <a:latin typeface="Andalus" pitchFamily="18" charset="-78"/>
                <a:cs typeface="Andalus" pitchFamily="18" charset="-78"/>
              </a:rPr>
              <a:t>Nivel III: Nivel Post - Convencional (de los 13 años en adelante, si acaso) Lawrence </a:t>
            </a:r>
            <a:r>
              <a:rPr lang="es-ES" sz="2800" b="1" dirty="0" err="1" smtClean="0">
                <a:latin typeface="Andalus" pitchFamily="18" charset="-78"/>
                <a:cs typeface="Andalus" pitchFamily="18" charset="-78"/>
              </a:rPr>
              <a:t>Kohlberg</a:t>
            </a:r>
            <a:r>
              <a:rPr lang="es-ES" sz="2800" b="1" dirty="0" smtClean="0">
                <a:latin typeface="Andalus" pitchFamily="18" charset="-78"/>
                <a:cs typeface="Andalus" pitchFamily="18" charset="-78"/>
              </a:rPr>
              <a:t> </a:t>
            </a:r>
            <a:endParaRPr lang="es-ES" sz="2800" b="1" dirty="0">
              <a:latin typeface="Andalus" pitchFamily="18" charset="-78"/>
              <a:cs typeface="Andalus" pitchFamily="18" charset="-78"/>
            </a:endParaRPr>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170579"/>
          </a:xfrm>
        </p:spPr>
        <p:txBody>
          <a:bodyPr>
            <a:normAutofit lnSpcReduction="10000"/>
          </a:bodyPr>
          <a:lstStyle/>
          <a:p>
            <a:r>
              <a:rPr lang="es-ES" i="1" u="sng" dirty="0">
                <a:latin typeface="Andalus" pitchFamily="18" charset="-78"/>
                <a:cs typeface="Andalus" pitchFamily="18" charset="-78"/>
              </a:rPr>
              <a:t>Etapa 6</a:t>
            </a:r>
            <a:r>
              <a:rPr lang="es-ES" dirty="0">
                <a:latin typeface="Andalus" pitchFamily="18" charset="-78"/>
                <a:cs typeface="Andalus" pitchFamily="18" charset="-78"/>
              </a:rPr>
              <a:t>. La orientación por principios universales éticos: Lo correcto y justo se define por la decisión de la conciencia según principios éticos auto escogidos (justicia, dignidad de la persona, </a:t>
            </a:r>
            <a:r>
              <a:rPr lang="es-ES" dirty="0" err="1">
                <a:latin typeface="Andalus" pitchFamily="18" charset="-78"/>
                <a:cs typeface="Andalus" pitchFamily="18" charset="-78"/>
              </a:rPr>
              <a:t>etc</a:t>
            </a:r>
            <a:r>
              <a:rPr lang="es-ES" dirty="0">
                <a:latin typeface="Andalus" pitchFamily="18" charset="-78"/>
                <a:cs typeface="Andalus" pitchFamily="18" charset="-78"/>
              </a:rPr>
              <a:t>). La razón para hacer lo correcto es que, en cuanto persona racional, uno ha visto la validez de los principios y se ha comprometido con ellos. “Esto es justo”, “Lo exige la dignidad del hombre</a:t>
            </a:r>
            <a:r>
              <a:rPr lang="es-ES" dirty="0" smtClean="0">
                <a:latin typeface="Andalus" pitchFamily="18" charset="-78"/>
                <a:cs typeface="Andalus" pitchFamily="18" charset="-78"/>
              </a:rPr>
              <a:t>”</a:t>
            </a:r>
          </a:p>
          <a:p>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 </a:t>
            </a:r>
            <a:r>
              <a:rPr lang="es-ES" u="sng" dirty="0">
                <a:latin typeface="Andalus" pitchFamily="18" charset="-78"/>
                <a:cs typeface="Andalus" pitchFamily="18" charset="-78"/>
              </a:rPr>
              <a:t>Perspectiva social</a:t>
            </a:r>
            <a:r>
              <a:rPr lang="es-ES" dirty="0">
                <a:latin typeface="Andalus" pitchFamily="18" charset="-78"/>
                <a:cs typeface="Andalus" pitchFamily="18" charset="-78"/>
              </a:rPr>
              <a:t>: perspectiva moral. El orden social se basa sobre principios morales, especialmente el respeto a los demás (a quienes se considera como fines y no como medios)</a:t>
            </a:r>
          </a:p>
        </p:txBody>
      </p:sp>
      <p:sp>
        <p:nvSpPr>
          <p:cNvPr id="2" name="1 Título"/>
          <p:cNvSpPr>
            <a:spLocks noGrp="1"/>
          </p:cNvSpPr>
          <p:nvPr>
            <p:ph type="title"/>
          </p:nvPr>
        </p:nvSpPr>
        <p:spPr/>
        <p:txBody>
          <a:bodyPr/>
          <a:lstStyle/>
          <a:p>
            <a:endParaRPr lang="es-ES"/>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2987824" y="2060848"/>
            <a:ext cx="2520280" cy="1584176"/>
          </a:xfrm>
        </p:spPr>
        <p:txBody>
          <a:bodyPr>
            <a:normAutofit/>
          </a:bodyPr>
          <a:lstStyle/>
          <a:p>
            <a:pPr>
              <a:buNone/>
            </a:pPr>
            <a:r>
              <a:rPr lang="es-ES" sz="9600" dirty="0" smtClean="0">
                <a:latin typeface="Andalus" pitchFamily="18" charset="-78"/>
                <a:cs typeface="Andalus" pitchFamily="18" charset="-78"/>
              </a:rPr>
              <a:t>FIN</a:t>
            </a:r>
            <a:endParaRPr lang="es-ES" sz="9600" dirty="0">
              <a:latin typeface="Andalus" pitchFamily="18" charset="-78"/>
              <a:cs typeface="Andalus" pitchFamily="18" charset="-78"/>
            </a:endParaRPr>
          </a:p>
        </p:txBody>
      </p:sp>
      <p:sp>
        <p:nvSpPr>
          <p:cNvPr id="3" name="2 Título"/>
          <p:cNvSpPr>
            <a:spLocks noGrp="1"/>
          </p:cNvSpPr>
          <p:nvPr>
            <p:ph type="title"/>
          </p:nvPr>
        </p:nvSpPr>
        <p:spPr>
          <a:xfrm>
            <a:off x="914400" y="4365104"/>
            <a:ext cx="8229600" cy="1143000"/>
          </a:xfrm>
        </p:spPr>
        <p:txBody>
          <a:bodyPr>
            <a:normAutofit/>
          </a:bodyPr>
          <a:lstStyle/>
          <a:p>
            <a:r>
              <a:rPr lang="es-ES" sz="2000" dirty="0" smtClean="0"/>
              <a:t>Realizado por: </a:t>
            </a:r>
            <a:br>
              <a:rPr lang="es-ES" sz="2000" dirty="0" smtClean="0"/>
            </a:br>
            <a:r>
              <a:rPr lang="es-ES" sz="2000" dirty="0" smtClean="0"/>
              <a:t>David Mena Becerra</a:t>
            </a:r>
            <a:br>
              <a:rPr lang="es-ES" sz="2000" dirty="0" smtClean="0"/>
            </a:br>
            <a:r>
              <a:rPr lang="es-ES" sz="2000" dirty="0" err="1" smtClean="0"/>
              <a:t>Ed.Primaria</a:t>
            </a:r>
            <a:endParaRPr lang="es-ES" sz="2000" dirty="0"/>
          </a:p>
        </p:txBody>
      </p:sp>
    </p:spTree>
  </p:cSld>
  <p:clrMapOvr>
    <a:masterClrMapping/>
  </p:clrMapOvr>
  <p:transition>
    <p:strip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256584"/>
          </a:xfrm>
        </p:spPr>
        <p:txBody>
          <a:bodyPr>
            <a:normAutofit/>
          </a:bodyPr>
          <a:lstStyle/>
          <a:p>
            <a:r>
              <a:rPr lang="es-ES" dirty="0"/>
              <a:t> </a:t>
            </a:r>
            <a:r>
              <a:rPr lang="es-ES" b="1" i="1" dirty="0">
                <a:latin typeface="Andalus" pitchFamily="18" charset="-78"/>
                <a:cs typeface="Andalus" pitchFamily="18" charset="-78"/>
              </a:rPr>
              <a:t>Desarrollo Moral </a:t>
            </a:r>
            <a:r>
              <a:rPr lang="es-ES" dirty="0" smtClean="0">
                <a:latin typeface="Andalus" pitchFamily="18" charset="-78"/>
                <a:cs typeface="Andalus" pitchFamily="18" charset="-78"/>
                <a:sym typeface="Wingdings" pitchFamily="2" charset="2"/>
              </a:rPr>
              <a:t> </a:t>
            </a:r>
            <a:r>
              <a:rPr lang="es-ES" dirty="0" smtClean="0">
                <a:latin typeface="Andalus" pitchFamily="18" charset="-78"/>
                <a:cs typeface="Andalus" pitchFamily="18" charset="-78"/>
              </a:rPr>
              <a:t>desarrollo </a:t>
            </a:r>
            <a:r>
              <a:rPr lang="es-ES" dirty="0">
                <a:latin typeface="Andalus" pitchFamily="18" charset="-78"/>
                <a:cs typeface="Andalus" pitchFamily="18" charset="-78"/>
              </a:rPr>
              <a:t>de un sentido individual de justicia</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err="1">
                <a:latin typeface="Andalus" pitchFamily="18" charset="-78"/>
                <a:cs typeface="Andalus" pitchFamily="18" charset="-78"/>
              </a:rPr>
              <a:t>Segùn</a:t>
            </a:r>
            <a:r>
              <a:rPr lang="es-ES" dirty="0">
                <a:latin typeface="Andalus" pitchFamily="18" charset="-78"/>
                <a:cs typeface="Andalus" pitchFamily="18" charset="-78"/>
              </a:rPr>
              <a:t> los estudios de </a:t>
            </a:r>
            <a:r>
              <a:rPr lang="es-ES" dirty="0" err="1">
                <a:latin typeface="Andalus" pitchFamily="18" charset="-78"/>
                <a:cs typeface="Andalus" pitchFamily="18" charset="-78"/>
              </a:rPr>
              <a:t>Piaget</a:t>
            </a:r>
            <a:r>
              <a:rPr lang="es-ES" dirty="0">
                <a:latin typeface="Andalus" pitchFamily="18" charset="-78"/>
                <a:cs typeface="Andalus" pitchFamily="18" charset="-78"/>
              </a:rPr>
              <a:t> y </a:t>
            </a:r>
            <a:r>
              <a:rPr lang="es-ES" dirty="0" err="1">
                <a:latin typeface="Andalus" pitchFamily="18" charset="-78"/>
                <a:cs typeface="Andalus" pitchFamily="18" charset="-78"/>
              </a:rPr>
              <a:t>Kohlberg</a:t>
            </a:r>
            <a:r>
              <a:rPr lang="es-ES" dirty="0">
                <a:latin typeface="Andalus" pitchFamily="18" charset="-78"/>
                <a:cs typeface="Andalus" pitchFamily="18" charset="-78"/>
              </a:rPr>
              <a:t> , la manera en que los niños piensan acerca de los aspectos morales depende tanto de su desarrollo intelectual, como de aspectos personales y educacionales. </a:t>
            </a:r>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El </a:t>
            </a:r>
            <a:r>
              <a:rPr lang="es-ES" dirty="0">
                <a:latin typeface="Andalus" pitchFamily="18" charset="-78"/>
                <a:cs typeface="Andalus" pitchFamily="18" charset="-78"/>
              </a:rPr>
              <a:t>Desarrollo Moral depende del desarrollo cognitivo principalmente porque los niños no pueden juzgar la moralidad de la acción de otra de otra persona hasta que no logran situarse en el lugar de las personas que resultarían afectadas por esa acción, incluido el que la realiza.</a:t>
            </a:r>
          </a:p>
        </p:txBody>
      </p:sp>
      <p:sp>
        <p:nvSpPr>
          <p:cNvPr id="2" name="1 Título"/>
          <p:cNvSpPr>
            <a:spLocks noGrp="1"/>
          </p:cNvSpPr>
          <p:nvPr>
            <p:ph type="title"/>
          </p:nvPr>
        </p:nvSpPr>
        <p:spPr/>
        <p:txBody>
          <a:bodyPr/>
          <a:lstStyle/>
          <a:p>
            <a:r>
              <a:rPr lang="es-ES" dirty="0" smtClean="0">
                <a:latin typeface="Andalus" pitchFamily="18" charset="-78"/>
                <a:cs typeface="Andalus" pitchFamily="18" charset="-78"/>
              </a:rPr>
              <a:t>Desarrollo Moral</a:t>
            </a:r>
            <a:endParaRPr lang="es-ES" dirty="0">
              <a:latin typeface="Andalus" pitchFamily="18" charset="-78"/>
              <a:cs typeface="Andalus" pitchFamily="18" charset="-78"/>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latin typeface="Andalus" pitchFamily="18" charset="-78"/>
                <a:cs typeface="Andalus" pitchFamily="18" charset="-78"/>
              </a:rPr>
              <a:t>Las teorías del Desarrollo Moral hacen ver que no toda forma de moralidad es igualmente válida y que hay formas inmaduras o infantiles (que pueden prevalecer todavía en los adultos). </a:t>
            </a:r>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Para </a:t>
            </a:r>
            <a:r>
              <a:rPr lang="es-ES" dirty="0">
                <a:latin typeface="Andalus" pitchFamily="18" charset="-78"/>
                <a:cs typeface="Andalus" pitchFamily="18" charset="-78"/>
              </a:rPr>
              <a:t>los teóricos, es importante recalcar que una moral madura no puede reducirse a una pasiva aceptación de los códigos morales de la sociedad: ha de ser una moralidad personal, es decir autónoma.</a:t>
            </a:r>
          </a:p>
        </p:txBody>
      </p:sp>
      <p:sp>
        <p:nvSpPr>
          <p:cNvPr id="2" name="1 Título"/>
          <p:cNvSpPr>
            <a:spLocks noGrp="1"/>
          </p:cNvSpPr>
          <p:nvPr>
            <p:ph type="title"/>
          </p:nvPr>
        </p:nvSpPr>
        <p:spPr/>
        <p:txBody>
          <a:bodyPr/>
          <a:lstStyle/>
          <a:p>
            <a:r>
              <a:rPr lang="es-ES" dirty="0" smtClean="0">
                <a:latin typeface="Andalus" pitchFamily="18" charset="-78"/>
                <a:cs typeface="Andalus" pitchFamily="18" charset="-78"/>
              </a:rPr>
              <a:t>Desarrollo Moral</a:t>
            </a:r>
            <a:endParaRPr lang="es-ES" dirty="0">
              <a:latin typeface="Andalus" pitchFamily="18" charset="-78"/>
              <a:cs typeface="Andalus" pitchFamily="18" charset="-78"/>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a:latin typeface="Andalus" pitchFamily="18" charset="-78"/>
                <a:cs typeface="Andalus" pitchFamily="18" charset="-78"/>
              </a:rPr>
              <a:t>Jean </a:t>
            </a:r>
            <a:r>
              <a:rPr lang="es-ES" dirty="0" err="1">
                <a:latin typeface="Andalus" pitchFamily="18" charset="-78"/>
                <a:cs typeface="Andalus" pitchFamily="18" charset="-78"/>
              </a:rPr>
              <a:t>Piaget</a:t>
            </a:r>
            <a:r>
              <a:rPr lang="es-ES" dirty="0">
                <a:latin typeface="Andalus" pitchFamily="18" charset="-78"/>
                <a:cs typeface="Andalus" pitchFamily="18" charset="-78"/>
              </a:rPr>
              <a:t> Según </a:t>
            </a:r>
            <a:r>
              <a:rPr lang="es-ES" dirty="0" err="1">
                <a:latin typeface="Andalus" pitchFamily="18" charset="-78"/>
                <a:cs typeface="Andalus" pitchFamily="18" charset="-78"/>
              </a:rPr>
              <a:t>Piaget</a:t>
            </a:r>
            <a:r>
              <a:rPr lang="es-ES" dirty="0">
                <a:latin typeface="Andalus" pitchFamily="18" charset="-78"/>
                <a:cs typeface="Andalus" pitchFamily="18" charset="-78"/>
              </a:rPr>
              <a:t> la moralidad se desarrolla paralelamente a la inteligencia y progresa desde la </a:t>
            </a:r>
            <a:r>
              <a:rPr lang="es-ES" dirty="0" err="1">
                <a:latin typeface="Andalus" pitchFamily="18" charset="-78"/>
                <a:cs typeface="Andalus" pitchFamily="18" charset="-78"/>
              </a:rPr>
              <a:t>heteronomía</a:t>
            </a:r>
            <a:r>
              <a:rPr lang="es-ES" dirty="0">
                <a:latin typeface="Andalus" pitchFamily="18" charset="-78"/>
                <a:cs typeface="Andalus" pitchFamily="18" charset="-78"/>
              </a:rPr>
              <a:t> a la autonomía moral. </a:t>
            </a:r>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Reconoce </a:t>
            </a:r>
            <a:r>
              <a:rPr lang="es-ES" dirty="0">
                <a:latin typeface="Andalus" pitchFamily="18" charset="-78"/>
                <a:cs typeface="Andalus" pitchFamily="18" charset="-78"/>
              </a:rPr>
              <a:t>tres etapas en el Desarrollo </a:t>
            </a:r>
            <a:r>
              <a:rPr lang="es-ES" dirty="0" smtClean="0">
                <a:latin typeface="Andalus" pitchFamily="18" charset="-78"/>
                <a:cs typeface="Andalus" pitchFamily="18" charset="-78"/>
              </a:rPr>
              <a:t>Moral</a:t>
            </a:r>
            <a:r>
              <a:rPr lang="es-ES" dirty="0">
                <a:latin typeface="Andalus" pitchFamily="18" charset="-78"/>
                <a:cs typeface="Andalus" pitchFamily="18" charset="-78"/>
              </a:rPr>
              <a:t>:</a:t>
            </a:r>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Moral </a:t>
            </a:r>
            <a:r>
              <a:rPr lang="es-ES" dirty="0">
                <a:latin typeface="Andalus" pitchFamily="18" charset="-78"/>
                <a:cs typeface="Andalus" pitchFamily="18" charset="-78"/>
              </a:rPr>
              <a:t>de Obligación </a:t>
            </a:r>
            <a:r>
              <a:rPr lang="es-ES" b="1" dirty="0">
                <a:latin typeface="Andalus" pitchFamily="18" charset="-78"/>
                <a:cs typeface="Andalus" pitchFamily="18" charset="-78"/>
              </a:rPr>
              <a:t>- </a:t>
            </a:r>
            <a:r>
              <a:rPr lang="es-ES" b="1" dirty="0" err="1">
                <a:latin typeface="Andalus" pitchFamily="18" charset="-78"/>
                <a:cs typeface="Andalus" pitchFamily="18" charset="-78"/>
              </a:rPr>
              <a:t>Heteronomía</a:t>
            </a:r>
            <a:r>
              <a:rPr lang="es-ES" b="1" dirty="0">
                <a:latin typeface="Andalus" pitchFamily="18" charset="-78"/>
                <a:cs typeface="Andalus" pitchFamily="18" charset="-78"/>
              </a:rPr>
              <a:t> </a:t>
            </a:r>
            <a:endParaRPr lang="es-ES" b="1" dirty="0" smtClean="0">
              <a:latin typeface="Andalus" pitchFamily="18" charset="-78"/>
              <a:cs typeface="Andalus" pitchFamily="18" charset="-78"/>
            </a:endParaRPr>
          </a:p>
          <a:p>
            <a:r>
              <a:rPr lang="es-ES" dirty="0" smtClean="0">
                <a:latin typeface="Andalus" pitchFamily="18" charset="-78"/>
                <a:cs typeface="Andalus" pitchFamily="18" charset="-78"/>
              </a:rPr>
              <a:t>Moral </a:t>
            </a:r>
            <a:r>
              <a:rPr lang="es-ES" dirty="0">
                <a:latin typeface="Andalus" pitchFamily="18" charset="-78"/>
                <a:cs typeface="Andalus" pitchFamily="18" charset="-78"/>
              </a:rPr>
              <a:t>de la Solidaridad entre </a:t>
            </a:r>
            <a:r>
              <a:rPr lang="es-ES" b="1" dirty="0">
                <a:latin typeface="Andalus" pitchFamily="18" charset="-78"/>
                <a:cs typeface="Andalus" pitchFamily="18" charset="-78"/>
              </a:rPr>
              <a:t>Iguales </a:t>
            </a:r>
            <a:endParaRPr lang="es-ES" b="1" dirty="0" smtClean="0">
              <a:latin typeface="Andalus" pitchFamily="18" charset="-78"/>
              <a:cs typeface="Andalus" pitchFamily="18" charset="-78"/>
            </a:endParaRPr>
          </a:p>
          <a:p>
            <a:r>
              <a:rPr lang="es-ES" dirty="0" smtClean="0">
                <a:latin typeface="Andalus" pitchFamily="18" charset="-78"/>
                <a:cs typeface="Andalus" pitchFamily="18" charset="-78"/>
              </a:rPr>
              <a:t>Moral </a:t>
            </a:r>
            <a:r>
              <a:rPr lang="es-ES" dirty="0">
                <a:latin typeface="Andalus" pitchFamily="18" charset="-78"/>
                <a:cs typeface="Andalus" pitchFamily="18" charset="-78"/>
              </a:rPr>
              <a:t>de Equidad - </a:t>
            </a:r>
            <a:r>
              <a:rPr lang="es-ES" b="1" dirty="0">
                <a:latin typeface="Andalus" pitchFamily="18" charset="-78"/>
                <a:cs typeface="Andalus" pitchFamily="18" charset="-78"/>
              </a:rPr>
              <a:t>Autonomía</a:t>
            </a:r>
          </a:p>
        </p:txBody>
      </p:sp>
      <p:sp>
        <p:nvSpPr>
          <p:cNvPr id="2" name="1 Título"/>
          <p:cNvSpPr>
            <a:spLocks noGrp="1"/>
          </p:cNvSpPr>
          <p:nvPr>
            <p:ph type="title"/>
          </p:nvPr>
        </p:nvSpPr>
        <p:spPr/>
        <p:txBody>
          <a:bodyPr/>
          <a:lstStyle/>
          <a:p>
            <a:r>
              <a:rPr lang="es-ES" dirty="0" smtClean="0">
                <a:latin typeface="Andalus" pitchFamily="18" charset="-78"/>
                <a:cs typeface="Andalus" pitchFamily="18" charset="-78"/>
              </a:rPr>
              <a:t>Desarrollo Moral</a:t>
            </a:r>
            <a:endParaRPr lang="es-ES" dirty="0">
              <a:latin typeface="Andalus" pitchFamily="18" charset="-78"/>
              <a:cs typeface="Andalus" pitchFamily="18" charset="-78"/>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smtClean="0">
                <a:latin typeface="Andalus" pitchFamily="18" charset="-78"/>
                <a:cs typeface="Andalus" pitchFamily="18" charset="-78"/>
              </a:rPr>
              <a:t>El </a:t>
            </a:r>
            <a:r>
              <a:rPr lang="es-ES" dirty="0">
                <a:latin typeface="Andalus" pitchFamily="18" charset="-78"/>
                <a:cs typeface="Andalus" pitchFamily="18" charset="-78"/>
              </a:rPr>
              <a:t>niño tiene una actitud de respeto unilateral absoluta a los mayores. </a:t>
            </a:r>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No </a:t>
            </a:r>
            <a:r>
              <a:rPr lang="es-ES" dirty="0">
                <a:latin typeface="Andalus" pitchFamily="18" charset="-78"/>
                <a:cs typeface="Andalus" pitchFamily="18" charset="-78"/>
              </a:rPr>
              <a:t>posee la capacidad intelectual para comprender aún las razones abstractas de una norma general</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Se guía por la moral de obediencia y por el realismo de las </a:t>
            </a:r>
            <a:r>
              <a:rPr lang="es-ES" dirty="0" smtClean="0">
                <a:latin typeface="Andalus" pitchFamily="18" charset="-78"/>
                <a:cs typeface="Andalus" pitchFamily="18" charset="-78"/>
              </a:rPr>
              <a:t>normas.</a:t>
            </a:r>
          </a:p>
          <a:p>
            <a:r>
              <a:rPr lang="es-ES" dirty="0" smtClean="0">
                <a:latin typeface="Andalus" pitchFamily="18" charset="-78"/>
                <a:cs typeface="Andalus" pitchFamily="18" charset="-78"/>
              </a:rPr>
              <a:t> </a:t>
            </a:r>
            <a:r>
              <a:rPr lang="es-ES" dirty="0">
                <a:latin typeface="Andalus" pitchFamily="18" charset="-78"/>
                <a:cs typeface="Andalus" pitchFamily="18" charset="-78"/>
              </a:rPr>
              <a:t>Como las normas que se siguen son impuestas por otros, externos al niño, se caracteriza por la </a:t>
            </a:r>
            <a:r>
              <a:rPr lang="es-ES" dirty="0" err="1">
                <a:latin typeface="Andalus" pitchFamily="18" charset="-78"/>
                <a:cs typeface="Andalus" pitchFamily="18" charset="-78"/>
              </a:rPr>
              <a:t>heteronomía</a:t>
            </a:r>
            <a:r>
              <a:rPr lang="es-ES" dirty="0">
                <a:latin typeface="Andalus" pitchFamily="18" charset="-78"/>
                <a:cs typeface="Andalus" pitchFamily="18" charset="-78"/>
              </a:rPr>
              <a:t>.</a:t>
            </a:r>
          </a:p>
        </p:txBody>
      </p:sp>
      <p:sp>
        <p:nvSpPr>
          <p:cNvPr id="2" name="1 Título"/>
          <p:cNvSpPr>
            <a:spLocks noGrp="1"/>
          </p:cNvSpPr>
          <p:nvPr>
            <p:ph type="title"/>
          </p:nvPr>
        </p:nvSpPr>
        <p:spPr/>
        <p:txBody>
          <a:bodyPr>
            <a:noAutofit/>
          </a:bodyPr>
          <a:lstStyle/>
          <a:p>
            <a:r>
              <a:rPr lang="es-ES" sz="2800" b="1" dirty="0" smtClean="0">
                <a:latin typeface="Andalus" pitchFamily="18" charset="-78"/>
                <a:cs typeface="Andalus" pitchFamily="18" charset="-78"/>
              </a:rPr>
              <a:t>1ª Etapa: Moral de Obligación – </a:t>
            </a:r>
            <a:r>
              <a:rPr lang="es-ES" sz="2800" b="1" dirty="0" err="1" smtClean="0">
                <a:latin typeface="Andalus" pitchFamily="18" charset="-78"/>
                <a:cs typeface="Andalus" pitchFamily="18" charset="-78"/>
              </a:rPr>
              <a:t>Heteronomía</a:t>
            </a:r>
            <a:r>
              <a:rPr lang="es-ES" sz="2800" b="1" dirty="0" smtClean="0">
                <a:latin typeface="Andalus" pitchFamily="18" charset="-78"/>
                <a:cs typeface="Andalus" pitchFamily="18" charset="-78"/>
              </a:rPr>
              <a:t> 2 – 6 años</a:t>
            </a:r>
            <a:br>
              <a:rPr lang="es-ES" sz="2800" b="1" dirty="0" smtClean="0">
                <a:latin typeface="Andalus" pitchFamily="18" charset="-78"/>
                <a:cs typeface="Andalus" pitchFamily="18" charset="-78"/>
              </a:rPr>
            </a:br>
            <a:r>
              <a:rPr lang="es-ES" sz="2800" b="1" dirty="0" smtClean="0">
                <a:latin typeface="Andalus" pitchFamily="18" charset="-78"/>
                <a:cs typeface="Andalus" pitchFamily="18" charset="-78"/>
              </a:rPr>
              <a:t> Jean </a:t>
            </a:r>
            <a:r>
              <a:rPr lang="es-ES" sz="2800" b="1" dirty="0" err="1" smtClean="0">
                <a:latin typeface="Andalus" pitchFamily="18" charset="-78"/>
                <a:cs typeface="Andalus" pitchFamily="18" charset="-78"/>
              </a:rPr>
              <a:t>Piaget</a:t>
            </a:r>
            <a:endParaRPr lang="es-ES" sz="2800" b="1" dirty="0">
              <a:latin typeface="Andalus" pitchFamily="18" charset="-78"/>
              <a:cs typeface="Andalus" pitchFamily="18" charset="-78"/>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ES" dirty="0" smtClean="0">
                <a:latin typeface="Andalus" pitchFamily="18" charset="-78"/>
                <a:cs typeface="Andalus" pitchFamily="18" charset="-78"/>
              </a:rPr>
              <a:t>Los </a:t>
            </a:r>
            <a:r>
              <a:rPr lang="es-ES" dirty="0">
                <a:latin typeface="Andalus" pitchFamily="18" charset="-78"/>
                <a:cs typeface="Andalus" pitchFamily="18" charset="-78"/>
              </a:rPr>
              <a:t>niños forman parte de grupos de niños de la misma edad</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El respeto unilateral se sustituye por el respeto mutuo, que supone la reciprocidad y la noción de igualdad entre todos</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Las reglas de los juegos son concebidas como convenciones producto de un acuerdo mutuo</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Surge el sentimiento de “honestidad” y “justicia” </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Las </a:t>
            </a:r>
            <a:r>
              <a:rPr lang="es-ES" dirty="0">
                <a:latin typeface="Andalus" pitchFamily="18" charset="-78"/>
                <a:cs typeface="Andalus" pitchFamily="18" charset="-78"/>
              </a:rPr>
              <a:t>normas se respetan por solidaridad para mantener el orden en el grupo</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Sin embargo, las reglas se aplican con gran rigidez y la justicia se entiende de un modo formalista e igualitario </a:t>
            </a:r>
            <a:r>
              <a:rPr lang="es-ES" dirty="0"/>
              <a:t>.</a:t>
            </a:r>
          </a:p>
        </p:txBody>
      </p:sp>
      <p:sp>
        <p:nvSpPr>
          <p:cNvPr id="2" name="1 Título"/>
          <p:cNvSpPr>
            <a:spLocks noGrp="1"/>
          </p:cNvSpPr>
          <p:nvPr>
            <p:ph type="title"/>
          </p:nvPr>
        </p:nvSpPr>
        <p:spPr/>
        <p:txBody>
          <a:bodyPr>
            <a:normAutofit/>
          </a:bodyPr>
          <a:lstStyle/>
          <a:p>
            <a:r>
              <a:rPr lang="es-ES" sz="2800" b="1" dirty="0" smtClean="0">
                <a:latin typeface="Andalus" pitchFamily="18" charset="-78"/>
                <a:cs typeface="Andalus" pitchFamily="18" charset="-78"/>
              </a:rPr>
              <a:t>2ª Etapa: Moral de la Solidaridad entre Iguales 7 – 11 años. Jean </a:t>
            </a:r>
            <a:r>
              <a:rPr lang="es-ES" sz="2800" b="1" dirty="0" err="1" smtClean="0">
                <a:latin typeface="Andalus" pitchFamily="18" charset="-78"/>
                <a:cs typeface="Andalus" pitchFamily="18" charset="-78"/>
              </a:rPr>
              <a:t>Piaget</a:t>
            </a:r>
            <a:endParaRPr lang="es-ES" sz="2800" b="1" dirty="0">
              <a:latin typeface="Andalus" pitchFamily="18" charset="-78"/>
              <a:cs typeface="Andalus" pitchFamily="18" charset="-78"/>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smtClean="0">
                <a:latin typeface="Andalus" pitchFamily="18" charset="-78"/>
                <a:cs typeface="Andalus" pitchFamily="18" charset="-78"/>
              </a:rPr>
              <a:t>Surge </a:t>
            </a:r>
            <a:r>
              <a:rPr lang="es-ES" dirty="0">
                <a:latin typeface="Andalus" pitchFamily="18" charset="-78"/>
                <a:cs typeface="Andalus" pitchFamily="18" charset="-78"/>
              </a:rPr>
              <a:t>el altruismo, el interés por los otros y la compasión</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Las normas no se aplican rígidamente</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Se considera la situación de cada uno</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La justicia no se aplica en forma igualitaria</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La moral se convierte en autónoma ya que el adolescente es capaz de concebir principios morales generales, crear su propio código de conducta y asumir el control de su propia conducta.</a:t>
            </a:r>
          </a:p>
        </p:txBody>
      </p:sp>
      <p:sp>
        <p:nvSpPr>
          <p:cNvPr id="2" name="1 Título"/>
          <p:cNvSpPr>
            <a:spLocks noGrp="1"/>
          </p:cNvSpPr>
          <p:nvPr>
            <p:ph type="title"/>
          </p:nvPr>
        </p:nvSpPr>
        <p:spPr/>
        <p:txBody>
          <a:bodyPr>
            <a:normAutofit/>
          </a:bodyPr>
          <a:lstStyle/>
          <a:p>
            <a:r>
              <a:rPr lang="es-ES" sz="2800" b="1" dirty="0" smtClean="0">
                <a:latin typeface="Andalus" pitchFamily="18" charset="-78"/>
                <a:cs typeface="Andalus" pitchFamily="18" charset="-78"/>
              </a:rPr>
              <a:t>3ª Etapa: Moral de Equidad - Autonomía Desde los 12 años. Jean </a:t>
            </a:r>
            <a:r>
              <a:rPr lang="es-ES" sz="2800" b="1" dirty="0" err="1" smtClean="0">
                <a:latin typeface="Andalus" pitchFamily="18" charset="-78"/>
                <a:cs typeface="Andalus" pitchFamily="18" charset="-78"/>
              </a:rPr>
              <a:t>Piaget</a:t>
            </a:r>
            <a:r>
              <a:rPr lang="es-ES" sz="2800" b="1" dirty="0" smtClean="0">
                <a:latin typeface="Andalus" pitchFamily="18" charset="-78"/>
                <a:cs typeface="Andalus" pitchFamily="18" charset="-78"/>
              </a:rPr>
              <a:t> </a:t>
            </a:r>
            <a:endParaRPr lang="es-ES" sz="2800" b="1" dirty="0">
              <a:latin typeface="Andalus" pitchFamily="18" charset="-78"/>
              <a:cs typeface="Andalus" pitchFamily="18"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ES" dirty="0" err="1" smtClean="0">
                <a:effectLst>
                  <a:outerShdw blurRad="38100" dist="38100" dir="2700000" algn="tl">
                    <a:srgbClr val="000000">
                      <a:alpha val="43137"/>
                    </a:srgbClr>
                  </a:outerShdw>
                </a:effectLst>
                <a:latin typeface="Andalus" pitchFamily="18" charset="-78"/>
                <a:cs typeface="Andalus" pitchFamily="18" charset="-78"/>
              </a:rPr>
              <a:t>Kohlberg</a:t>
            </a:r>
            <a:r>
              <a:rPr lang="es-ES" dirty="0" smtClean="0">
                <a:latin typeface="Andalus" pitchFamily="18" charset="-78"/>
                <a:cs typeface="Andalus" pitchFamily="18" charset="-78"/>
              </a:rPr>
              <a:t> </a:t>
            </a:r>
            <a:r>
              <a:rPr lang="es-ES" dirty="0">
                <a:latin typeface="Andalus" pitchFamily="18" charset="-78"/>
                <a:cs typeface="Andalus" pitchFamily="18" charset="-78"/>
              </a:rPr>
              <a:t>definió el razonamiento moral como los juicios sobre aceptación o desviación a la norma</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Sus estudios de razonamiento moral están basados en el uso de dilemas morales o situaciones hipotéticas en las que una persona debe tomar una decisión</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err="1">
                <a:effectLst>
                  <a:outerShdw blurRad="38100" dist="38100" dir="2700000" algn="tl">
                    <a:srgbClr val="000000">
                      <a:alpha val="43137"/>
                    </a:srgbClr>
                  </a:outerShdw>
                </a:effectLst>
                <a:latin typeface="Andalus" pitchFamily="18" charset="-78"/>
                <a:cs typeface="Andalus" pitchFamily="18" charset="-78"/>
              </a:rPr>
              <a:t>Kohlberg</a:t>
            </a:r>
            <a:r>
              <a:rPr lang="es-ES" dirty="0">
                <a:latin typeface="Andalus" pitchFamily="18" charset="-78"/>
                <a:cs typeface="Andalus" pitchFamily="18" charset="-78"/>
              </a:rPr>
              <a:t> definió el nivel de razonamiento moral a partir de la solución de los dilemas. </a:t>
            </a:r>
            <a:endParaRPr lang="es-ES" dirty="0" smtClean="0">
              <a:latin typeface="Andalus" pitchFamily="18" charset="-78"/>
              <a:cs typeface="Andalus" pitchFamily="18" charset="-78"/>
            </a:endParaRPr>
          </a:p>
          <a:p>
            <a:r>
              <a:rPr lang="es-ES" dirty="0" smtClean="0">
                <a:latin typeface="Andalus" pitchFamily="18" charset="-78"/>
                <a:cs typeface="Andalus" pitchFamily="18" charset="-78"/>
              </a:rPr>
              <a:t>Notó </a:t>
            </a:r>
            <a:r>
              <a:rPr lang="es-ES" dirty="0">
                <a:latin typeface="Andalus" pitchFamily="18" charset="-78"/>
                <a:cs typeface="Andalus" pitchFamily="18" charset="-78"/>
              </a:rPr>
              <a:t>que el desarrollo moral estaba relacionado a la edad</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dirty="0">
                <a:latin typeface="Andalus" pitchFamily="18" charset="-78"/>
                <a:cs typeface="Andalus" pitchFamily="18" charset="-78"/>
              </a:rPr>
              <a:t>Las etapas van apareciendo según el niño interactúa con el entorno social. Los estadios son lineales, es decir, siguen un orden invariante en el desarrollo de cada individuo.</a:t>
            </a:r>
          </a:p>
        </p:txBody>
      </p:sp>
      <p:sp>
        <p:nvSpPr>
          <p:cNvPr id="2" name="1 Título"/>
          <p:cNvSpPr>
            <a:spLocks noGrp="1"/>
          </p:cNvSpPr>
          <p:nvPr>
            <p:ph type="title"/>
          </p:nvPr>
        </p:nvSpPr>
        <p:spPr/>
        <p:txBody>
          <a:bodyPr/>
          <a:lstStyle/>
          <a:p>
            <a:r>
              <a:rPr lang="es-ES" b="1" dirty="0" smtClean="0">
                <a:latin typeface="Andalus" pitchFamily="18" charset="-78"/>
                <a:cs typeface="Andalus" pitchFamily="18" charset="-78"/>
              </a:rPr>
              <a:t>Lawrence </a:t>
            </a:r>
            <a:r>
              <a:rPr lang="es-ES" b="1" dirty="0" err="1" smtClean="0">
                <a:latin typeface="Andalus" pitchFamily="18" charset="-78"/>
                <a:cs typeface="Andalus" pitchFamily="18" charset="-78"/>
              </a:rPr>
              <a:t>Kohlberg</a:t>
            </a:r>
            <a:r>
              <a:rPr lang="es-ES" b="1" dirty="0" smtClean="0">
                <a:latin typeface="Andalus" pitchFamily="18" charset="-78"/>
                <a:cs typeface="Andalus" pitchFamily="18" charset="-78"/>
              </a:rPr>
              <a:t> </a:t>
            </a:r>
            <a:endParaRPr lang="es-ES" b="1" dirty="0">
              <a:latin typeface="Andalus" pitchFamily="18" charset="-78"/>
              <a:cs typeface="Andalus" pitchFamily="18" charset="-78"/>
            </a:endParaRPr>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ES" dirty="0" smtClean="0">
                <a:latin typeface="Andalus" pitchFamily="18" charset="-78"/>
                <a:cs typeface="Andalus" pitchFamily="18" charset="-78"/>
              </a:rPr>
              <a:t>Se </a:t>
            </a:r>
            <a:r>
              <a:rPr lang="es-ES" dirty="0">
                <a:latin typeface="Andalus" pitchFamily="18" charset="-78"/>
                <a:cs typeface="Andalus" pitchFamily="18" charset="-78"/>
              </a:rPr>
              <a:t>respetan las normas sociales sobre lo que es bueno y lo que es malo, atendiendo sólo a las consecuencias</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i="1" u="sng" dirty="0">
                <a:latin typeface="Andalus" pitchFamily="18" charset="-78"/>
                <a:cs typeface="Andalus" pitchFamily="18" charset="-78"/>
              </a:rPr>
              <a:t>Etapa 1</a:t>
            </a:r>
            <a:r>
              <a:rPr lang="es-ES" dirty="0">
                <a:latin typeface="Andalus" pitchFamily="18" charset="-78"/>
                <a:cs typeface="Andalus" pitchFamily="18" charset="-78"/>
              </a:rPr>
              <a:t>. La orientación de obediencia por castigo: Se obedecen literalmente las reglas para evitar el castigo. Perspectiva social: Egocentrismo</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i="1" u="sng" dirty="0">
                <a:latin typeface="Andalus" pitchFamily="18" charset="-78"/>
                <a:cs typeface="Andalus" pitchFamily="18" charset="-78"/>
              </a:rPr>
              <a:t>Etapa 2</a:t>
            </a:r>
            <a:r>
              <a:rPr lang="es-ES" dirty="0">
                <a:latin typeface="Andalus" pitchFamily="18" charset="-78"/>
                <a:cs typeface="Andalus" pitchFamily="18" charset="-78"/>
              </a:rPr>
              <a:t>. La orientación por el premio personal o pragmática: Es correcto atender las necesidades propias y a los demás para servir a los propios intereses, aunque se reconocen que los demás también los tienen</a:t>
            </a:r>
            <a:r>
              <a:rPr lang="es-ES" dirty="0" smtClean="0">
                <a:latin typeface="Andalus" pitchFamily="18" charset="-78"/>
                <a:cs typeface="Andalus" pitchFamily="18" charset="-78"/>
              </a:rPr>
              <a:t>.</a:t>
            </a:r>
          </a:p>
          <a:p>
            <a:r>
              <a:rPr lang="es-ES" dirty="0" smtClean="0">
                <a:latin typeface="Andalus" pitchFamily="18" charset="-78"/>
                <a:cs typeface="Andalus" pitchFamily="18" charset="-78"/>
              </a:rPr>
              <a:t> </a:t>
            </a:r>
            <a:r>
              <a:rPr lang="es-ES" u="sng" dirty="0">
                <a:latin typeface="Andalus" pitchFamily="18" charset="-78"/>
                <a:cs typeface="Andalus" pitchFamily="18" charset="-78"/>
              </a:rPr>
              <a:t>Perspectiva social</a:t>
            </a:r>
            <a:r>
              <a:rPr lang="es-ES" dirty="0">
                <a:latin typeface="Andalus" pitchFamily="18" charset="-78"/>
                <a:cs typeface="Andalus" pitchFamily="18" charset="-78"/>
              </a:rPr>
              <a:t>: individualismo, intercambio instrumental de servicios.</a:t>
            </a:r>
          </a:p>
        </p:txBody>
      </p:sp>
      <p:sp>
        <p:nvSpPr>
          <p:cNvPr id="2" name="1 Título"/>
          <p:cNvSpPr>
            <a:spLocks noGrp="1"/>
          </p:cNvSpPr>
          <p:nvPr>
            <p:ph type="title"/>
          </p:nvPr>
        </p:nvSpPr>
        <p:spPr/>
        <p:txBody>
          <a:bodyPr>
            <a:normAutofit/>
          </a:bodyPr>
          <a:lstStyle/>
          <a:p>
            <a:r>
              <a:rPr lang="es-ES" sz="2800" b="1" dirty="0" smtClean="0">
                <a:latin typeface="Andalus" pitchFamily="18" charset="-78"/>
                <a:cs typeface="Andalus" pitchFamily="18" charset="-78"/>
              </a:rPr>
              <a:t>Nivel I: Moralidad Pre- Convencional (de los 4 a los 10 años) Lawrence </a:t>
            </a:r>
            <a:r>
              <a:rPr lang="es-ES" sz="2800" b="1" dirty="0" err="1" smtClean="0">
                <a:latin typeface="Andalus" pitchFamily="18" charset="-78"/>
                <a:cs typeface="Andalus" pitchFamily="18" charset="-78"/>
              </a:rPr>
              <a:t>Kohlberg</a:t>
            </a:r>
            <a:r>
              <a:rPr lang="es-ES" sz="2800" b="1" dirty="0" smtClean="0">
                <a:latin typeface="Andalus" pitchFamily="18" charset="-78"/>
                <a:cs typeface="Andalus" pitchFamily="18" charset="-78"/>
              </a:rPr>
              <a:t> </a:t>
            </a:r>
            <a:endParaRPr lang="es-ES" sz="2800" b="1" dirty="0">
              <a:latin typeface="Andalus" pitchFamily="18" charset="-78"/>
              <a:cs typeface="Andalus" pitchFamily="18" charset="-78"/>
            </a:endParaRPr>
          </a:p>
        </p:txBody>
      </p:sp>
    </p:spTree>
  </p:cSld>
  <p:clrMapOvr>
    <a:masterClrMapping/>
  </p:clrMapOvr>
  <p:transition>
    <p:pull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935</Words>
  <Application>Microsoft Office PowerPoint</Application>
  <PresentationFormat>Presentación en pantalla (4:3)</PresentationFormat>
  <Paragraphs>60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Concurrencia</vt:lpstr>
      <vt:lpstr>Desarrollo Moral</vt:lpstr>
      <vt:lpstr>Desarrollo Moral</vt:lpstr>
      <vt:lpstr>Desarrollo Moral</vt:lpstr>
      <vt:lpstr>Desarrollo Moral</vt:lpstr>
      <vt:lpstr>1ª Etapa: Moral de Obligación – Heteronomía 2 – 6 años  Jean Piaget</vt:lpstr>
      <vt:lpstr>2ª Etapa: Moral de la Solidaridad entre Iguales 7 – 11 años. Jean Piaget</vt:lpstr>
      <vt:lpstr>3ª Etapa: Moral de Equidad - Autonomía Desde los 12 años. Jean Piaget </vt:lpstr>
      <vt:lpstr>Lawrence Kohlberg </vt:lpstr>
      <vt:lpstr>Nivel I: Moralidad Pre- Convencional (de los 4 a los 10 años) Lawrence Kohlberg </vt:lpstr>
      <vt:lpstr>Nivel II: Convencional (de los 10 a los 13 años) Lawrence Kohlberg </vt:lpstr>
      <vt:lpstr>Nivel III: Nivel Post - Convencional (de los 13 años en adelante, si acaso) Lawrence Kohlberg </vt:lpstr>
      <vt:lpstr>Diapositiva 12</vt:lpstr>
      <vt:lpstr>Realizado por:  David Mena Becerra Ed.Primaria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Moral</dc:title>
  <dc:creator>David</dc:creator>
  <cp:lastModifiedBy>David</cp:lastModifiedBy>
  <cp:revision>9</cp:revision>
  <dcterms:created xsi:type="dcterms:W3CDTF">2013-02-11T12:11:53Z</dcterms:created>
  <dcterms:modified xsi:type="dcterms:W3CDTF">2013-02-11T12:57:51Z</dcterms:modified>
</cp:coreProperties>
</file>