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76" r:id="rId3"/>
    <p:sldMasterId id="2147483888" r:id="rId4"/>
    <p:sldMasterId id="2147483912" r:id="rId5"/>
    <p:sldMasterId id="2147483924" r:id="rId6"/>
    <p:sldMasterId id="2147483936" r:id="rId7"/>
    <p:sldMasterId id="2147483948" r:id="rId8"/>
    <p:sldMasterId id="2147483972" r:id="rId9"/>
    <p:sldMasterId id="2147483984" r:id="rId10"/>
  </p:sldMasterIdLst>
  <p:sldIdLst>
    <p:sldId id="256" r:id="rId11"/>
    <p:sldId id="257" r:id="rId12"/>
    <p:sldId id="259" r:id="rId13"/>
    <p:sldId id="262" r:id="rId14"/>
    <p:sldId id="263" r:id="rId15"/>
    <p:sldId id="264" r:id="rId16"/>
    <p:sldId id="265" r:id="rId17"/>
    <p:sldId id="266" r:id="rId18"/>
    <p:sldId id="267" r:id="rId19"/>
    <p:sldId id="268" r:id="rId20"/>
    <p:sldId id="269" r:id="rId21"/>
    <p:sldId id="270" r:id="rId22"/>
    <p:sldId id="271" r:id="rId23"/>
    <p:sldId id="272" r:id="rId24"/>
    <p:sldId id="258"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C8C0078-CBCC-4AAC-BEA3-C2542B136A55}" type="datetimeFigureOut">
              <a:rPr lang="es-MX" smtClean="0"/>
              <a:pPr/>
              <a:t>11/05/2013</a:t>
            </a:fld>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DF1F03D-B104-4F3D-A8CA-A79C0279946B}"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11" name="10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DF1F03D-B104-4F3D-A8CA-A79C0279946B}" type="slidenum">
              <a:rPr lang="es-MX" smtClean="0"/>
              <a:pPr/>
              <a:t>‹Nº›</a:t>
            </a:fld>
            <a:endParaRPr lang="es-MX"/>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BC8C0078-CBCC-4AAC-BEA3-C2542B136A55}" type="datetimeFigureOut">
              <a:rPr lang="es-MX" smtClean="0"/>
              <a:pPr/>
              <a:t>11/05/2013</a:t>
            </a:fld>
            <a:endParaRPr lang="es-MX"/>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MX"/>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DF1F03D-B104-4F3D-A8CA-A79C0279946B}" type="slidenum">
              <a:rPr lang="es-MX" smtClean="0"/>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a:xfrm>
            <a:off x="457200" y="6480969"/>
            <a:ext cx="4260056" cy="300831"/>
          </a:xfrm>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a:xfrm>
            <a:off x="2619376" y="6480969"/>
            <a:ext cx="4260056" cy="300831"/>
          </a:xfrm>
        </p:spPr>
        <p:txBody>
          <a:bodyPr/>
          <a:lstStyle/>
          <a:p>
            <a:endParaRPr lang="es-MX"/>
          </a:p>
        </p:txBody>
      </p:sp>
      <p:sp>
        <p:nvSpPr>
          <p:cNvPr id="6" name="5 Marcador de número de diapositiva"/>
          <p:cNvSpPr>
            <a:spLocks noGrp="1"/>
          </p:cNvSpPr>
          <p:nvPr>
            <p:ph type="sldNum" sz="quarter" idx="12"/>
          </p:nvPr>
        </p:nvSpPr>
        <p:spPr>
          <a:xfrm>
            <a:off x="8451056" y="809624"/>
            <a:ext cx="502920" cy="300831"/>
          </a:xfrm>
        </p:spPr>
        <p:txBody>
          <a:bodyPr/>
          <a:lstStyle/>
          <a:p>
            <a:fld id="{1DF1F03D-B104-4F3D-A8CA-A79C0279946B}" type="slidenum">
              <a:rPr lang="es-MX" smtClean="0"/>
              <a:pPr/>
              <a:t>‹Nº›</a:t>
            </a:fld>
            <a:endParaRPr lang="es-MX"/>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a:xfrm>
            <a:off x="457200" y="6480969"/>
            <a:ext cx="4260056" cy="301752"/>
          </a:xfrm>
        </p:spPr>
        <p:txBody>
          <a:bodyPr/>
          <a:lstStyle/>
          <a:p>
            <a:endParaRPr lang="es-MX"/>
          </a:p>
        </p:txBody>
      </p:sp>
      <p:sp>
        <p:nvSpPr>
          <p:cNvPr id="7" name="6 Marcador de número de diapositiva"/>
          <p:cNvSpPr>
            <a:spLocks noGrp="1"/>
          </p:cNvSpPr>
          <p:nvPr>
            <p:ph type="sldNum" sz="quarter" idx="12"/>
          </p:nvPr>
        </p:nvSpPr>
        <p:spPr>
          <a:xfrm>
            <a:off x="7589520" y="6480969"/>
            <a:ext cx="502920" cy="301752"/>
          </a:xfrm>
        </p:spPr>
        <p:txBody>
          <a:bodyPr/>
          <a:lstStyle/>
          <a:p>
            <a:fld id="{1DF1F03D-B104-4F3D-A8CA-A79C0279946B}" type="slidenum">
              <a:rPr lang="es-MX" smtClean="0"/>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a:xfrm>
            <a:off x="457200" y="6480969"/>
            <a:ext cx="4261104" cy="301752"/>
          </a:xfrm>
        </p:spPr>
        <p:txBody>
          <a:bodyPr/>
          <a:lstStyle/>
          <a:p>
            <a:endParaRPr lang="es-MX"/>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DF1F03D-B104-4F3D-A8CA-A79C0279946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a:xfrm>
            <a:off x="457200" y="6481890"/>
            <a:ext cx="4260056" cy="300831"/>
          </a:xfrm>
        </p:spPr>
        <p:txBody>
          <a:bodyPr/>
          <a:lstStyle/>
          <a:p>
            <a:endParaRPr lang="es-MX"/>
          </a:p>
        </p:txBody>
      </p:sp>
      <p:sp>
        <p:nvSpPr>
          <p:cNvPr id="4" name="3 Marcador de número de diapositiva"/>
          <p:cNvSpPr>
            <a:spLocks noGrp="1"/>
          </p:cNvSpPr>
          <p:nvPr>
            <p:ph type="sldNum" sz="quarter" idx="12"/>
          </p:nvPr>
        </p:nvSpPr>
        <p:spPr>
          <a:xfrm>
            <a:off x="7589520" y="6480969"/>
            <a:ext cx="502920" cy="301752"/>
          </a:xfrm>
        </p:spPr>
        <p:txBody>
          <a:bodyPr/>
          <a:lstStyle/>
          <a:p>
            <a:fld id="{1DF1F03D-B104-4F3D-A8CA-A79C0279946B}" type="slidenum">
              <a:rPr lang="es-MX" smtClean="0"/>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DF1F03D-B104-4F3D-A8CA-A79C0279946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DF1F03D-B104-4F3D-A8CA-A79C0279946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BC8C0078-CBCC-4AAC-BEA3-C2542B136A55}" type="datetimeFigureOut">
              <a:rPr lang="es-MX" smtClean="0"/>
              <a:pPr/>
              <a:t>11/05/2013</a:t>
            </a:fld>
            <a:endParaRPr lang="es-MX"/>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DF1F03D-B104-4F3D-A8CA-A79C0279946B}" type="slidenum">
              <a:rPr lang="es-MX" smtClean="0"/>
              <a:pPr/>
              <a:t>‹Nº›</a:t>
            </a:fld>
            <a:endParaRPr lang="es-MX"/>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BC8C0078-CBCC-4AAC-BEA3-C2542B136A55}" type="datetimeFigureOut">
              <a:rPr lang="es-MX" smtClean="0"/>
              <a:pPr/>
              <a:t>11/05/2013</a:t>
            </a:fld>
            <a:endParaRPr lang="es-MX"/>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DF1F03D-B104-4F3D-A8CA-A79C0279946B}" type="slidenum">
              <a:rPr lang="es-MX" smtClean="0"/>
              <a:pPr/>
              <a:t>‹Nº›</a:t>
            </a:fld>
            <a:endParaRPr lang="es-MX"/>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1DF1F03D-B104-4F3D-A8CA-A79C0279946B}" type="slidenum">
              <a:rPr lang="es-MX" smtClean="0"/>
              <a:pPr/>
              <a:t>‹Nº›</a:t>
            </a:fld>
            <a:endParaRPr lang="es-MX"/>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1DF1F03D-B104-4F3D-A8CA-A79C0279946B}"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BC8C0078-CBCC-4AAC-BEA3-C2542B136A55}" type="datetimeFigureOut">
              <a:rPr lang="es-MX" smtClean="0"/>
              <a:pPr/>
              <a:t>11/05/2013</a:t>
            </a:fld>
            <a:endParaRPr lang="es-MX"/>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DF1F03D-B104-4F3D-A8CA-A79C0279946B}" type="slidenum">
              <a:rPr lang="es-MX" smtClean="0"/>
              <a:pPr/>
              <a:t>‹Nº›</a:t>
            </a:fld>
            <a:endParaRPr lang="es-MX"/>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BC8C0078-CBCC-4AAC-BEA3-C2542B136A55}" type="datetimeFigureOut">
              <a:rPr lang="es-MX" smtClean="0"/>
              <a:pPr/>
              <a:t>11/05/2013</a:t>
            </a:fld>
            <a:endParaRPr lang="es-MX"/>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DF1F03D-B104-4F3D-A8CA-A79C0279946B}" type="slidenum">
              <a:rPr lang="es-MX" smtClean="0"/>
              <a:pPr/>
              <a:t>‹Nº›</a:t>
            </a:fld>
            <a:endParaRPr lang="es-MX"/>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MX"/>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16" name="15 Marcador de número de diapositiva"/>
          <p:cNvSpPr>
            <a:spLocks noGrp="1"/>
          </p:cNvSpPr>
          <p:nvPr>
            <p:ph type="sldNum" sz="quarter" idx="11"/>
          </p:nvPr>
        </p:nvSpPr>
        <p:spPr/>
        <p:txBody>
          <a:bodyPr/>
          <a:lstStyle/>
          <a:p>
            <a:fld id="{1DF1F03D-B104-4F3D-A8CA-A79C0279946B}" type="slidenum">
              <a:rPr lang="es-MX" smtClean="0"/>
              <a:pPr/>
              <a:t>‹Nº›</a:t>
            </a:fld>
            <a:endParaRPr lang="es-MX"/>
          </a:p>
        </p:txBody>
      </p:sp>
      <p:sp>
        <p:nvSpPr>
          <p:cNvPr id="17" name="16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BC8C0078-CBCC-4AAC-BEA3-C2542B136A55}" type="datetimeFigureOut">
              <a:rPr lang="es-MX" smtClean="0"/>
              <a:pPr/>
              <a:t>11/05/2013</a:t>
            </a:fld>
            <a:endParaRPr lang="es-MX"/>
          </a:p>
        </p:txBody>
      </p:sp>
      <p:sp>
        <p:nvSpPr>
          <p:cNvPr id="15" name="14 Marcador de número de diapositiva"/>
          <p:cNvSpPr>
            <a:spLocks noGrp="1"/>
          </p:cNvSpPr>
          <p:nvPr>
            <p:ph type="sldNum" sz="quarter" idx="15"/>
          </p:nvPr>
        </p:nvSpPr>
        <p:spPr/>
        <p:txBody>
          <a:bodyPr/>
          <a:lstStyle>
            <a:lvl1pPr algn="ctr">
              <a:defRPr/>
            </a:lvl1pPr>
          </a:lstStyle>
          <a:p>
            <a:fld id="{1DF1F03D-B104-4F3D-A8CA-A79C0279946B}" type="slidenum">
              <a:rPr lang="es-MX" smtClean="0"/>
              <a:pPr/>
              <a:t>‹Nº›</a:t>
            </a:fld>
            <a:endParaRPr lang="es-MX"/>
          </a:p>
        </p:txBody>
      </p:sp>
      <p:sp>
        <p:nvSpPr>
          <p:cNvPr id="16" name="15 Marcador de pie de página"/>
          <p:cNvSpPr>
            <a:spLocks noGrp="1"/>
          </p:cNvSpPr>
          <p:nvPr>
            <p:ph type="ftr" sz="quarter" idx="16"/>
          </p:nvPr>
        </p:nvSpPr>
        <p:spPr/>
        <p:txBody>
          <a:bodyPr/>
          <a:lstStyle/>
          <a:p>
            <a:endParaRPr lang="es-MX"/>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
        <p:nvSpPr>
          <p:cNvPr id="8" name="7 Marcador de pie de página"/>
          <p:cNvSpPr>
            <a:spLocks noGrp="1"/>
          </p:cNvSpPr>
          <p:nvPr>
            <p:ph type="ftr" sz="quarter" idx="11"/>
          </p:nvPr>
        </p:nvSpPr>
        <p:spPr/>
        <p:txBody>
          <a:bodyPr/>
          <a:lstStyle/>
          <a:p>
            <a:endParaRPr lang="es-MX"/>
          </a:p>
        </p:txBody>
      </p:sp>
      <p:sp>
        <p:nvSpPr>
          <p:cNvPr id="7" name="6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BC8C0078-CBCC-4AAC-BEA3-C2542B136A55}" type="datetimeFigureOut">
              <a:rPr lang="es-MX" smtClean="0"/>
              <a:pPr/>
              <a:t>11/05/2013</a:t>
            </a:fld>
            <a:endParaRPr lang="es-MX"/>
          </a:p>
        </p:txBody>
      </p:sp>
      <p:sp>
        <p:nvSpPr>
          <p:cNvPr id="9" name="8 Marcador de número de diapositiva"/>
          <p:cNvSpPr>
            <a:spLocks noGrp="1"/>
          </p:cNvSpPr>
          <p:nvPr>
            <p:ph type="sldNum" sz="quarter" idx="15"/>
          </p:nvPr>
        </p:nvSpPr>
        <p:spPr/>
        <p:txBody>
          <a:bodyPr/>
          <a:lstStyle/>
          <a:p>
            <a:fld id="{1DF1F03D-B104-4F3D-A8CA-A79C0279946B}" type="slidenum">
              <a:rPr lang="es-MX" smtClean="0"/>
              <a:pPr/>
              <a:t>‹Nº›</a:t>
            </a:fld>
            <a:endParaRPr lang="es-MX"/>
          </a:p>
        </p:txBody>
      </p:sp>
      <p:sp>
        <p:nvSpPr>
          <p:cNvPr id="10" name="9 Marcador de pie de página"/>
          <p:cNvSpPr>
            <a:spLocks noGrp="1"/>
          </p:cNvSpPr>
          <p:nvPr>
            <p:ph type="ftr" sz="quarter" idx="16"/>
          </p:nvPr>
        </p:nvSpPr>
        <p:spPr/>
        <p:txBody>
          <a:bodyPr/>
          <a:lstStyle/>
          <a:p>
            <a:endParaRPr lang="es-MX"/>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9" name="8 Marcador de número de diapositiva"/>
          <p:cNvSpPr>
            <a:spLocks noGrp="1"/>
          </p:cNvSpPr>
          <p:nvPr>
            <p:ph type="sldNum" sz="quarter" idx="11"/>
          </p:nvPr>
        </p:nvSpPr>
        <p:spPr/>
        <p:txBody>
          <a:bodyPr/>
          <a:lstStyle/>
          <a:p>
            <a:fld id="{1DF1F03D-B104-4F3D-A8CA-A79C0279946B}" type="slidenum">
              <a:rPr lang="es-MX" smtClean="0"/>
              <a:pPr/>
              <a:t>‹Nº›</a:t>
            </a:fld>
            <a:endParaRPr lang="es-MX"/>
          </a:p>
        </p:txBody>
      </p:sp>
      <p:sp>
        <p:nvSpPr>
          <p:cNvPr id="10" name="9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11" name="10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11" name="10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17" name="16 Marcador de pie de página"/>
          <p:cNvSpPr>
            <a:spLocks noGrp="1"/>
          </p:cNvSpPr>
          <p:nvPr>
            <p:ph type="ftr" sz="quarter" idx="11"/>
          </p:nvPr>
        </p:nvSpPr>
        <p:spPr/>
        <p:txBody>
          <a:bodyPr/>
          <a:lstStyle/>
          <a:p>
            <a:endParaRPr lang="es-MX"/>
          </a:p>
        </p:txBody>
      </p:sp>
      <p:sp>
        <p:nvSpPr>
          <p:cNvPr id="29" name="28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a:xfrm>
            <a:off x="7924800" y="6416675"/>
            <a:ext cx="762000" cy="365125"/>
          </a:xfrm>
        </p:spPr>
        <p:txBody>
          <a:bodyPr/>
          <a:lstStyle/>
          <a:p>
            <a:fld id="{1DF1F03D-B104-4F3D-A8CA-A79C0279946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MX"/>
          </a:p>
        </p:txBody>
      </p:sp>
      <p:sp>
        <p:nvSpPr>
          <p:cNvPr id="4" name="3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BC8C0078-CBCC-4AAC-BEA3-C2542B136A55}" type="datetimeFigureOut">
              <a:rPr lang="es-MX" smtClean="0"/>
              <a:pPr/>
              <a:t>11/05/2013</a:t>
            </a:fld>
            <a:endParaRPr lang="es-MX"/>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MX"/>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DF1F03D-B104-4F3D-A8CA-A79C0279946B}" type="slidenum">
              <a:rPr lang="es-MX" smtClean="0"/>
              <a:pPr/>
              <a:t>‹Nº›</a:t>
            </a:fld>
            <a:endParaRPr lang="es-MX"/>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a:xfrm>
            <a:off x="457200" y="6480969"/>
            <a:ext cx="4260056" cy="300831"/>
          </a:xfrm>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a:xfrm>
            <a:off x="2619376" y="6480969"/>
            <a:ext cx="4260056" cy="300831"/>
          </a:xfrm>
        </p:spPr>
        <p:txBody>
          <a:bodyPr/>
          <a:lstStyle/>
          <a:p>
            <a:endParaRPr lang="es-MX"/>
          </a:p>
        </p:txBody>
      </p:sp>
      <p:sp>
        <p:nvSpPr>
          <p:cNvPr id="6" name="5 Marcador de número de diapositiva"/>
          <p:cNvSpPr>
            <a:spLocks noGrp="1"/>
          </p:cNvSpPr>
          <p:nvPr>
            <p:ph type="sldNum" sz="quarter" idx="12"/>
          </p:nvPr>
        </p:nvSpPr>
        <p:spPr>
          <a:xfrm>
            <a:off x="8451056" y="809624"/>
            <a:ext cx="502920" cy="300831"/>
          </a:xfrm>
        </p:spPr>
        <p:txBody>
          <a:bodyPr/>
          <a:lstStyle/>
          <a:p>
            <a:fld id="{1DF1F03D-B104-4F3D-A8CA-A79C0279946B}" type="slidenum">
              <a:rPr lang="es-MX" smtClean="0"/>
              <a:pPr/>
              <a:t>‹Nº›</a:t>
            </a:fld>
            <a:endParaRPr lang="es-MX"/>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a:xfrm>
            <a:off x="457200" y="6480969"/>
            <a:ext cx="4260056" cy="301752"/>
          </a:xfrm>
        </p:spPr>
        <p:txBody>
          <a:bodyPr/>
          <a:lstStyle/>
          <a:p>
            <a:endParaRPr lang="es-MX"/>
          </a:p>
        </p:txBody>
      </p:sp>
      <p:sp>
        <p:nvSpPr>
          <p:cNvPr id="7" name="6 Marcador de número de diapositiva"/>
          <p:cNvSpPr>
            <a:spLocks noGrp="1"/>
          </p:cNvSpPr>
          <p:nvPr>
            <p:ph type="sldNum" sz="quarter" idx="12"/>
          </p:nvPr>
        </p:nvSpPr>
        <p:spPr>
          <a:xfrm>
            <a:off x="7589520" y="6480969"/>
            <a:ext cx="502920" cy="301752"/>
          </a:xfrm>
        </p:spPr>
        <p:txBody>
          <a:bodyPr/>
          <a:lstStyle/>
          <a:p>
            <a:fld id="{1DF1F03D-B104-4F3D-A8CA-A79C0279946B}" type="slidenum">
              <a:rPr lang="es-MX" smtClean="0"/>
              <a:pPr/>
              <a:t>‹Nº›</a:t>
            </a:fld>
            <a:endParaRPr lang="es-MX"/>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a:xfrm>
            <a:off x="457200" y="6480969"/>
            <a:ext cx="4261104" cy="301752"/>
          </a:xfrm>
        </p:spPr>
        <p:txBody>
          <a:bodyPr/>
          <a:lstStyle/>
          <a:p>
            <a:endParaRPr lang="es-MX"/>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DF1F03D-B104-4F3D-A8CA-A79C0279946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a:xfrm>
            <a:off x="457200" y="6481890"/>
            <a:ext cx="4260056" cy="300831"/>
          </a:xfrm>
        </p:spPr>
        <p:txBody>
          <a:bodyPr/>
          <a:lstStyle/>
          <a:p>
            <a:endParaRPr lang="es-MX"/>
          </a:p>
        </p:txBody>
      </p:sp>
      <p:sp>
        <p:nvSpPr>
          <p:cNvPr id="4" name="3 Marcador de número de diapositiva"/>
          <p:cNvSpPr>
            <a:spLocks noGrp="1"/>
          </p:cNvSpPr>
          <p:nvPr>
            <p:ph type="sldNum" sz="quarter" idx="12"/>
          </p:nvPr>
        </p:nvSpPr>
        <p:spPr>
          <a:xfrm>
            <a:off x="7589520" y="6480969"/>
            <a:ext cx="502920" cy="301752"/>
          </a:xfrm>
        </p:spPr>
        <p:txBody>
          <a:bodyPr/>
          <a:lstStyle/>
          <a:p>
            <a:fld id="{1DF1F03D-B104-4F3D-A8CA-A79C0279946B}" type="slidenum">
              <a:rPr lang="es-MX" smtClean="0"/>
              <a:pPr/>
              <a:t>‹Nº›</a:t>
            </a:fld>
            <a:endParaRPr lang="es-MX"/>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DF1F03D-B104-4F3D-A8CA-A79C0279946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DF1F03D-B104-4F3D-A8CA-A79C0279946B}"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17" name="16 Marcador de pie de página"/>
          <p:cNvSpPr>
            <a:spLocks noGrp="1"/>
          </p:cNvSpPr>
          <p:nvPr>
            <p:ph type="ftr" sz="quarter" idx="11"/>
          </p:nvPr>
        </p:nvSpPr>
        <p:spPr/>
        <p:txBody>
          <a:bodyPr/>
          <a:lstStyle/>
          <a:p>
            <a:endParaRPr lang="es-MX"/>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DF1F03D-B104-4F3D-A8CA-A79C0279946B}" type="slidenum">
              <a:rPr lang="es-MX" smtClean="0"/>
              <a:pPr/>
              <a:t>‹Nº›</a:t>
            </a:fld>
            <a:endParaRPr lang="es-MX"/>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DF1F03D-B104-4F3D-A8CA-A79C0279946B}" type="slidenum">
              <a:rPr lang="es-MX" smtClean="0"/>
              <a:pPr/>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a:xfrm>
            <a:off x="4361688" y="1026372"/>
            <a:ext cx="457200" cy="441325"/>
          </a:xfrm>
        </p:spPr>
        <p:txBody>
          <a:bodyPr/>
          <a:lstStyle/>
          <a:p>
            <a:fld id="{1DF1F03D-B104-4F3D-A8CA-A79C0279946B}" type="slidenum">
              <a:rPr lang="es-MX" smtClean="0"/>
              <a:pPr/>
              <a:t>‹Nº›</a:t>
            </a:fld>
            <a:endParaRPr lang="es-MX"/>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MX"/>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DF1F03D-B104-4F3D-A8CA-A79C0279946B}" type="slidenum">
              <a:rPr lang="es-MX" smtClean="0"/>
              <a:pPr/>
              <a:t>‹Nº›</a:t>
            </a:fld>
            <a:endParaRPr lang="es-MX"/>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8" name="7 Marcador de pie de página"/>
          <p:cNvSpPr>
            <a:spLocks noGrp="1"/>
          </p:cNvSpPr>
          <p:nvPr>
            <p:ph type="ftr" sz="quarter" idx="11"/>
          </p:nvPr>
        </p:nvSpPr>
        <p:spPr>
          <a:xfrm>
            <a:off x="304800" y="6409944"/>
            <a:ext cx="3581400" cy="365760"/>
          </a:xfrm>
        </p:spPr>
        <p:txBody>
          <a:bodyPr/>
          <a:lstStyle/>
          <a:p>
            <a:endParaRPr lang="es-MX"/>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1DF1F03D-B104-4F3D-A8CA-A79C0279946B}" type="slidenum">
              <a:rPr lang="es-MX" smtClean="0"/>
              <a:pPr/>
              <a:t>‹Nº›</a:t>
            </a:fld>
            <a:endParaRPr lang="es-MX"/>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a:xfrm>
            <a:off x="4343400" y="1036020"/>
            <a:ext cx="457200" cy="441325"/>
          </a:xfrm>
        </p:spPr>
        <p:txBody>
          <a:bodyPr/>
          <a:lstStyle/>
          <a:p>
            <a:fld id="{1DF1F03D-B104-4F3D-A8CA-A79C0279946B}" type="slidenum">
              <a:rPr lang="es-MX" smtClean="0"/>
              <a:pPr/>
              <a:t>‹Nº›</a:t>
            </a:fld>
            <a:endParaRPr lang="es-MX"/>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1DF1F03D-B104-4F3D-A8CA-A79C0279946B}" type="slidenum">
              <a:rPr lang="es-MX" smtClean="0"/>
              <a:pPr/>
              <a:t>‹Nº›</a:t>
            </a:fld>
            <a:endParaRPr lang="es-MX"/>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DF1F03D-B104-4F3D-A8CA-A79C0279946B}" type="slidenum">
              <a:rPr lang="es-MX" smtClean="0"/>
              <a:pPr/>
              <a:t>‹Nº›</a:t>
            </a:fld>
            <a:endParaRPr lang="es-MX"/>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a:xfrm>
            <a:off x="301752" y="6410848"/>
            <a:ext cx="3383280" cy="365760"/>
          </a:xfrm>
        </p:spPr>
        <p:txBody>
          <a:bodyPr/>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1DF1F03D-B104-4F3D-A8CA-A79C0279946B}" type="slidenum">
              <a:rPr lang="es-MX" smtClean="0"/>
              <a:pPr/>
              <a:t>‹Nº›</a:t>
            </a:fld>
            <a:endParaRPr lang="es-MX"/>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BC8C0078-CBCC-4AAC-BEA3-C2542B136A55}" type="datetimeFigureOut">
              <a:rPr lang="es-MX" smtClean="0"/>
              <a:pPr/>
              <a:t>11/05/2013</a:t>
            </a:fld>
            <a:endParaRPr lang="es-MX"/>
          </a:p>
        </p:txBody>
      </p:sp>
      <p:sp>
        <p:nvSpPr>
          <p:cNvPr id="6" name="5 Marcador de pie de página"/>
          <p:cNvSpPr>
            <a:spLocks noGrp="1"/>
          </p:cNvSpPr>
          <p:nvPr>
            <p:ph type="ftr" sz="quarter" idx="11"/>
          </p:nvPr>
        </p:nvSpPr>
        <p:spPr>
          <a:xfrm>
            <a:off x="301752" y="6410848"/>
            <a:ext cx="3584448" cy="365760"/>
          </a:xfrm>
        </p:spPr>
        <p:txBody>
          <a:bodyPr/>
          <a:lstStyle/>
          <a:p>
            <a:endParaRPr lang="es-MX"/>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DF1F03D-B104-4F3D-A8CA-A79C0279946B}"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1DF1F03D-B104-4F3D-A8CA-A79C0279946B}" type="slidenum">
              <a:rPr lang="es-MX" smtClean="0"/>
              <a:pPr/>
              <a:t>‹Nº›</a:t>
            </a:fld>
            <a:endParaRPr lang="es-MX"/>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8C0078-CBCC-4AAC-BEA3-C2542B136A55}" type="datetimeFigureOut">
              <a:rPr lang="es-MX" smtClean="0"/>
              <a:pPr/>
              <a:t>11/05/2013</a:t>
            </a:fld>
            <a:endParaRPr lang="es-MX"/>
          </a:p>
        </p:txBody>
      </p:sp>
      <p:sp>
        <p:nvSpPr>
          <p:cNvPr id="5" name="4 Marcador de pie de página"/>
          <p:cNvSpPr>
            <a:spLocks noGrp="1"/>
          </p:cNvSpPr>
          <p:nvPr>
            <p:ph type="ftr" sz="quarter" idx="11"/>
          </p:nvPr>
        </p:nvSpPr>
        <p:spPr/>
        <p:txBody>
          <a:bodyPr/>
          <a:lstStyle/>
          <a:p>
            <a:endParaRPr lang="es-MX"/>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C8C0078-CBCC-4AAC-BEA3-C2542B136A55}" type="datetimeFigureOut">
              <a:rPr lang="es-MX" smtClean="0"/>
              <a:pPr/>
              <a:t>11/05/2013</a:t>
            </a:fld>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DF1F03D-B104-4F3D-A8CA-A79C0279946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C8C0078-CBCC-4AAC-BEA3-C2542B136A55}" type="datetimeFigureOut">
              <a:rPr lang="es-MX" smtClean="0"/>
              <a:pPr/>
              <a:t>11/05/2013</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F1F03D-B104-4F3D-A8CA-A79C0279946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DF1F03D-B104-4F3D-A8CA-A79C0279946B}"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MX"/>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C8C0078-CBCC-4AAC-BEA3-C2542B136A55}" type="datetimeFigureOut">
              <a:rPr lang="es-MX" smtClean="0"/>
              <a:pPr/>
              <a:t>11/05/2013</a:t>
            </a:fld>
            <a:endParaRPr lang="es-MX"/>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DF1F03D-B104-4F3D-A8CA-A79C0279946B}" type="slidenum">
              <a:rPr lang="es-MX" smtClean="0"/>
              <a:pPr/>
              <a:t>‹Nº›</a:t>
            </a:fld>
            <a:endParaRPr lang="es-MX"/>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C8C0078-CBCC-4AAC-BEA3-C2542B136A55}" type="datetimeFigureOut">
              <a:rPr lang="es-MX" smtClean="0"/>
              <a:pPr/>
              <a:t>11/05/2013</a:t>
            </a:fld>
            <a:endParaRPr lang="es-MX"/>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MX"/>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DF1F03D-B104-4F3D-A8CA-A79C0279946B}" type="slidenum">
              <a:rPr lang="es-MX" smtClean="0"/>
              <a:pPr/>
              <a:t>‹Nº›</a:t>
            </a:fld>
            <a:endParaRPr lang="es-MX"/>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C8C0078-CBCC-4AAC-BEA3-C2542B136A55}" type="datetimeFigureOut">
              <a:rPr lang="es-MX" smtClean="0"/>
              <a:pPr/>
              <a:t>11/05/2013</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F1F03D-B104-4F3D-A8CA-A79C0279946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C8C0078-CBCC-4AAC-BEA3-C2542B136A55}" type="datetimeFigureOut">
              <a:rPr lang="es-MX" smtClean="0"/>
              <a:pPr/>
              <a:t>11/05/2013</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F1F03D-B104-4F3D-A8CA-A79C0279946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DF1F03D-B104-4F3D-A8CA-A79C0279946B}"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DF1F03D-B104-4F3D-A8CA-A79C0279946B}"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C8C0078-CBCC-4AAC-BEA3-C2542B136A55}" type="datetimeFigureOut">
              <a:rPr lang="es-MX" smtClean="0"/>
              <a:pPr/>
              <a:t>11/05/2013</a:t>
            </a:fld>
            <a:endParaRPr lang="es-MX"/>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MX"/>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DF1F03D-B104-4F3D-A8CA-A79C0279946B}" type="slidenum">
              <a:rPr lang="es-MX" smtClean="0"/>
              <a:pPr/>
              <a:t>‹Nº›</a:t>
            </a:fld>
            <a:endParaRPr lang="es-MX"/>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3.bp.blogspot.com/_lXFknneJvWI/Spa9Jufs93I/AAAAAAAAABo/JfGsHTbYCKQ/s1600-h/1325.jpg" TargetMode="Externa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7/72/OHP-sch.JPG" TargetMode="Externa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357430"/>
            <a:ext cx="8229600" cy="565747"/>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rPr>
              <a:t>Recursos Tecnológicos </a:t>
            </a:r>
            <a: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s-MX"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4 Imagen" descr="pk_tecnologicas1.jpg"/>
          <p:cNvPicPr>
            <a:picLocks noChangeAspect="1"/>
          </p:cNvPicPr>
          <p:nvPr/>
        </p:nvPicPr>
        <p:blipFill>
          <a:blip r:embed="rId2" cstate="print"/>
          <a:stretch>
            <a:fillRect/>
          </a:stretch>
        </p:blipFill>
        <p:spPr>
          <a:xfrm>
            <a:off x="2714612" y="3357562"/>
            <a:ext cx="4357718" cy="2916827"/>
          </a:xfrm>
          <a:prstGeom prst="rect">
            <a:avLst/>
          </a:prstGeom>
        </p:spPr>
      </p:pic>
      <p:pic>
        <p:nvPicPr>
          <p:cNvPr id="6" name="5 Imagen" descr="barra005lk1lq3.gif"/>
          <p:cNvPicPr>
            <a:picLocks noChangeAspect="1"/>
          </p:cNvPicPr>
          <p:nvPr/>
        </p:nvPicPr>
        <p:blipFill>
          <a:blip r:embed="rId3" cstate="print"/>
          <a:stretch>
            <a:fillRect/>
          </a:stretch>
        </p:blipFill>
        <p:spPr>
          <a:xfrm>
            <a:off x="285720" y="214290"/>
            <a:ext cx="8429684" cy="9286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43108" y="428604"/>
            <a:ext cx="4429156" cy="923330"/>
          </a:xfrm>
          <a:prstGeom prst="rect">
            <a:avLst/>
          </a:prstGeom>
          <a:noFill/>
        </p:spPr>
        <p:txBody>
          <a:bodyPr wrap="square" lIns="91440" tIns="45720" rIns="91440" bIns="45720">
            <a:spAutoFit/>
          </a:bodyPr>
          <a:lstStyle/>
          <a:p>
            <a:pPr algn="ctr"/>
            <a:r>
              <a:rPr lang="es-E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lgerian" pitchFamily="82" charset="0"/>
              </a:rPr>
              <a:t>Radio</a:t>
            </a:r>
            <a:endParaRPr lang="es-E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lgerian" pitchFamily="82" charset="0"/>
            </a:endParaRPr>
          </a:p>
        </p:txBody>
      </p:sp>
      <p:sp>
        <p:nvSpPr>
          <p:cNvPr id="6145" name="Text Box 1"/>
          <p:cNvSpPr txBox="1">
            <a:spLocks noChangeArrowheads="1"/>
          </p:cNvSpPr>
          <p:nvPr/>
        </p:nvSpPr>
        <p:spPr bwMode="auto">
          <a:xfrm>
            <a:off x="4357686" y="2143116"/>
            <a:ext cx="4429156" cy="35719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Times New Roman" pitchFamily="18" charset="0"/>
                <a:cs typeface="Arial" pitchFamily="34" charset="0"/>
              </a:rPr>
              <a:t>La Radio </a:t>
            </a:r>
            <a:r>
              <a:rPr kumimoji="0" lang="es-ES" sz="1400" i="0" u="none" strike="noStrike" cap="none" normalizeH="0" baseline="0" dirty="0" smtClean="0">
                <a:ln>
                  <a:noFill/>
                </a:ln>
                <a:solidFill>
                  <a:schemeClr val="tx1"/>
                </a:solidFill>
                <a:effectLst/>
                <a:latin typeface="Times New Roman" pitchFamily="18" charset="0"/>
                <a:cs typeface="Arial" pitchFamily="34" charset="0"/>
              </a:rPr>
              <a:t>es un medio de difusión masivo que llega al radio-escucha de forma personal, es el medio de mayor alcance, ya que llega a todas las clases sociales.</a:t>
            </a:r>
            <a:br>
              <a:rPr kumimoji="0" lang="es-ES" sz="1400" i="0" u="none" strike="noStrike" cap="none" normalizeH="0" baseline="0" dirty="0" smtClean="0">
                <a:ln>
                  <a:noFill/>
                </a:ln>
                <a:solidFill>
                  <a:schemeClr val="tx1"/>
                </a:solidFill>
                <a:effectLst/>
                <a:latin typeface="Times New Roman" pitchFamily="18" charset="0"/>
                <a:cs typeface="Arial" pitchFamily="34" charset="0"/>
              </a:rPr>
            </a:br>
            <a:r>
              <a:rPr kumimoji="0" lang="es-ES" sz="1400" i="0" u="none" strike="noStrike" cap="none" normalizeH="0" baseline="0" dirty="0" smtClean="0">
                <a:ln>
                  <a:noFill/>
                </a:ln>
                <a:solidFill>
                  <a:schemeClr val="tx1"/>
                </a:solidFill>
                <a:effectLst/>
                <a:latin typeface="Times New Roman" pitchFamily="18" charset="0"/>
                <a:cs typeface="Arial" pitchFamily="34" charset="0"/>
              </a:rPr>
              <a:t>La radio es un medio de  comunicación que llega a todas las clases sociales. Establece un contacto más personal, porque ofrece al radio-escucha cierto grado de participación en el acontecimiento o noticia que se está transmitiendo.</a:t>
            </a:r>
            <a:br>
              <a:rPr kumimoji="0" lang="es-ES" sz="1400" i="0" u="none" strike="noStrike" cap="none" normalizeH="0" baseline="0" dirty="0" smtClean="0">
                <a:ln>
                  <a:noFill/>
                </a:ln>
                <a:solidFill>
                  <a:schemeClr val="tx1"/>
                </a:solidFill>
                <a:effectLst/>
                <a:latin typeface="Times New Roman" pitchFamily="18" charset="0"/>
                <a:cs typeface="Arial" pitchFamily="34" charset="0"/>
              </a:rPr>
            </a:br>
            <a:r>
              <a:rPr kumimoji="0" lang="es-ES" sz="1400" i="0" u="none" strike="noStrike" cap="none" normalizeH="0" baseline="0" dirty="0" smtClean="0">
                <a:ln>
                  <a:noFill/>
                </a:ln>
                <a:solidFill>
                  <a:schemeClr val="tx1"/>
                </a:solidFill>
                <a:effectLst/>
                <a:latin typeface="Times New Roman" pitchFamily="18" charset="0"/>
                <a:cs typeface="Arial" pitchFamily="34" charset="0"/>
              </a:rPr>
              <a:t>Es un medio selectivo y flexible. El público del mismo no recibe tan frecuentemente los mensajes como el de los otros y además el receptor de la radio suele ser menos culto y más sugestionable en la mayoría de los casos.</a:t>
            </a:r>
            <a:br>
              <a:rPr kumimoji="0" lang="es-ES" sz="1400" i="0" u="none" strike="noStrike" cap="none" normalizeH="0" baseline="0" dirty="0" smtClean="0">
                <a:ln>
                  <a:noFill/>
                </a:ln>
                <a:solidFill>
                  <a:schemeClr val="tx1"/>
                </a:solidFill>
                <a:effectLst/>
                <a:latin typeface="Times New Roman" pitchFamily="18" charset="0"/>
                <a:cs typeface="Arial" pitchFamily="34" charset="0"/>
              </a:rPr>
            </a:br>
            <a:r>
              <a:rPr kumimoji="0" lang="es-ES" sz="1400" i="0" u="none" strike="noStrike" cap="none" normalizeH="0" baseline="0" dirty="0" smtClean="0">
                <a:ln>
                  <a:noFill/>
                </a:ln>
                <a:solidFill>
                  <a:schemeClr val="tx1"/>
                </a:solidFill>
                <a:effectLst/>
                <a:latin typeface="Times New Roman" pitchFamily="18" charset="0"/>
                <a:cs typeface="Arial" pitchFamily="34" charset="0"/>
              </a:rPr>
              <a:t>Como medio de comunicación la radio nos brinda la oportunidad de alcanzar un  mercado con un presupuesto mucho más bajo del que se necesita en otros medios, es por eso, que es mayor la audiencia potencial de la radio.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descr="http://www.ahorramarket.com/Image_products/CFDS01.jpg"/>
          <p:cNvPicPr>
            <a:picLocks noChangeAspect="1" noChangeArrowheads="1"/>
          </p:cNvPicPr>
          <p:nvPr/>
        </p:nvPicPr>
        <p:blipFill>
          <a:blip r:embed="rId2" cstate="print"/>
          <a:srcRect/>
          <a:stretch>
            <a:fillRect/>
          </a:stretch>
        </p:blipFill>
        <p:spPr bwMode="auto">
          <a:xfrm>
            <a:off x="214282" y="2143116"/>
            <a:ext cx="3714776" cy="3643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86050" y="1643050"/>
            <a:ext cx="4180953" cy="923330"/>
          </a:xfrm>
          <a:prstGeom prst="rect">
            <a:avLst/>
          </a:prstGeom>
          <a:noFill/>
        </p:spPr>
        <p:txBody>
          <a:bodyPr wrap="none" lIns="91440" tIns="45720" rIns="91440" bIns="45720">
            <a:spAutoFit/>
          </a:bodyPr>
          <a:lstStyle/>
          <a:p>
            <a:pPr algn="ctr"/>
            <a:r>
              <a:rPr lang="es-E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gerian" pitchFamily="82" charset="0"/>
              </a:rPr>
              <a:t>Filmadora</a:t>
            </a:r>
            <a:r>
              <a:rPr lang="es-E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2226" name="Picture 2" descr="C:\Users\multiusuarios\Pictures\bordosuperiorezq6hg4.gif"/>
          <p:cNvPicPr>
            <a:picLocks noChangeAspect="1" noChangeArrowheads="1" noCrop="1"/>
          </p:cNvPicPr>
          <p:nvPr/>
        </p:nvPicPr>
        <p:blipFill>
          <a:blip r:embed="rId2" cstate="print"/>
          <a:srcRect/>
          <a:stretch>
            <a:fillRect/>
          </a:stretch>
        </p:blipFill>
        <p:spPr bwMode="auto">
          <a:xfrm>
            <a:off x="285720" y="0"/>
            <a:ext cx="8572560" cy="1152525"/>
          </a:xfrm>
          <a:prstGeom prst="rect">
            <a:avLst/>
          </a:prstGeom>
          <a:noFill/>
        </p:spPr>
      </p:pic>
      <p:pic>
        <p:nvPicPr>
          <p:cNvPr id="5122" name="Picture 2" descr="http://www.dayanabarrionuevo.com/wp-content/uploads/2009/01/filmadora.png"/>
          <p:cNvPicPr>
            <a:picLocks noChangeAspect="1" noChangeArrowheads="1"/>
          </p:cNvPicPr>
          <p:nvPr/>
        </p:nvPicPr>
        <p:blipFill>
          <a:blip r:embed="rId3" cstate="print"/>
          <a:srcRect/>
          <a:stretch>
            <a:fillRect/>
          </a:stretch>
        </p:blipFill>
        <p:spPr bwMode="auto">
          <a:xfrm>
            <a:off x="1071538" y="3214686"/>
            <a:ext cx="3123509" cy="2600321"/>
          </a:xfrm>
          <a:prstGeom prst="rect">
            <a:avLst/>
          </a:prstGeom>
          <a:ln>
            <a:noFill/>
          </a:ln>
          <a:effectLst>
            <a:softEdge rad="112500"/>
          </a:effectLst>
        </p:spPr>
      </p:pic>
      <p:sp>
        <p:nvSpPr>
          <p:cNvPr id="6145" name="Text Box 1"/>
          <p:cNvSpPr txBox="1">
            <a:spLocks noChangeArrowheads="1"/>
          </p:cNvSpPr>
          <p:nvPr/>
        </p:nvSpPr>
        <p:spPr bwMode="auto">
          <a:xfrm>
            <a:off x="5357818" y="3500438"/>
            <a:ext cx="3021018" cy="18573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ES" sz="1400" b="0" i="0" u="none" strike="noStrike" cap="none" normalizeH="0" baseline="0" dirty="0" smtClean="0">
                <a:ln>
                  <a:noFill/>
                </a:ln>
                <a:solidFill>
                  <a:schemeClr val="tx1"/>
                </a:solidFill>
                <a:effectLst/>
                <a:latin typeface="Times New Roman" pitchFamily="18" charset="0"/>
                <a:cs typeface="Arial" pitchFamily="34" charset="0"/>
              </a:rPr>
              <a:t>La </a:t>
            </a:r>
            <a:r>
              <a:rPr kumimoji="0" lang="es-ES" sz="1400" b="1" i="0" u="none" strike="noStrike" cap="none" normalizeH="0" baseline="0" dirty="0" smtClean="0">
                <a:ln>
                  <a:noFill/>
                </a:ln>
                <a:solidFill>
                  <a:schemeClr val="tx1"/>
                </a:solidFill>
                <a:effectLst/>
                <a:latin typeface="Times New Roman" pitchFamily="18" charset="0"/>
                <a:cs typeface="Arial" pitchFamily="34" charset="0"/>
              </a:rPr>
              <a:t>cámara de vídeo</a:t>
            </a:r>
            <a:r>
              <a:rPr kumimoji="0" lang="es-ES" sz="1400" b="0" i="0" u="none" strike="noStrike" cap="none" normalizeH="0" baseline="0" dirty="0" smtClean="0">
                <a:ln>
                  <a:noFill/>
                </a:ln>
                <a:solidFill>
                  <a:schemeClr val="tx1"/>
                </a:solidFill>
                <a:effectLst/>
                <a:latin typeface="Times New Roman" pitchFamily="18" charset="0"/>
                <a:cs typeface="Arial" pitchFamily="34" charset="0"/>
              </a:rPr>
              <a:t> o </a:t>
            </a:r>
            <a:r>
              <a:rPr kumimoji="0" lang="es-ES" sz="1400" b="1" i="0" u="none" strike="noStrike" cap="none" normalizeH="0" baseline="0" dirty="0" smtClean="0">
                <a:ln>
                  <a:noFill/>
                </a:ln>
                <a:solidFill>
                  <a:schemeClr val="tx1"/>
                </a:solidFill>
                <a:effectLst/>
                <a:latin typeface="Times New Roman" pitchFamily="18" charset="0"/>
                <a:cs typeface="Arial" pitchFamily="34" charset="0"/>
              </a:rPr>
              <a:t>videocámara</a:t>
            </a:r>
            <a:r>
              <a:rPr kumimoji="0" lang="es-ES" sz="1400" b="0" i="0" u="none" strike="noStrike" cap="none" normalizeH="0" baseline="0" dirty="0" smtClean="0">
                <a:ln>
                  <a:noFill/>
                </a:ln>
                <a:solidFill>
                  <a:schemeClr val="tx1"/>
                </a:solidFill>
                <a:effectLst/>
                <a:latin typeface="Times New Roman" pitchFamily="18" charset="0"/>
                <a:cs typeface="Arial" pitchFamily="34" charset="0"/>
              </a:rPr>
              <a:t> es un dispositivo que captura imágenes convirtiéndolas en señales eléctricas, en la mayoría de los casos a señal de vídeo, también conocida como </a:t>
            </a:r>
            <a:r>
              <a:rPr kumimoji="0" lang="es-ES" sz="1400" b="0" i="1" u="none" strike="noStrike" cap="none" normalizeH="0" baseline="0" dirty="0" smtClean="0">
                <a:ln>
                  <a:noFill/>
                </a:ln>
                <a:solidFill>
                  <a:schemeClr val="tx1"/>
                </a:solidFill>
                <a:effectLst/>
                <a:latin typeface="Times New Roman" pitchFamily="18" charset="0"/>
                <a:cs typeface="Arial" pitchFamily="34" charset="0"/>
              </a:rPr>
              <a:t>señal de televisión</a:t>
            </a:r>
            <a:r>
              <a:rPr kumimoji="0" lang="es-ES" sz="1400" b="0" i="0" u="none" strike="noStrike" cap="none" normalizeH="0" baseline="0" dirty="0" smtClean="0">
                <a:ln>
                  <a:noFill/>
                </a:ln>
                <a:solidFill>
                  <a:schemeClr val="tx1"/>
                </a:solidFill>
                <a:effectLst/>
                <a:latin typeface="Times New Roman" pitchFamily="18" charset="0"/>
                <a:cs typeface="Arial" pitchFamily="34" charset="0"/>
              </a:rPr>
              <a:t>. En otras palabras, una cámara de vídeo es un transductor óptico.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56546" y="571480"/>
            <a:ext cx="4960012" cy="923330"/>
          </a:xfrm>
          <a:prstGeom prst="rect">
            <a:avLst/>
          </a:prstGeom>
          <a:noFill/>
        </p:spPr>
        <p:txBody>
          <a:bodyPr wrap="none" lIns="91440" tIns="45720" rIns="91440" bIns="45720">
            <a:spAutoFit/>
          </a:bodyPr>
          <a:lstStyle/>
          <a:p>
            <a:pPr algn="ctr"/>
            <a:r>
              <a:rPr lang="es-E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TouchsCreen</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endParaRPr>
          </a:p>
        </p:txBody>
      </p:sp>
      <p:sp>
        <p:nvSpPr>
          <p:cNvPr id="4097" name="Text Box 1"/>
          <p:cNvSpPr txBox="1">
            <a:spLocks noChangeArrowheads="1"/>
          </p:cNvSpPr>
          <p:nvPr/>
        </p:nvSpPr>
        <p:spPr bwMode="auto">
          <a:xfrm>
            <a:off x="714348" y="1714488"/>
            <a:ext cx="7929618" cy="1214446"/>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500"/>
              </a:spcBef>
              <a:spcAft>
                <a:spcPts val="500"/>
              </a:spcAft>
              <a:buClrTx/>
              <a:buSzTx/>
              <a:buFontTx/>
              <a:buNone/>
              <a:tabLst/>
            </a:pPr>
            <a:r>
              <a:rPr kumimoji="0" lang="es-ES" sz="1400" b="0" i="0" u="none" strike="noStrike" cap="none" normalizeH="0" baseline="0" dirty="0" smtClean="0">
                <a:solidFill>
                  <a:schemeClr val="tx1"/>
                </a:solidFill>
                <a:effectLst/>
                <a:latin typeface="Times New Roman" pitchFamily="18" charset="0"/>
                <a:cs typeface="Arial" pitchFamily="34" charset="0"/>
              </a:rPr>
              <a:t>Una </a:t>
            </a:r>
            <a:r>
              <a:rPr kumimoji="0" lang="es-ES" sz="1400" b="1" i="0" u="none" strike="noStrike" cap="none" normalizeH="0" baseline="0" dirty="0" smtClean="0">
                <a:solidFill>
                  <a:schemeClr val="tx1"/>
                </a:solidFill>
                <a:effectLst/>
                <a:latin typeface="Times New Roman" pitchFamily="18" charset="0"/>
                <a:cs typeface="Arial" pitchFamily="34" charset="0"/>
              </a:rPr>
              <a:t>pantalla táctil</a:t>
            </a:r>
            <a:r>
              <a:rPr kumimoji="0" lang="es-ES" sz="1400" b="0" i="0" u="none" strike="noStrike" cap="none" normalizeH="0" baseline="0" dirty="0" smtClean="0">
                <a:solidFill>
                  <a:schemeClr val="tx1"/>
                </a:solidFill>
                <a:effectLst/>
                <a:latin typeface="Times New Roman" pitchFamily="18" charset="0"/>
                <a:cs typeface="Arial" pitchFamily="34" charset="0"/>
              </a:rPr>
              <a:t> (</a:t>
            </a:r>
            <a:r>
              <a:rPr kumimoji="0" lang="es-ES" sz="1400" b="0" i="1" u="none" strike="noStrike" cap="none" normalizeH="0" baseline="0" dirty="0" err="1" smtClean="0">
                <a:solidFill>
                  <a:schemeClr val="tx1"/>
                </a:solidFill>
                <a:effectLst/>
                <a:latin typeface="Times New Roman" pitchFamily="18" charset="0"/>
                <a:cs typeface="Arial" pitchFamily="34" charset="0"/>
              </a:rPr>
              <a:t>touchscreen</a:t>
            </a:r>
            <a:r>
              <a:rPr kumimoji="0" lang="es-ES" sz="1400" b="0" i="0" u="none" strike="noStrike" cap="none" normalizeH="0" baseline="0" dirty="0" smtClean="0">
                <a:solidFill>
                  <a:schemeClr val="tx1"/>
                </a:solidFill>
                <a:effectLst/>
                <a:latin typeface="Times New Roman" pitchFamily="18" charset="0"/>
                <a:cs typeface="Arial" pitchFamily="34" charset="0"/>
              </a:rPr>
              <a:t> en ingles) es una pantalla que mediante un contacto directo sobre su superficie permite la entrada de datos y órdenes al dispositivo. A su vez, actúa como periférico de salida, mostrando los resultados introducidos previamente. Este contacto también se puede realizar con lápiz u otras herramientas similares. Actualmente hay pantallas táctiles que pueden instalarse sobre una pantalla normal. Así pues, la pantalla táctil puede actuar como </a:t>
            </a:r>
            <a:r>
              <a:rPr kumimoji="0" lang="es-ES" sz="1400" b="0" i="1" u="none" strike="noStrike" cap="none" normalizeH="0" baseline="0" dirty="0" smtClean="0">
                <a:solidFill>
                  <a:schemeClr val="tx1"/>
                </a:solidFill>
                <a:effectLst/>
                <a:latin typeface="Times New Roman" pitchFamily="18" charset="0"/>
                <a:cs typeface="Arial" pitchFamily="34" charset="0"/>
              </a:rPr>
              <a:t>periférico de entrada</a:t>
            </a:r>
            <a:r>
              <a:rPr kumimoji="0" lang="es-ES" sz="1400" b="0" i="0" u="none" strike="noStrike" cap="none" normalizeH="0" baseline="0" dirty="0" smtClean="0">
                <a:solidFill>
                  <a:schemeClr val="tx1"/>
                </a:solidFill>
                <a:effectLst/>
                <a:latin typeface="Times New Roman" pitchFamily="18" charset="0"/>
                <a:cs typeface="Arial" pitchFamily="34" charset="0"/>
              </a:rPr>
              <a:t> y </a:t>
            </a:r>
            <a:r>
              <a:rPr kumimoji="0" lang="es-ES" sz="1400" b="0" i="1" u="none" strike="noStrike" cap="none" normalizeH="0" baseline="0" dirty="0" smtClean="0">
                <a:solidFill>
                  <a:schemeClr val="tx1"/>
                </a:solidFill>
                <a:effectLst/>
                <a:latin typeface="Times New Roman" pitchFamily="18" charset="0"/>
                <a:cs typeface="Arial" pitchFamily="34" charset="0"/>
              </a:rPr>
              <a:t>periférico de salida</a:t>
            </a:r>
            <a:r>
              <a:rPr kumimoji="0" lang="es-ES" sz="1400" b="0" i="0" u="none" strike="noStrike" cap="none" normalizeH="0" baseline="0" dirty="0" smtClean="0">
                <a:solidFill>
                  <a:schemeClr val="tx1"/>
                </a:solidFill>
                <a:effectLst/>
                <a:latin typeface="Times New Roman" pitchFamily="18" charset="0"/>
                <a:cs typeface="Arial" pitchFamily="34" charset="0"/>
              </a:rPr>
              <a:t> de datos.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solidFill>
                <a:schemeClr val="tx1"/>
              </a:solidFill>
              <a:effectLst/>
              <a:latin typeface="Arial" pitchFamily="34" charset="0"/>
              <a:cs typeface="Arial" pitchFamily="34" charset="0"/>
            </a:endParaRPr>
          </a:p>
        </p:txBody>
      </p:sp>
      <p:pic>
        <p:nvPicPr>
          <p:cNvPr id="4099" name="Picture 3" descr="http://www.msicomputer.com/msiaio/images/gallery_popup/aio_gallery01_13.jpg"/>
          <p:cNvPicPr>
            <a:picLocks noChangeAspect="1" noChangeArrowheads="1"/>
          </p:cNvPicPr>
          <p:nvPr/>
        </p:nvPicPr>
        <p:blipFill>
          <a:blip r:embed="rId2" cstate="print"/>
          <a:srcRect/>
          <a:stretch>
            <a:fillRect/>
          </a:stretch>
        </p:blipFill>
        <p:spPr bwMode="auto">
          <a:xfrm>
            <a:off x="2571736" y="3143248"/>
            <a:ext cx="4500594"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642918"/>
            <a:ext cx="7286676" cy="830997"/>
          </a:xfrm>
          <a:prstGeom prst="rect">
            <a:avLst/>
          </a:prstGeom>
          <a:noFill/>
        </p:spPr>
        <p:txBody>
          <a:bodyPr wrap="square" lIns="91440" tIns="45720" rIns="91440" bIns="45720">
            <a:spAutoFit/>
          </a:bodyPr>
          <a:lstStyle/>
          <a:p>
            <a:pPr algn="ctr"/>
            <a:r>
              <a:rPr lang="es-E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Quemador de DVD</a:t>
            </a:r>
            <a:endParaRPr lang="es-ES" sz="4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endParaRPr>
          </a:p>
        </p:txBody>
      </p:sp>
      <p:pic>
        <p:nvPicPr>
          <p:cNvPr id="3" name="Picture 2" descr="http://www.compucardcolombia.com/images/QUEMADOR%20LIGHSCRIBE.jpg"/>
          <p:cNvPicPr>
            <a:picLocks noChangeAspect="1" noChangeArrowheads="1"/>
          </p:cNvPicPr>
          <p:nvPr/>
        </p:nvPicPr>
        <p:blipFill>
          <a:blip r:embed="rId2" cstate="print"/>
          <a:srcRect/>
          <a:stretch>
            <a:fillRect/>
          </a:stretch>
        </p:blipFill>
        <p:spPr bwMode="auto">
          <a:xfrm>
            <a:off x="2571736" y="1643050"/>
            <a:ext cx="3473466" cy="2269796"/>
          </a:xfrm>
          <a:prstGeom prst="rect">
            <a:avLst/>
          </a:prstGeom>
          <a:ln>
            <a:noFill/>
          </a:ln>
          <a:effectLst>
            <a:softEdge rad="112500"/>
          </a:effectLst>
        </p:spPr>
      </p:pic>
      <p:sp>
        <p:nvSpPr>
          <p:cNvPr id="3073" name="Text Box 1"/>
          <p:cNvSpPr txBox="1">
            <a:spLocks noChangeArrowheads="1"/>
          </p:cNvSpPr>
          <p:nvPr/>
        </p:nvSpPr>
        <p:spPr bwMode="auto">
          <a:xfrm>
            <a:off x="1428728" y="4429132"/>
            <a:ext cx="6429420" cy="9874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cs typeface="Arial" pitchFamily="34" charset="0"/>
              </a:rPr>
              <a:t>El Quemador de DVD</a:t>
            </a:r>
            <a:r>
              <a:rPr kumimoji="0" lang="es-ES" sz="1200" b="0" i="0" u="none" strike="noStrike" cap="none" normalizeH="0" baseline="0" dirty="0" smtClean="0">
                <a:ln>
                  <a:noFill/>
                </a:ln>
                <a:solidFill>
                  <a:schemeClr val="tx1"/>
                </a:solidFill>
                <a:effectLst/>
                <a:latin typeface="Times New Roman" pitchFamily="18" charset="0"/>
                <a:cs typeface="Arial" pitchFamily="34" charset="0"/>
              </a:rPr>
              <a:t> se trata de un periférico capaz de leer y grabar en formato  DVD todo tipo de datos: audio, video y datos. Los discos DVD grabados pueden ser reproducidos en cualquier reproductor de DVD.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2844" y="500042"/>
            <a:ext cx="8786874" cy="923330"/>
          </a:xfrm>
          <a:prstGeom prst="rect">
            <a:avLst/>
          </a:prstGeom>
          <a:noFill/>
        </p:spPr>
        <p:txBody>
          <a:bodyPr wrap="squar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lgerian" pitchFamily="82" charset="0"/>
              </a:rPr>
              <a:t>DVD</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lgerian" pitchFamily="82" charset="0"/>
            </a:endParaRPr>
          </a:p>
        </p:txBody>
      </p:sp>
      <p:sp>
        <p:nvSpPr>
          <p:cNvPr id="1026" name="Text Box 2"/>
          <p:cNvSpPr txBox="1">
            <a:spLocks noChangeArrowheads="1"/>
          </p:cNvSpPr>
          <p:nvPr/>
        </p:nvSpPr>
        <p:spPr bwMode="auto">
          <a:xfrm>
            <a:off x="857224" y="2357430"/>
            <a:ext cx="2233612" cy="35163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1"/>
                </a:solidFill>
                <a:effectLst/>
                <a:latin typeface="Times New Roman" pitchFamily="18" charset="0"/>
                <a:cs typeface="Arial" pitchFamily="34" charset="0"/>
              </a:rPr>
              <a:t>Un </a:t>
            </a:r>
            <a:r>
              <a:rPr kumimoji="0" lang="es-ES" sz="1400" b="1" i="0" u="none" strike="noStrike" cap="none" normalizeH="0" baseline="0" dirty="0" smtClean="0">
                <a:ln>
                  <a:noFill/>
                </a:ln>
                <a:solidFill>
                  <a:schemeClr val="bg1"/>
                </a:solidFill>
                <a:effectLst/>
                <a:latin typeface="Times New Roman" pitchFamily="18" charset="0"/>
                <a:cs typeface="Arial" pitchFamily="34" charset="0"/>
              </a:rPr>
              <a:t>reproductor de DVD</a:t>
            </a:r>
            <a:r>
              <a:rPr kumimoji="0" lang="es-ES" sz="1400" b="0" i="0" u="none" strike="noStrike" cap="none" normalizeH="0" baseline="0" dirty="0" smtClean="0">
                <a:ln>
                  <a:noFill/>
                </a:ln>
                <a:solidFill>
                  <a:schemeClr val="bg1"/>
                </a:solidFill>
                <a:effectLst/>
                <a:latin typeface="Times New Roman" pitchFamily="18" charset="0"/>
                <a:cs typeface="Arial" pitchFamily="34" charset="0"/>
              </a:rPr>
              <a:t> es un aparato que sirve para reproducir vídeo DVD. La mayoría del hardware reproductor</a:t>
            </a:r>
            <a:r>
              <a:rPr kumimoji="0" lang="es-ES" sz="1400" b="1" i="0" u="none" strike="noStrike" cap="none" normalizeH="0" baseline="0" dirty="0" smtClean="0">
                <a:ln>
                  <a:noFill/>
                </a:ln>
                <a:solidFill>
                  <a:schemeClr val="bg1"/>
                </a:solidFill>
                <a:effectLst/>
                <a:latin typeface="Times New Roman" pitchFamily="18" charset="0"/>
                <a:cs typeface="Arial" pitchFamily="34" charset="0"/>
              </a:rPr>
              <a:t> DVD</a:t>
            </a:r>
            <a:r>
              <a:rPr kumimoji="0" lang="es-ES" sz="1400" b="0" i="0" u="none" strike="noStrike" cap="none" normalizeH="0" baseline="0" dirty="0" smtClean="0">
                <a:ln>
                  <a:noFill/>
                </a:ln>
                <a:solidFill>
                  <a:schemeClr val="bg1"/>
                </a:solidFill>
                <a:effectLst/>
                <a:latin typeface="Times New Roman" pitchFamily="18" charset="0"/>
                <a:cs typeface="Arial" pitchFamily="34" charset="0"/>
              </a:rPr>
              <a:t> tiene que estar conectados a un aparato de salida como un televisor; también los hay portátiles que tienen una pantalla de LCD incorporada.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bg1"/>
                </a:solidFill>
                <a:effectLst/>
                <a:latin typeface="Times New Roman" pitchFamily="18" charset="0"/>
                <a:cs typeface="Arial" pitchFamily="34" charset="0"/>
              </a:rPr>
              <a:t>La mayoría de los reproductores de DVD permiten a los usuarios reproducir audio CD (MP3, etc.) y Video CD.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descr="http://www.importacionesjgarcia.com/images/39999.gif"/>
          <p:cNvPicPr>
            <a:picLocks noChangeAspect="1" noChangeArrowheads="1"/>
          </p:cNvPicPr>
          <p:nvPr/>
        </p:nvPicPr>
        <p:blipFill>
          <a:blip r:embed="rId2" cstate="print"/>
          <a:srcRect/>
          <a:stretch>
            <a:fillRect/>
          </a:stretch>
        </p:blipFill>
        <p:spPr bwMode="auto">
          <a:xfrm>
            <a:off x="3500430" y="1785926"/>
            <a:ext cx="4762500" cy="36433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0207" y="714356"/>
            <a:ext cx="334578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Algerian" pitchFamily="82" charset="0"/>
              </a:rPr>
              <a:t>Celular</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endParaRPr>
          </a:p>
        </p:txBody>
      </p:sp>
      <p:pic>
        <p:nvPicPr>
          <p:cNvPr id="1028" name="Picture 4" descr="http://www.digicel.com.sv/assets/img/SLS/phones/large/c650939.jpg"/>
          <p:cNvPicPr>
            <a:picLocks noChangeAspect="1" noChangeArrowheads="1"/>
          </p:cNvPicPr>
          <p:nvPr/>
        </p:nvPicPr>
        <p:blipFill>
          <a:blip r:embed="rId2" cstate="print"/>
          <a:srcRect/>
          <a:stretch>
            <a:fillRect/>
          </a:stretch>
        </p:blipFill>
        <p:spPr bwMode="auto">
          <a:xfrm>
            <a:off x="5072066" y="1857365"/>
            <a:ext cx="2786082" cy="3554418"/>
          </a:xfrm>
          <a:prstGeom prst="rect">
            <a:avLst/>
          </a:prstGeom>
          <a:ln>
            <a:noFill/>
          </a:ln>
          <a:effectLst>
            <a:softEdge rad="112500"/>
          </a:effectLst>
        </p:spPr>
      </p:pic>
      <p:sp>
        <p:nvSpPr>
          <p:cNvPr id="2050" name="Text Box 2"/>
          <p:cNvSpPr txBox="1">
            <a:spLocks noChangeArrowheads="1"/>
          </p:cNvSpPr>
          <p:nvPr/>
        </p:nvSpPr>
        <p:spPr bwMode="auto">
          <a:xfrm>
            <a:off x="1000100" y="2285992"/>
            <a:ext cx="3214710" cy="24365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rgbClr val="000000"/>
                </a:solidFill>
                <a:effectLst/>
                <a:latin typeface="Times New Roman" pitchFamily="18" charset="0"/>
                <a:cs typeface="Times New Roman" pitchFamily="18" charset="0"/>
              </a:rPr>
              <a:t>Dispositivo  electrónico que permite realizar múltiples operaciones de forma inalámbrica en cualquier lugar donde tenga señal. Entre las múltiples operaciones se incluyen la realización de llamadas telefónicas, navegación por internet, envío de mensajes de texto (SMS), captura de fotos y sonidos, reloj, agenda, realización de pagos, etc.</a:t>
            </a:r>
            <a:endParaRPr kumimoji="0" lang="es-MX"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142976" y="714356"/>
            <a:ext cx="59009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Cámara Digital</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p:txBody>
      </p:sp>
      <p:pic>
        <p:nvPicPr>
          <p:cNvPr id="37895" name="Picture 7" descr="C:\Users\multiusuarios\Pictures\marco.gif"/>
          <p:cNvPicPr>
            <a:picLocks noChangeAspect="1" noChangeArrowheads="1" noCrop="1"/>
          </p:cNvPicPr>
          <p:nvPr/>
        </p:nvPicPr>
        <p:blipFill>
          <a:blip r:embed="rId2" cstate="print"/>
          <a:srcRect/>
          <a:stretch>
            <a:fillRect/>
          </a:stretch>
        </p:blipFill>
        <p:spPr bwMode="auto">
          <a:xfrm rot="16200000">
            <a:off x="5410204" y="3233738"/>
            <a:ext cx="6429420" cy="533400"/>
          </a:xfrm>
          <a:prstGeom prst="rect">
            <a:avLst/>
          </a:prstGeom>
          <a:noFill/>
        </p:spPr>
      </p:pic>
      <p:pic>
        <p:nvPicPr>
          <p:cNvPr id="14338" name="Picture 2" descr="http://www.fotografias.net/wp-content/uploads/camara-digital1.jpg"/>
          <p:cNvPicPr>
            <a:picLocks noChangeAspect="1" noChangeArrowheads="1"/>
          </p:cNvPicPr>
          <p:nvPr/>
        </p:nvPicPr>
        <p:blipFill>
          <a:blip r:embed="rId3" cstate="print"/>
          <a:srcRect/>
          <a:stretch>
            <a:fillRect/>
          </a:stretch>
        </p:blipFill>
        <p:spPr bwMode="auto">
          <a:xfrm>
            <a:off x="4214810" y="2285993"/>
            <a:ext cx="3558424" cy="3500462"/>
          </a:xfrm>
          <a:prstGeom prst="rect">
            <a:avLst/>
          </a:prstGeom>
          <a:ln>
            <a:noFill/>
          </a:ln>
          <a:effectLst>
            <a:softEdge rad="112500"/>
          </a:effectLst>
        </p:spPr>
      </p:pic>
      <p:sp>
        <p:nvSpPr>
          <p:cNvPr id="14343" name="Text Box 7"/>
          <p:cNvSpPr txBox="1">
            <a:spLocks noChangeArrowheads="1"/>
          </p:cNvSpPr>
          <p:nvPr/>
        </p:nvSpPr>
        <p:spPr bwMode="auto">
          <a:xfrm>
            <a:off x="500034" y="2500306"/>
            <a:ext cx="3286148" cy="271464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Times New Roman" pitchFamily="18" charset="0"/>
                <a:cs typeface="Arial" pitchFamily="34" charset="0"/>
              </a:rPr>
              <a:t>Una </a:t>
            </a:r>
            <a:r>
              <a:rPr kumimoji="0" lang="es-ES" sz="1400" b="1" i="0" u="none" strike="noStrike" cap="none" normalizeH="0" baseline="0" dirty="0" smtClean="0">
                <a:ln>
                  <a:noFill/>
                </a:ln>
                <a:solidFill>
                  <a:schemeClr val="tx1"/>
                </a:solidFill>
                <a:effectLst/>
                <a:latin typeface="Times New Roman" pitchFamily="18" charset="0"/>
                <a:cs typeface="Arial" pitchFamily="34" charset="0"/>
              </a:rPr>
              <a:t>cámara digital</a:t>
            </a:r>
            <a:r>
              <a:rPr kumimoji="0" lang="es-ES" sz="1400" b="0" i="0" u="none" strike="noStrike" cap="none" normalizeH="0" baseline="0" dirty="0" smtClean="0">
                <a:ln>
                  <a:noFill/>
                </a:ln>
                <a:solidFill>
                  <a:schemeClr val="tx1"/>
                </a:solidFill>
                <a:effectLst/>
                <a:latin typeface="Times New Roman" pitchFamily="18" charset="0"/>
                <a:cs typeface="Arial" pitchFamily="34" charset="0"/>
              </a:rPr>
              <a:t> es </a:t>
            </a:r>
            <a:r>
              <a:rPr lang="es-ES" sz="1400" dirty="0" smtClean="0">
                <a:latin typeface="Times New Roman" pitchFamily="18" charset="0"/>
                <a:cs typeface="Arial" pitchFamily="34" charset="0"/>
              </a:rPr>
              <a:t>un aparato  para </a:t>
            </a:r>
            <a:r>
              <a:rPr kumimoji="0" lang="es-ES" sz="1400" b="0" i="0" u="none" strike="noStrike" cap="none" normalizeH="0" baseline="0" dirty="0" smtClean="0">
                <a:ln>
                  <a:noFill/>
                </a:ln>
                <a:solidFill>
                  <a:schemeClr val="tx1"/>
                </a:solidFill>
                <a:effectLst/>
                <a:latin typeface="Times New Roman" pitchFamily="18" charset="0"/>
                <a:cs typeface="Arial" pitchFamily="34" charset="0"/>
              </a:rPr>
              <a:t>capturar y almacenar fotografía en películas como las cámaras fotográficas convencionales, lo hace digitalmente mediante un dispositivo electrónico, o en una cinta magnética usando un formato analógico como muchas cámaras de video.</a:t>
            </a:r>
          </a:p>
          <a:p>
            <a:pPr marL="0" marR="0" lvl="0" indent="0"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Times New Roman" pitchFamily="18" charset="0"/>
                <a:cs typeface="Arial" pitchFamily="34" charset="0"/>
              </a:rPr>
              <a:t>Las cámaras digitales modernas generalmente son multifuncionales y contienen algunos dispositivos capaces de grabar sonido</a:t>
            </a:r>
            <a:r>
              <a:rPr kumimoji="0" lang="es-ES" sz="1400" b="0" i="0" u="none" strike="noStrike" cap="none" normalizeH="0" dirty="0" smtClean="0">
                <a:ln>
                  <a:noFill/>
                </a:ln>
                <a:solidFill>
                  <a:schemeClr val="tx1"/>
                </a:solidFill>
                <a:effectLst/>
                <a:latin typeface="Times New Roman" pitchFamily="18" charset="0"/>
                <a:cs typeface="Arial" pitchFamily="34" charset="0"/>
              </a:rPr>
              <a:t> </a:t>
            </a:r>
            <a:r>
              <a:rPr kumimoji="0" lang="es-ES" sz="1400" b="0" i="0" u="none" strike="noStrike" cap="none" normalizeH="0" baseline="0" dirty="0" smtClean="0">
                <a:ln>
                  <a:noFill/>
                </a:ln>
                <a:solidFill>
                  <a:schemeClr val="tx1"/>
                </a:solidFill>
                <a:effectLst/>
                <a:latin typeface="Times New Roman" pitchFamily="18" charset="0"/>
                <a:cs typeface="Arial" pitchFamily="34" charset="0"/>
              </a:rPr>
              <a:t>y/o video además de fotografías. </a:t>
            </a:r>
          </a:p>
          <a:p>
            <a:pPr marL="0" marR="0" lvl="0" indent="0"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00298" y="285728"/>
            <a:ext cx="4025461" cy="923330"/>
          </a:xfrm>
          <a:prstGeom prst="rect">
            <a:avLst/>
          </a:prstGeom>
          <a:noFill/>
        </p:spPr>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Data Show</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endParaRPr>
          </a:p>
        </p:txBody>
      </p:sp>
      <p:pic>
        <p:nvPicPr>
          <p:cNvPr id="13314" name="Picture 2" descr="http://static1.mundoanuncio.com/img/2008/2/11/11578831991.jpg"/>
          <p:cNvPicPr>
            <a:picLocks noChangeAspect="1" noChangeArrowheads="1"/>
          </p:cNvPicPr>
          <p:nvPr/>
        </p:nvPicPr>
        <p:blipFill>
          <a:blip r:embed="rId2" cstate="print"/>
          <a:srcRect/>
          <a:stretch>
            <a:fillRect/>
          </a:stretch>
        </p:blipFill>
        <p:spPr bwMode="auto">
          <a:xfrm>
            <a:off x="2214546" y="1643050"/>
            <a:ext cx="4600575" cy="2071702"/>
          </a:xfrm>
          <a:prstGeom prst="rect">
            <a:avLst/>
          </a:prstGeom>
          <a:ln>
            <a:noFill/>
          </a:ln>
          <a:effectLst>
            <a:softEdge rad="112500"/>
          </a:effectLst>
        </p:spPr>
      </p:pic>
      <p:sp>
        <p:nvSpPr>
          <p:cNvPr id="11" name="Text Box 5"/>
          <p:cNvSpPr txBox="1">
            <a:spLocks noChangeArrowheads="1"/>
          </p:cNvSpPr>
          <p:nvPr/>
        </p:nvSpPr>
        <p:spPr bwMode="auto">
          <a:xfrm>
            <a:off x="1214414" y="4143380"/>
            <a:ext cx="6829425" cy="221457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Times New Roman" pitchFamily="18" charset="0"/>
                <a:cs typeface="Arial" pitchFamily="34" charset="0"/>
              </a:rPr>
              <a:t>Un Data Show o proyector es un aparato que recibe una señal de y proyecta la imagen correspondiente en una </a:t>
            </a:r>
            <a:r>
              <a:rPr lang="es-ES" sz="1600" b="1" dirty="0" smtClean="0">
                <a:solidFill>
                  <a:schemeClr val="bg1"/>
                </a:solidFill>
                <a:latin typeface="Times New Roman" pitchFamily="18" charset="0"/>
                <a:cs typeface="Arial" pitchFamily="34" charset="0"/>
              </a:rPr>
              <a:t>pantalla </a:t>
            </a:r>
            <a:r>
              <a:rPr kumimoji="0" lang="es-ES" sz="1600" b="1" i="0" u="none" strike="noStrike" cap="none" normalizeH="0" baseline="0" dirty="0" smtClean="0">
                <a:ln>
                  <a:noFill/>
                </a:ln>
                <a:solidFill>
                  <a:schemeClr val="bg1"/>
                </a:solidFill>
                <a:effectLst/>
                <a:latin typeface="Times New Roman" pitchFamily="18" charset="0"/>
                <a:cs typeface="Arial" pitchFamily="34" charset="0"/>
              </a:rPr>
              <a:t>de proyección usando un sistema de lentes, permitiendo así visualizar imágenes fijas o en movimiento.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Times New Roman" pitchFamily="18" charset="0"/>
                <a:cs typeface="Arial" pitchFamily="34" charset="0"/>
              </a:rPr>
              <a:t>Todos los proyectores utilizan una luz muy brillante para proyectar la imagen, y los más modernos pueden corregir curvas, borrones y otras inconsistencias a través de los ajustes manuales. Los proyectores de vídeo son mayoritariamente usados en salas de presentaciones o conferencias, en aulas docentes, aunque también se pueden encontrar aplicaciones para </a:t>
            </a:r>
            <a:r>
              <a:rPr lang="es-ES" sz="1600" b="1" dirty="0" smtClean="0">
                <a:solidFill>
                  <a:schemeClr val="bg1"/>
                </a:solidFill>
                <a:latin typeface="Times New Roman" pitchFamily="18" charset="0"/>
                <a:cs typeface="Arial" pitchFamily="34" charset="0"/>
              </a:rPr>
              <a:t>cine en casa.</a:t>
            </a:r>
            <a:r>
              <a:rPr kumimoji="0" lang="es-ES" sz="1600" b="1" i="0" u="none" strike="noStrike" cap="none" normalizeH="0" baseline="0" dirty="0" smtClean="0">
                <a:ln>
                  <a:noFill/>
                </a:ln>
                <a:solidFill>
                  <a:schemeClr val="bg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00232" y="500042"/>
            <a:ext cx="5274201"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Computadora</a:t>
            </a: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2290" name="Text Box 2"/>
          <p:cNvSpPr txBox="1">
            <a:spLocks noChangeArrowheads="1"/>
          </p:cNvSpPr>
          <p:nvPr/>
        </p:nvSpPr>
        <p:spPr bwMode="auto">
          <a:xfrm>
            <a:off x="1285852" y="4429132"/>
            <a:ext cx="6578600" cy="177801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Times New Roman" pitchFamily="18" charset="0"/>
                <a:cs typeface="Arial" pitchFamily="34" charset="0"/>
              </a:rPr>
              <a:t>Una computadora, también denominada ordenador o computador, es una máquina electrónica que recibe y procesa datos para convertirlos en información útil. Una computadora es una colección de circuitos integrados y otros componentes relacionados que puede ejecutar con exactitud, rapidez y de acuerdo a lo indicado por un usuario o automáticamente por otro programa, una gran variedad de secuencias o rutinas de instrucciones que son ordenada, organizada y sistematizada en función a una amplia gama de aplicaciones prácticas y precisamente determinadas.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2" name="Picture 4" descr="http://www.multinet.com.pe/images/computadora4.jpg"/>
          <p:cNvPicPr>
            <a:picLocks noChangeAspect="1" noChangeArrowheads="1"/>
          </p:cNvPicPr>
          <p:nvPr/>
        </p:nvPicPr>
        <p:blipFill>
          <a:blip r:embed="rId2" cstate="print"/>
          <a:srcRect/>
          <a:stretch>
            <a:fillRect/>
          </a:stretch>
        </p:blipFill>
        <p:spPr bwMode="auto">
          <a:xfrm>
            <a:off x="2643174" y="1571612"/>
            <a:ext cx="4000528" cy="26432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500042"/>
            <a:ext cx="5072097" cy="923330"/>
          </a:xfrm>
          <a:prstGeom prst="rect">
            <a:avLst/>
          </a:prstGeom>
          <a:noFill/>
        </p:spPr>
        <p:txBody>
          <a:bodyPr wrap="square" lIns="91440" tIns="45720" rIns="91440" bIns="45720">
            <a:spAutoFit/>
          </a:bodyPr>
          <a:lstStyle/>
          <a:p>
            <a:pPr algn="ctr"/>
            <a:r>
              <a:rPr lang="es-E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lgerian" pitchFamily="82" charset="0"/>
              </a:rPr>
              <a:t>Impresora</a:t>
            </a:r>
            <a:r>
              <a:rPr lang="es-E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endParaRPr lang="es-E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265" name="Text Box 1"/>
          <p:cNvSpPr txBox="1">
            <a:spLocks noChangeArrowheads="1"/>
          </p:cNvSpPr>
          <p:nvPr/>
        </p:nvSpPr>
        <p:spPr bwMode="auto">
          <a:xfrm>
            <a:off x="5286380" y="2285992"/>
            <a:ext cx="3357586" cy="273921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solidFill>
                  <a:schemeClr val="bg1"/>
                </a:solidFill>
                <a:effectLst/>
                <a:latin typeface="Times New Roman" pitchFamily="18" charset="0"/>
                <a:cs typeface="Arial" pitchFamily="34" charset="0"/>
              </a:rPr>
              <a:t>Una impresora es un periférico de computadora que permite producir una copia permanente de textos o gráficos de documentos almacenados en formato electrónico, imprimiéndolos en medios físicos como el papel. Normalmente en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solidFill>
                  <a:schemeClr val="bg1"/>
                </a:solidFill>
                <a:effectLst/>
                <a:latin typeface="Times New Roman" pitchFamily="18" charset="0"/>
                <a:cs typeface="Arial" pitchFamily="34" charset="0"/>
              </a:rPr>
              <a:t>Papel o transparencias, utilizando cartuchos de tinta o tecnología laser. Muchas impresoras son usadas como periféricos, y están permanentemente unidas al ordenador por un cable.</a:t>
            </a:r>
            <a:endParaRPr kumimoji="0" lang="es-MX" sz="1400" b="1" i="0" u="none" strike="noStrike" cap="none" normalizeH="0" baseline="0" dirty="0" smtClean="0">
              <a:solidFill>
                <a:schemeClr val="bg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solidFill>
                <a:schemeClr val="tx1"/>
              </a:solidFill>
              <a:effectLst/>
              <a:latin typeface="Arial" pitchFamily="34" charset="0"/>
              <a:cs typeface="Arial" pitchFamily="34" charset="0"/>
            </a:endParaRPr>
          </a:p>
        </p:txBody>
      </p:sp>
      <p:pic>
        <p:nvPicPr>
          <p:cNvPr id="11269" name="Picture 5" descr="http://www.configurarequipos.com/imgdocumentos/Jcuiimpre/Impresora_Epson.jpg"/>
          <p:cNvPicPr>
            <a:picLocks noChangeAspect="1" noChangeArrowheads="1"/>
          </p:cNvPicPr>
          <p:nvPr/>
        </p:nvPicPr>
        <p:blipFill>
          <a:blip r:embed="rId2" cstate="print"/>
          <a:srcRect/>
          <a:stretch>
            <a:fillRect/>
          </a:stretch>
        </p:blipFill>
        <p:spPr bwMode="auto">
          <a:xfrm>
            <a:off x="928662" y="2108825"/>
            <a:ext cx="4000528" cy="36538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14480" y="571480"/>
            <a:ext cx="5143536" cy="923330"/>
          </a:xfrm>
          <a:prstGeom prst="rect">
            <a:avLst/>
          </a:prstGeom>
          <a:noFill/>
        </p:spPr>
        <p:txBody>
          <a:bodyPr wrap="square" lIns="91440" tIns="45720" rIns="91440" bIns="45720">
            <a:spAutoFit/>
          </a:bodyPr>
          <a:lstStyle/>
          <a:p>
            <a:pPr algn="ctr"/>
            <a:r>
              <a:rPr lang="es-E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lgerian" pitchFamily="82" charset="0"/>
              </a:rPr>
              <a:t>Televisor</a:t>
            </a:r>
            <a:endParaRPr lang="es-E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lgerian" pitchFamily="82" charset="0"/>
            </a:endParaRPr>
          </a:p>
        </p:txBody>
      </p:sp>
      <p:sp>
        <p:nvSpPr>
          <p:cNvPr id="10241" name="Text Box 1"/>
          <p:cNvSpPr txBox="1">
            <a:spLocks noChangeArrowheads="1"/>
          </p:cNvSpPr>
          <p:nvPr/>
        </p:nvSpPr>
        <p:spPr bwMode="auto">
          <a:xfrm>
            <a:off x="5715008" y="2714620"/>
            <a:ext cx="2857520" cy="30718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Times New Roman" pitchFamily="18" charset="0"/>
                <a:cs typeface="Arial" pitchFamily="34" charset="0"/>
              </a:rPr>
              <a:t>La televisión es un sistema para la transmisión y recepción de imágenes en movimiento y sonido a distancia.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Times New Roman" pitchFamily="18" charset="0"/>
                <a:cs typeface="Arial" pitchFamily="34" charset="0"/>
              </a:rPr>
              <a:t>Esta transmisión puede ser efectuada mediante ondas de radio o por redes especializadas de televisión por cable. El receptor de las señales es el televisor.</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400" b="1"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3" name="Picture 3" descr="http://crunchgear.com/wp-content/uploads/plasma-front.jpg"/>
          <p:cNvPicPr>
            <a:picLocks noChangeAspect="1" noChangeArrowheads="1"/>
          </p:cNvPicPr>
          <p:nvPr/>
        </p:nvPicPr>
        <p:blipFill>
          <a:blip r:embed="rId2" cstate="print"/>
          <a:srcRect/>
          <a:stretch>
            <a:fillRect/>
          </a:stretch>
        </p:blipFill>
        <p:spPr bwMode="auto">
          <a:xfrm>
            <a:off x="714348" y="2285992"/>
            <a:ext cx="3786214" cy="38085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00233" y="642918"/>
            <a:ext cx="4643470"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err="1" smtClean="0">
                <a:ln/>
                <a:solidFill>
                  <a:schemeClr val="accent3"/>
                </a:solidFill>
                <a:latin typeface="Algerian" pitchFamily="82" charset="0"/>
              </a:rPr>
              <a:t>eScáner</a:t>
            </a:r>
            <a:endParaRPr lang="es-ES" sz="5400" b="1" cap="none" spc="0" dirty="0">
              <a:ln/>
              <a:solidFill>
                <a:schemeClr val="accent3"/>
              </a:solidFill>
              <a:effectLst/>
              <a:latin typeface="Algerian" pitchFamily="82" charset="0"/>
            </a:endParaRPr>
          </a:p>
        </p:txBody>
      </p:sp>
      <p:pic>
        <p:nvPicPr>
          <p:cNvPr id="9218" name="Picture 2" descr="http://tiendamx.com/v1/images/G4050.jpg"/>
          <p:cNvPicPr>
            <a:picLocks noChangeAspect="1" noChangeArrowheads="1"/>
          </p:cNvPicPr>
          <p:nvPr/>
        </p:nvPicPr>
        <p:blipFill>
          <a:blip r:embed="rId2" cstate="print"/>
          <a:srcRect/>
          <a:stretch>
            <a:fillRect/>
          </a:stretch>
        </p:blipFill>
        <p:spPr bwMode="auto">
          <a:xfrm>
            <a:off x="1142975" y="1928802"/>
            <a:ext cx="3559893" cy="3500462"/>
          </a:xfrm>
          <a:prstGeom prst="rect">
            <a:avLst/>
          </a:prstGeom>
          <a:ln>
            <a:noFill/>
          </a:ln>
          <a:effectLst>
            <a:softEdge rad="112500"/>
          </a:effectLst>
        </p:spPr>
      </p:pic>
      <p:sp>
        <p:nvSpPr>
          <p:cNvPr id="9219" name="Text Box 3"/>
          <p:cNvSpPr txBox="1">
            <a:spLocks noChangeArrowheads="1"/>
          </p:cNvSpPr>
          <p:nvPr/>
        </p:nvSpPr>
        <p:spPr bwMode="auto">
          <a:xfrm>
            <a:off x="5286380" y="2071678"/>
            <a:ext cx="2857520" cy="338554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400" b="0" i="0" u="none" strike="noStrike" cap="none" normalizeH="0" baseline="0" dirty="0" smtClean="0">
                <a:ln>
                  <a:noFill/>
                </a:ln>
                <a:solidFill>
                  <a:schemeClr val="tx1"/>
                </a:solidFill>
                <a:effectLst/>
                <a:latin typeface="Times New Roman" pitchFamily="18" charset="0"/>
                <a:cs typeface="Arial" pitchFamily="34" charset="0"/>
              </a:rPr>
              <a:t>Escáner (Scanner) es un dispositivo que realiza la conversión a formato digital de cualquier documento impreso o escrito, en forma de imagen. (Proceso también llamado digitalización). Existen actualmente escáneres que capturan objetos en tres dimensiones. Suelen utilizar un haz de luz o láser para realizar el proceso.</a:t>
            </a:r>
            <a:br>
              <a:rPr kumimoji="0" lang="es-MX" sz="1400" b="0" i="0" u="none" strike="noStrike" cap="none" normalizeH="0" baseline="0" dirty="0" smtClean="0">
                <a:ln>
                  <a:noFill/>
                </a:ln>
                <a:solidFill>
                  <a:schemeClr val="tx1"/>
                </a:solidFill>
                <a:effectLst/>
                <a:latin typeface="Times New Roman" pitchFamily="18" charset="0"/>
                <a:cs typeface="Arial" pitchFamily="34" charset="0"/>
              </a:rPr>
            </a:br>
            <a:r>
              <a:rPr kumimoji="0" lang="es-MX" sz="1400" b="0" i="0" u="none" strike="noStrike" cap="none" normalizeH="0" baseline="0" dirty="0" smtClean="0">
                <a:ln>
                  <a:noFill/>
                </a:ln>
                <a:solidFill>
                  <a:schemeClr val="tx1"/>
                </a:solidFill>
                <a:effectLst/>
                <a:latin typeface="Times New Roman" pitchFamily="18" charset="0"/>
                <a:cs typeface="Arial" pitchFamily="34" charset="0"/>
              </a:rPr>
              <a:t>Actualmente los escáneres vienen junto con las impresoras, estos dispositivos son llamados impresoras multifunción.</a:t>
            </a:r>
            <a:r>
              <a:rPr kumimoji="0" lang="es-MX" sz="1100" b="0" i="0" u="none" strike="noStrike" cap="none" normalizeH="0" baseline="0" dirty="0" smtClean="0">
                <a:ln>
                  <a:noFill/>
                </a:ln>
                <a:solidFill>
                  <a:schemeClr val="tx1"/>
                </a:solidFill>
                <a:effectLst/>
                <a:latin typeface="Times New Roman" pitchFamily="18" charset="0"/>
                <a:cs typeface="Arial" pitchFamily="34" charset="0"/>
              </a:rPr>
              <a:t/>
            </a:r>
            <a:br>
              <a:rPr kumimoji="0" lang="es-MX" sz="1100" b="0" i="0" u="none" strike="noStrike" cap="none" normalizeH="0" baseline="0" dirty="0" smtClean="0">
                <a:ln>
                  <a:noFill/>
                </a:ln>
                <a:solidFill>
                  <a:schemeClr val="tx1"/>
                </a:solidFill>
                <a:effectLst/>
                <a:latin typeface="Times New Roman" pitchFamily="18" charset="0"/>
                <a:cs typeface="Arial" pitchFamily="34" charset="0"/>
              </a:rPr>
            </a:b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6703" y="357166"/>
            <a:ext cx="8074646"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Implementos de Audio</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endParaRPr>
          </a:p>
        </p:txBody>
      </p:sp>
      <p:pic>
        <p:nvPicPr>
          <p:cNvPr id="8194" name="Picture 2" descr="http://3.bp.blogspot.com/_lXFknneJvWI/Spa9Jufs93I/AAAAAAAAABo/JfGsHTbYCKQ/s320/1325.jpg">
            <a:hlinkClick r:id="rId2"/>
          </p:cNvPr>
          <p:cNvPicPr>
            <a:picLocks noChangeAspect="1" noChangeArrowheads="1"/>
          </p:cNvPicPr>
          <p:nvPr/>
        </p:nvPicPr>
        <p:blipFill>
          <a:blip r:embed="rId3" cstate="print"/>
          <a:srcRect/>
          <a:stretch>
            <a:fillRect/>
          </a:stretch>
        </p:blipFill>
        <p:spPr bwMode="auto">
          <a:xfrm rot="650454">
            <a:off x="5473810" y="1264383"/>
            <a:ext cx="2332773" cy="2974054"/>
          </a:xfrm>
          <a:prstGeom prst="rect">
            <a:avLst/>
          </a:prstGeom>
          <a:noFill/>
        </p:spPr>
      </p:pic>
      <p:pic>
        <p:nvPicPr>
          <p:cNvPr id="8196" name="Picture 4" descr="http://1.bp.blogspot.com/_lXFknneJvWI/SpbAuLs8bPI/AAAAAAAAACI/FYUQZrveg4Q/s320/img.jpg"/>
          <p:cNvPicPr>
            <a:picLocks noChangeAspect="1" noChangeArrowheads="1"/>
          </p:cNvPicPr>
          <p:nvPr/>
        </p:nvPicPr>
        <p:blipFill>
          <a:blip r:embed="rId4" cstate="print"/>
          <a:srcRect/>
          <a:stretch>
            <a:fillRect/>
          </a:stretch>
        </p:blipFill>
        <p:spPr bwMode="auto">
          <a:xfrm>
            <a:off x="642910" y="3357562"/>
            <a:ext cx="3095628" cy="3167066"/>
          </a:xfrm>
          <a:prstGeom prst="rect">
            <a:avLst/>
          </a:prstGeom>
          <a:noFill/>
        </p:spPr>
      </p:pic>
      <p:pic>
        <p:nvPicPr>
          <p:cNvPr id="8200" name="Picture 8" descr="C:\Users\multiusuarios\Pictures\barra005lk1lq3.gif"/>
          <p:cNvPicPr>
            <a:picLocks noChangeAspect="1" noChangeArrowheads="1" noCrop="1"/>
          </p:cNvPicPr>
          <p:nvPr/>
        </p:nvPicPr>
        <p:blipFill>
          <a:blip r:embed="rId5" cstate="print"/>
          <a:srcRect/>
          <a:stretch>
            <a:fillRect/>
          </a:stretch>
        </p:blipFill>
        <p:spPr bwMode="auto">
          <a:xfrm rot="16200000">
            <a:off x="5467355" y="3248025"/>
            <a:ext cx="6286544" cy="361950"/>
          </a:xfrm>
          <a:prstGeom prst="rect">
            <a:avLst/>
          </a:prstGeom>
          <a:noFill/>
        </p:spPr>
      </p:pic>
      <p:sp>
        <p:nvSpPr>
          <p:cNvPr id="1026" name="Text Box 2"/>
          <p:cNvSpPr txBox="1">
            <a:spLocks noChangeArrowheads="1"/>
          </p:cNvSpPr>
          <p:nvPr/>
        </p:nvSpPr>
        <p:spPr bwMode="auto">
          <a:xfrm>
            <a:off x="428596" y="1857364"/>
            <a:ext cx="4214842" cy="121444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s-MX" sz="1400" dirty="0" smtClean="0">
                <a:latin typeface="Helvetica" charset="0"/>
                <a:cs typeface="Arial" pitchFamily="34" charset="0"/>
              </a:rPr>
              <a:t>El micrófono </a:t>
            </a:r>
            <a:r>
              <a:rPr kumimoji="0" lang="es-MX" sz="1400" b="0" i="0" u="none" strike="noStrike" cap="none" normalizeH="0" baseline="0" dirty="0" smtClean="0">
                <a:solidFill>
                  <a:schemeClr val="tx1"/>
                </a:solidFill>
                <a:effectLst/>
                <a:latin typeface="Helvetica" charset="0"/>
                <a:cs typeface="Arial" pitchFamily="34" charset="0"/>
              </a:rPr>
              <a:t>Es un dispositivo de entrada que convierte señales acústicas en señales eléctricas; las cuales son usadas por la tarjeta de sonido del Computador para amplificarla o grabarlas, hoy se usa mucho en los PC.</a:t>
            </a:r>
            <a:br>
              <a:rPr kumimoji="0" lang="es-MX" sz="1400" b="0" i="0" u="none" strike="noStrike" cap="none" normalizeH="0" baseline="0" dirty="0" smtClean="0">
                <a:solidFill>
                  <a:schemeClr val="tx1"/>
                </a:solidFill>
                <a:effectLst/>
                <a:latin typeface="Helvetica" charset="0"/>
                <a:cs typeface="Arial" pitchFamily="34" charset="0"/>
              </a:rPr>
            </a:br>
            <a:endParaRPr kumimoji="0" lang="es-MX" sz="1800" b="0" i="0" u="none" strike="noStrike" cap="none" normalizeH="0" baseline="0" dirty="0" smtClean="0">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4214810" y="4857760"/>
            <a:ext cx="3571900" cy="12636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solidFill>
                  <a:schemeClr val="tx1"/>
                </a:solidFill>
                <a:effectLst/>
                <a:latin typeface="Times New Roman" pitchFamily="18" charset="0"/>
                <a:cs typeface="Arial" pitchFamily="34" charset="0"/>
              </a:rPr>
              <a:t>Las bocinas permiten a la computadora emitir diferentes sonidos o música, y en ocasiones puede  ser una manera de interpretar la información proporcionada por la misma computadora.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100" b="0" i="0" u="none" strike="noStrike" cap="none" normalizeH="0" baseline="0" dirty="0" smtClean="0">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74260" y="500042"/>
            <a:ext cx="6348213" cy="923330"/>
          </a:xfrm>
          <a:prstGeom prst="rect">
            <a:avLst/>
          </a:prstGeom>
          <a:noFill/>
        </p:spPr>
        <p:txBody>
          <a:bodyPr wrap="none" lIns="91440" tIns="45720" rIns="91440" bIns="45720">
            <a:spAutoFit/>
          </a:bodyPr>
          <a:lstStyle/>
          <a:p>
            <a:pPr algn="ctr"/>
            <a:r>
              <a:rPr lang="es-E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lgerian" pitchFamily="82" charset="0"/>
              </a:rPr>
              <a:t>Retroproyector</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lgerian" pitchFamily="82" charset="0"/>
            </a:endParaRPr>
          </a:p>
        </p:txBody>
      </p:sp>
      <p:pic>
        <p:nvPicPr>
          <p:cNvPr id="7172" name="Picture 4" descr="Archivo:OHP-sch.JPG">
            <a:hlinkClick r:id="rId2"/>
          </p:cNvPr>
          <p:cNvPicPr>
            <a:picLocks noChangeAspect="1" noChangeArrowheads="1"/>
          </p:cNvPicPr>
          <p:nvPr/>
        </p:nvPicPr>
        <p:blipFill>
          <a:blip r:embed="rId3" cstate="print"/>
          <a:srcRect/>
          <a:stretch>
            <a:fillRect/>
          </a:stretch>
        </p:blipFill>
        <p:spPr bwMode="auto">
          <a:xfrm rot="10800000" flipV="1">
            <a:off x="5214939" y="2143116"/>
            <a:ext cx="3571901" cy="3857652"/>
          </a:xfrm>
          <a:prstGeom prst="rect">
            <a:avLst/>
          </a:prstGeom>
          <a:ln>
            <a:noFill/>
          </a:ln>
          <a:effectLst>
            <a:outerShdw blurRad="292100" dist="139700" dir="2700000" algn="tl" rotWithShape="0">
              <a:srgbClr val="333333">
                <a:alpha val="65000"/>
              </a:srgbClr>
            </a:outerShdw>
          </a:effectLst>
        </p:spPr>
      </p:pic>
      <p:sp>
        <p:nvSpPr>
          <p:cNvPr id="7173" name="Text Box 5"/>
          <p:cNvSpPr txBox="1">
            <a:spLocks noChangeArrowheads="1"/>
          </p:cNvSpPr>
          <p:nvPr/>
        </p:nvSpPr>
        <p:spPr bwMode="auto">
          <a:xfrm>
            <a:off x="285720" y="2928934"/>
            <a:ext cx="4586288" cy="27146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effectLst/>
                <a:latin typeface="Times New Roman" pitchFamily="18" charset="0"/>
                <a:cs typeface="Times New Roman" pitchFamily="18" charset="0"/>
              </a:rPr>
              <a:t>Un retroproyector es una variación de un proyector de  diapositivas que se utiliza para proyectar imágenes a una audiencia también para que el maestro pueda  dar su explicación sin darle la espalda al alumno.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effectLst/>
                <a:latin typeface="Times New Roman" pitchFamily="18" charset="0"/>
                <a:cs typeface="Times New Roman" pitchFamily="18" charset="0"/>
              </a:rPr>
              <a:t>Es un aparato en el cual colocamos un material transparente, previamente preparado con la información que se quiere proyectar; con el material ya colocado en él, se dirige la imagen a cualquier lugar plano, por ejemplo el tablero, la pared, etc., que nos permita proyectar y ver con claridad dicho material. Esta proyección se logra con un rayo de luz, hecho por el cual no es necesario retirar la iluminación del recinto en el cual se utiliza.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1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1_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423</TotalTime>
  <Words>960</Words>
  <Application>Microsoft Office PowerPoint</Application>
  <PresentationFormat>Presentación en pantalla (4:3)</PresentationFormat>
  <Paragraphs>39</Paragraphs>
  <Slides>15</Slides>
  <Notes>0</Notes>
  <HiddenSlides>0</HiddenSlides>
  <MMClips>0</MMClips>
  <ScaleCrop>false</ScaleCrop>
  <HeadingPairs>
    <vt:vector size="4" baseType="variant">
      <vt:variant>
        <vt:lpstr>Tema</vt:lpstr>
      </vt:variant>
      <vt:variant>
        <vt:i4>10</vt:i4>
      </vt:variant>
      <vt:variant>
        <vt:lpstr>Títulos de diapositiva</vt:lpstr>
      </vt:variant>
      <vt:variant>
        <vt:i4>15</vt:i4>
      </vt:variant>
    </vt:vector>
  </HeadingPairs>
  <TitlesOfParts>
    <vt:vector size="25" baseType="lpstr">
      <vt:lpstr>Opulento</vt:lpstr>
      <vt:lpstr>Brío</vt:lpstr>
      <vt:lpstr>Fundición</vt:lpstr>
      <vt:lpstr>Papel</vt:lpstr>
      <vt:lpstr>Aspecto</vt:lpstr>
      <vt:lpstr>1_Aspecto</vt:lpstr>
      <vt:lpstr>Vértice</vt:lpstr>
      <vt:lpstr>1_Brío</vt:lpstr>
      <vt:lpstr>Civil</vt:lpstr>
      <vt:lpstr>2_Aspecto</vt:lpstr>
      <vt:lpstr>Recursos Tecnológicos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Tecnológicos</dc:title>
  <dc:creator>abiezer</dc:creator>
  <cp:lastModifiedBy>MIXELA FULLETON</cp:lastModifiedBy>
  <cp:revision>47</cp:revision>
  <dcterms:created xsi:type="dcterms:W3CDTF">2009-09-16T17:52:37Z</dcterms:created>
  <dcterms:modified xsi:type="dcterms:W3CDTF">2013-05-11T02:45:34Z</dcterms:modified>
</cp:coreProperties>
</file>