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39"/>
  </p:notesMasterIdLst>
  <p:sldIdLst>
    <p:sldId id="260" r:id="rId2"/>
    <p:sldId id="290" r:id="rId3"/>
    <p:sldId id="257" r:id="rId4"/>
    <p:sldId id="262" r:id="rId5"/>
    <p:sldId id="263" r:id="rId6"/>
    <p:sldId id="265" r:id="rId7"/>
    <p:sldId id="264" r:id="rId8"/>
    <p:sldId id="291" r:id="rId9"/>
    <p:sldId id="266" r:id="rId10"/>
    <p:sldId id="267" r:id="rId11"/>
    <p:sldId id="268" r:id="rId12"/>
    <p:sldId id="269" r:id="rId13"/>
    <p:sldId id="270" r:id="rId14"/>
    <p:sldId id="271" r:id="rId15"/>
    <p:sldId id="272" r:id="rId16"/>
    <p:sldId id="292" r:id="rId17"/>
    <p:sldId id="273" r:id="rId18"/>
    <p:sldId id="285" r:id="rId19"/>
    <p:sldId id="286" r:id="rId20"/>
    <p:sldId id="288" r:id="rId21"/>
    <p:sldId id="293" r:id="rId22"/>
    <p:sldId id="274" r:id="rId23"/>
    <p:sldId id="275" r:id="rId24"/>
    <p:sldId id="276" r:id="rId25"/>
    <p:sldId id="277" r:id="rId26"/>
    <p:sldId id="278" r:id="rId27"/>
    <p:sldId id="279" r:id="rId28"/>
    <p:sldId id="280" r:id="rId29"/>
    <p:sldId id="294" r:id="rId30"/>
    <p:sldId id="281" r:id="rId31"/>
    <p:sldId id="282" r:id="rId32"/>
    <p:sldId id="283" r:id="rId33"/>
    <p:sldId id="284" r:id="rId34"/>
    <p:sldId id="295" r:id="rId35"/>
    <p:sldId id="296" r:id="rId36"/>
    <p:sldId id="289" r:id="rId37"/>
    <p:sldId id="297"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8623E"/>
    <a:srgbClr val="B2B2B2"/>
    <a:srgbClr val="FFFFFF"/>
    <a:srgbClr val="FF6600"/>
    <a:srgbClr val="FF9900"/>
    <a:srgbClr val="003300"/>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00"/>
  </p:normalViewPr>
  <p:slideViewPr>
    <p:cSldViewPr>
      <p:cViewPr>
        <p:scale>
          <a:sx n="76" d="100"/>
          <a:sy n="76" d="100"/>
        </p:scale>
        <p:origin x="-34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s-ES" dirty="0"/>
          </a:p>
        </p:txBody>
      </p:sp>
      <p:sp>
        <p:nvSpPr>
          <p:cNvPr id="130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s-ES" dirty="0"/>
          </a:p>
        </p:txBody>
      </p:sp>
      <p:sp>
        <p:nvSpPr>
          <p:cNvPr id="130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los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s-ES" dirty="0"/>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cs typeface="Arial" charset="0"/>
              </a:defRPr>
            </a:lvl1pPr>
          </a:lstStyle>
          <a:p>
            <a:fld id="{55023CC1-77D4-40E9-B459-07E712C2C513}" type="slidenum">
              <a:rPr lang="es-ES"/>
              <a:pPr/>
              <a:t>‹Nº›</a:t>
            </a:fld>
            <a:endParaRPr lang="es-ES" dirty="0">
              <a:cs typeface="+mn-cs"/>
            </a:endParaRPr>
          </a:p>
        </p:txBody>
      </p:sp>
    </p:spTree>
    <p:extLst>
      <p:ext uri="{BB962C8B-B14F-4D97-AF65-F5344CB8AC3E}">
        <p14:creationId xmlns:p14="http://schemas.microsoft.com/office/powerpoint/2010/main" xmlns="" val="1326786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9A3A5-600A-43AC-98B9-F49F6AC9B9B3}" type="slidenum">
              <a:rPr lang="es-ES"/>
              <a:pPr/>
              <a:t>3</a:t>
            </a:fld>
            <a:endParaRPr lang="es-E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12EF9-2329-4320-8450-E3EE622A75BF}" type="slidenum">
              <a:rPr lang="es-ES"/>
              <a:pPr/>
              <a:t>4</a:t>
            </a:fld>
            <a:endParaRPr lang="es-E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C20AC-07ED-4CAD-A428-72F3C99D5AB0}" type="slidenum">
              <a:rPr lang="es-ES"/>
              <a:pPr/>
              <a:t>34</a:t>
            </a:fld>
            <a:endParaRPr lang="es-E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3406BAB-9F80-4875-9552-EFAB479092EF}" type="slidenum">
              <a:rPr lang="es-ES" smtClean="0"/>
              <a:pPr/>
              <a:t>35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468313" y="4581525"/>
            <a:ext cx="8064500" cy="866775"/>
          </a:xfrm>
        </p:spPr>
        <p:txBody>
          <a:bodyPr anchor="b"/>
          <a:lstStyle>
            <a:lvl1pPr>
              <a:defRPr/>
            </a:lvl1pPr>
          </a:lstStyle>
          <a:p>
            <a:pPr lvl="0"/>
            <a:r>
              <a:rPr lang="es-ES" noProof="0" smtClean="0"/>
              <a:t>Haga clic para modificar el estilo de título del patrón</a:t>
            </a:r>
          </a:p>
        </p:txBody>
      </p:sp>
      <p:sp>
        <p:nvSpPr>
          <p:cNvPr id="110595" name="Rectangle 3"/>
          <p:cNvSpPr>
            <a:spLocks noGrp="1" noChangeArrowheads="1"/>
          </p:cNvSpPr>
          <p:nvPr>
            <p:ph type="subTitle" idx="1"/>
          </p:nvPr>
        </p:nvSpPr>
        <p:spPr>
          <a:xfrm>
            <a:off x="468313" y="5495925"/>
            <a:ext cx="8064500" cy="685800"/>
          </a:xfrm>
        </p:spPr>
        <p:txBody>
          <a:bodyPr anchor="b"/>
          <a:lstStyle>
            <a:lvl1pPr marL="0" indent="0">
              <a:buFont typeface="Wingdings" pitchFamily="2" charset="2"/>
              <a:buNone/>
              <a:defRPr sz="3400" b="1"/>
            </a:lvl1pPr>
          </a:lstStyle>
          <a:p>
            <a:pPr lvl="0"/>
            <a:r>
              <a:rPr lang="es-ES" noProof="0" smtClean="0"/>
              <a:t>Haga clic para modificar el estilo de subtítulo del patrón</a:t>
            </a:r>
          </a:p>
        </p:txBody>
      </p:sp>
      <p:sp>
        <p:nvSpPr>
          <p:cNvPr id="110596" name="Rectangle 4"/>
          <p:cNvSpPr>
            <a:spLocks noGrp="1" noChangeArrowheads="1"/>
          </p:cNvSpPr>
          <p:nvPr>
            <p:ph type="dt" sz="quarter" idx="2"/>
          </p:nvPr>
        </p:nvSpPr>
        <p:spPr/>
        <p:txBody>
          <a:bodyPr/>
          <a:lstStyle>
            <a:lvl1pPr>
              <a:defRPr/>
            </a:lvl1pPr>
          </a:lstStyle>
          <a:p>
            <a:endParaRPr lang="es-ES" dirty="0"/>
          </a:p>
        </p:txBody>
      </p:sp>
      <p:sp>
        <p:nvSpPr>
          <p:cNvPr id="110597" name="Rectangle 5"/>
          <p:cNvSpPr>
            <a:spLocks noGrp="1" noChangeArrowheads="1"/>
          </p:cNvSpPr>
          <p:nvPr>
            <p:ph type="ftr" sz="quarter" idx="3"/>
          </p:nvPr>
        </p:nvSpPr>
        <p:spPr/>
        <p:txBody>
          <a:bodyPr/>
          <a:lstStyle>
            <a:lvl1pPr>
              <a:defRPr/>
            </a:lvl1pPr>
          </a:lstStyle>
          <a:p>
            <a:endParaRPr lang="es-ES" dirty="0"/>
          </a:p>
        </p:txBody>
      </p:sp>
      <p:sp>
        <p:nvSpPr>
          <p:cNvPr id="110598" name="Rectangle 6"/>
          <p:cNvSpPr>
            <a:spLocks noGrp="1" noChangeArrowheads="1"/>
          </p:cNvSpPr>
          <p:nvPr>
            <p:ph type="sldNum" sz="quarter" idx="4"/>
          </p:nvPr>
        </p:nvSpPr>
        <p:spPr/>
        <p:txBody>
          <a:bodyPr/>
          <a:lstStyle>
            <a:lvl1pPr>
              <a:defRPr/>
            </a:lvl1pPr>
          </a:lstStyle>
          <a:p>
            <a:fld id="{89F3970B-5321-496C-AF5A-F69640407BA6}" type="slidenum">
              <a:rPr lang="es-ES"/>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45655F00-83CF-4990-A279-2AC74574926E}" type="slidenum">
              <a:rPr lang="es-ES"/>
              <a:pPr/>
              <a:t>‹Nº›</a:t>
            </a:fld>
            <a:endParaRPr lang="es-ES" dirty="0"/>
          </a:p>
        </p:txBody>
      </p:sp>
    </p:spTree>
    <p:extLst>
      <p:ext uri="{BB962C8B-B14F-4D97-AF65-F5344CB8AC3E}">
        <p14:creationId xmlns:p14="http://schemas.microsoft.com/office/powerpoint/2010/main" xmlns="" val="328242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05588" y="476250"/>
            <a:ext cx="2070100" cy="59055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95288" y="476250"/>
            <a:ext cx="6057900" cy="59055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7A71FA5A-F20C-4E58-9D18-E1C6F4AA704E}" type="slidenum">
              <a:rPr lang="es-ES"/>
              <a:pPr/>
              <a:t>‹Nº›</a:t>
            </a:fld>
            <a:endParaRPr lang="es-ES" dirty="0"/>
          </a:p>
        </p:txBody>
      </p:sp>
    </p:spTree>
    <p:extLst>
      <p:ext uri="{BB962C8B-B14F-4D97-AF65-F5344CB8AC3E}">
        <p14:creationId xmlns:p14="http://schemas.microsoft.com/office/powerpoint/2010/main" xmlns="" val="233384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12AA2663-0925-424A-81C8-426296D37687}" type="slidenum">
              <a:rPr lang="es-ES"/>
              <a:pPr/>
              <a:t>‹Nº›</a:t>
            </a:fld>
            <a:endParaRPr lang="es-ES" dirty="0"/>
          </a:p>
        </p:txBody>
      </p:sp>
    </p:spTree>
    <p:extLst>
      <p:ext uri="{BB962C8B-B14F-4D97-AF65-F5344CB8AC3E}">
        <p14:creationId xmlns:p14="http://schemas.microsoft.com/office/powerpoint/2010/main" xmlns="" val="405162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A870A559-6C8D-432A-9D21-6AF3AD8DD857}" type="slidenum">
              <a:rPr lang="es-ES"/>
              <a:pPr/>
              <a:t>‹Nº›</a:t>
            </a:fld>
            <a:endParaRPr lang="es-ES" dirty="0"/>
          </a:p>
        </p:txBody>
      </p:sp>
    </p:spTree>
    <p:extLst>
      <p:ext uri="{BB962C8B-B14F-4D97-AF65-F5344CB8AC3E}">
        <p14:creationId xmlns:p14="http://schemas.microsoft.com/office/powerpoint/2010/main" xmlns="" val="72000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952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116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066D839E-D6F0-4950-8609-8DC3A9E9BB0F}" type="slidenum">
              <a:rPr lang="es-ES"/>
              <a:pPr/>
              <a:t>‹Nº›</a:t>
            </a:fld>
            <a:endParaRPr lang="es-ES" dirty="0"/>
          </a:p>
        </p:txBody>
      </p:sp>
    </p:spTree>
    <p:extLst>
      <p:ext uri="{BB962C8B-B14F-4D97-AF65-F5344CB8AC3E}">
        <p14:creationId xmlns:p14="http://schemas.microsoft.com/office/powerpoint/2010/main" xmlns="" val="300985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lvl1pPr>
              <a:defRPr/>
            </a:lvl1pPr>
          </a:lstStyle>
          <a:p>
            <a:endParaRPr lang="es-ES" dirty="0"/>
          </a:p>
        </p:txBody>
      </p:sp>
      <p:sp>
        <p:nvSpPr>
          <p:cNvPr id="8" name="7 Marcador de pie de página"/>
          <p:cNvSpPr>
            <a:spLocks noGrp="1"/>
          </p:cNvSpPr>
          <p:nvPr>
            <p:ph type="ftr" sz="quarter" idx="11"/>
          </p:nvPr>
        </p:nvSpPr>
        <p:spPr/>
        <p:txBody>
          <a:bodyPr/>
          <a:lstStyle>
            <a:lvl1pPr>
              <a:defRPr/>
            </a:lvl1pPr>
          </a:lstStyle>
          <a:p>
            <a:endParaRPr lang="es-ES" dirty="0"/>
          </a:p>
        </p:txBody>
      </p:sp>
      <p:sp>
        <p:nvSpPr>
          <p:cNvPr id="9" name="8 Marcador de número de diapositiva"/>
          <p:cNvSpPr>
            <a:spLocks noGrp="1"/>
          </p:cNvSpPr>
          <p:nvPr>
            <p:ph type="sldNum" sz="quarter" idx="12"/>
          </p:nvPr>
        </p:nvSpPr>
        <p:spPr/>
        <p:txBody>
          <a:bodyPr/>
          <a:lstStyle>
            <a:lvl1pPr>
              <a:defRPr/>
            </a:lvl1pPr>
          </a:lstStyle>
          <a:p>
            <a:fld id="{62FDA6E9-280C-42E9-8150-6CA1B529A466}" type="slidenum">
              <a:rPr lang="es-ES"/>
              <a:pPr/>
              <a:t>‹Nº›</a:t>
            </a:fld>
            <a:endParaRPr lang="es-ES" dirty="0"/>
          </a:p>
        </p:txBody>
      </p:sp>
    </p:spTree>
    <p:extLst>
      <p:ext uri="{BB962C8B-B14F-4D97-AF65-F5344CB8AC3E}">
        <p14:creationId xmlns:p14="http://schemas.microsoft.com/office/powerpoint/2010/main" xmlns="" val="137916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lvl1pPr>
              <a:defRPr/>
            </a:lvl1pPr>
          </a:lstStyle>
          <a:p>
            <a:endParaRPr lang="es-ES" dirty="0"/>
          </a:p>
        </p:txBody>
      </p:sp>
      <p:sp>
        <p:nvSpPr>
          <p:cNvPr id="4" name="3 Marcador de pie de página"/>
          <p:cNvSpPr>
            <a:spLocks noGrp="1"/>
          </p:cNvSpPr>
          <p:nvPr>
            <p:ph type="ftr" sz="quarter" idx="11"/>
          </p:nvPr>
        </p:nvSpPr>
        <p:spPr/>
        <p:txBody>
          <a:bodyPr/>
          <a:lstStyle>
            <a:lvl1pPr>
              <a:defRPr/>
            </a:lvl1pPr>
          </a:lstStyle>
          <a:p>
            <a:endParaRPr lang="es-ES" dirty="0"/>
          </a:p>
        </p:txBody>
      </p:sp>
      <p:sp>
        <p:nvSpPr>
          <p:cNvPr id="5" name="4 Marcador de número de diapositiva"/>
          <p:cNvSpPr>
            <a:spLocks noGrp="1"/>
          </p:cNvSpPr>
          <p:nvPr>
            <p:ph type="sldNum" sz="quarter" idx="12"/>
          </p:nvPr>
        </p:nvSpPr>
        <p:spPr/>
        <p:txBody>
          <a:bodyPr/>
          <a:lstStyle>
            <a:lvl1pPr>
              <a:defRPr/>
            </a:lvl1pPr>
          </a:lstStyle>
          <a:p>
            <a:fld id="{E7FCC102-3AE4-434A-BDED-F6A3B4FC529B}" type="slidenum">
              <a:rPr lang="es-ES"/>
              <a:pPr/>
              <a:t>‹Nº›</a:t>
            </a:fld>
            <a:endParaRPr lang="es-ES" dirty="0"/>
          </a:p>
        </p:txBody>
      </p:sp>
    </p:spTree>
    <p:extLst>
      <p:ext uri="{BB962C8B-B14F-4D97-AF65-F5344CB8AC3E}">
        <p14:creationId xmlns:p14="http://schemas.microsoft.com/office/powerpoint/2010/main" xmlns="" val="393940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dirty="0"/>
          </a:p>
        </p:txBody>
      </p:sp>
      <p:sp>
        <p:nvSpPr>
          <p:cNvPr id="3" name="2 Marcador de pie de página"/>
          <p:cNvSpPr>
            <a:spLocks noGrp="1"/>
          </p:cNvSpPr>
          <p:nvPr>
            <p:ph type="ftr" sz="quarter" idx="11"/>
          </p:nvPr>
        </p:nvSpPr>
        <p:spPr/>
        <p:txBody>
          <a:bodyPr/>
          <a:lstStyle>
            <a:lvl1pPr>
              <a:defRPr/>
            </a:lvl1pPr>
          </a:lstStyle>
          <a:p>
            <a:endParaRPr lang="es-ES" dirty="0"/>
          </a:p>
        </p:txBody>
      </p:sp>
      <p:sp>
        <p:nvSpPr>
          <p:cNvPr id="4" name="3 Marcador de número de diapositiva"/>
          <p:cNvSpPr>
            <a:spLocks noGrp="1"/>
          </p:cNvSpPr>
          <p:nvPr>
            <p:ph type="sldNum" sz="quarter" idx="12"/>
          </p:nvPr>
        </p:nvSpPr>
        <p:spPr/>
        <p:txBody>
          <a:bodyPr/>
          <a:lstStyle>
            <a:lvl1pPr>
              <a:defRPr/>
            </a:lvl1pPr>
          </a:lstStyle>
          <a:p>
            <a:fld id="{434C7550-CEFC-4095-BD97-C8F9623C9C2A}" type="slidenum">
              <a:rPr lang="es-ES"/>
              <a:pPr/>
              <a:t>‹Nº›</a:t>
            </a:fld>
            <a:endParaRPr lang="es-ES" dirty="0"/>
          </a:p>
        </p:txBody>
      </p:sp>
    </p:spTree>
    <p:extLst>
      <p:ext uri="{BB962C8B-B14F-4D97-AF65-F5344CB8AC3E}">
        <p14:creationId xmlns:p14="http://schemas.microsoft.com/office/powerpoint/2010/main" xmlns="" val="180176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B2E592B8-B794-4F99-AD69-B0C02E3EA3BD}" type="slidenum">
              <a:rPr lang="es-ES"/>
              <a:pPr/>
              <a:t>‹Nº›</a:t>
            </a:fld>
            <a:endParaRPr lang="es-ES" dirty="0"/>
          </a:p>
        </p:txBody>
      </p:sp>
    </p:spTree>
    <p:extLst>
      <p:ext uri="{BB962C8B-B14F-4D97-AF65-F5344CB8AC3E}">
        <p14:creationId xmlns:p14="http://schemas.microsoft.com/office/powerpoint/2010/main" xmlns="" val="39756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DF3A8E25-3F64-4A57-B357-D304AFD8D39C}" type="slidenum">
              <a:rPr lang="es-ES"/>
              <a:pPr/>
              <a:t>‹Nº›</a:t>
            </a:fld>
            <a:endParaRPr lang="es-ES" dirty="0"/>
          </a:p>
        </p:txBody>
      </p:sp>
    </p:spTree>
    <p:extLst>
      <p:ext uri="{BB962C8B-B14F-4D97-AF65-F5344CB8AC3E}">
        <p14:creationId xmlns:p14="http://schemas.microsoft.com/office/powerpoint/2010/main" xmlns="" val="19047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395288" y="476250"/>
            <a:ext cx="8280400" cy="874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a:t>
            </a:r>
          </a:p>
        </p:txBody>
      </p:sp>
      <p:sp>
        <p:nvSpPr>
          <p:cNvPr id="109571" name="Rectangle 3"/>
          <p:cNvSpPr>
            <a:spLocks noGrp="1" noChangeArrowheads="1"/>
          </p:cNvSpPr>
          <p:nvPr>
            <p:ph type="body" idx="1"/>
          </p:nvPr>
        </p:nvSpPr>
        <p:spPr bwMode="auto">
          <a:xfrm>
            <a:off x="395288" y="1557338"/>
            <a:ext cx="8280400" cy="4824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los estilos de texto del patrón</a:t>
            </a:r>
          </a:p>
          <a:p>
            <a:pPr lvl="1"/>
            <a:r>
              <a:rPr lang="es-ES" smtClean="0"/>
              <a:t>Segundo nivel</a:t>
            </a:r>
          </a:p>
          <a:p>
            <a:pPr lvl="2"/>
            <a:r>
              <a:rPr lang="es-ES" smtClean="0"/>
              <a:t>Tercer nivel		</a:t>
            </a:r>
          </a:p>
          <a:p>
            <a:pPr lvl="3"/>
            <a:r>
              <a:rPr lang="es-ES" smtClean="0"/>
              <a:t>Cuarto nivel</a:t>
            </a:r>
          </a:p>
          <a:p>
            <a:pPr lvl="4"/>
            <a:r>
              <a:rPr lang="es-ES" smtClean="0"/>
              <a:t>Quinto nivel</a:t>
            </a:r>
          </a:p>
        </p:txBody>
      </p:sp>
      <p:sp>
        <p:nvSpPr>
          <p:cNvPr id="10957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endParaRPr lang="es-ES" dirty="0"/>
          </a:p>
        </p:txBody>
      </p:sp>
      <p:sp>
        <p:nvSpPr>
          <p:cNvPr id="10957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s-ES" dirty="0"/>
          </a:p>
        </p:txBody>
      </p:sp>
      <p:sp>
        <p:nvSpPr>
          <p:cNvPr id="10957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cs typeface="Arial" charset="0"/>
              </a:defRPr>
            </a:lvl1pPr>
          </a:lstStyle>
          <a:p>
            <a:fld id="{917F4639-C668-43DB-914D-DEB326F9260D}" type="slidenum">
              <a:rPr lang="es-ES"/>
              <a:pPr/>
              <a:t>‹Nº›</a:t>
            </a:fld>
            <a:endParaRPr lang="es-ES" dirty="0">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fontAlgn="base" hangingPunct="1">
        <a:spcBef>
          <a:spcPct val="0"/>
        </a:spcBef>
        <a:spcAft>
          <a:spcPct val="0"/>
        </a:spcAft>
        <a:defRPr kumimoji="1" sz="4000" b="1">
          <a:solidFill>
            <a:schemeClr val="tx2"/>
          </a:solidFill>
          <a:latin typeface="+mj-lt"/>
          <a:ea typeface="+mj-ea"/>
          <a:cs typeface="+mj-cs"/>
        </a:defRPr>
      </a:lvl1pPr>
      <a:lvl2pPr algn="l" rtl="0" eaLnBrk="1" fontAlgn="base" hangingPunct="1">
        <a:spcBef>
          <a:spcPct val="0"/>
        </a:spcBef>
        <a:spcAft>
          <a:spcPct val="0"/>
        </a:spcAft>
        <a:defRPr kumimoji="1" sz="4000" b="1">
          <a:solidFill>
            <a:schemeClr val="tx2"/>
          </a:solidFill>
          <a:latin typeface="Arial" charset="0"/>
        </a:defRPr>
      </a:lvl2pPr>
      <a:lvl3pPr algn="l" rtl="0" eaLnBrk="1" fontAlgn="base" hangingPunct="1">
        <a:spcBef>
          <a:spcPct val="0"/>
        </a:spcBef>
        <a:spcAft>
          <a:spcPct val="0"/>
        </a:spcAft>
        <a:defRPr kumimoji="1" sz="4000" b="1">
          <a:solidFill>
            <a:schemeClr val="tx2"/>
          </a:solidFill>
          <a:latin typeface="Arial" charset="0"/>
        </a:defRPr>
      </a:lvl3pPr>
      <a:lvl4pPr algn="l" rtl="0" eaLnBrk="1" fontAlgn="base" hangingPunct="1">
        <a:spcBef>
          <a:spcPct val="0"/>
        </a:spcBef>
        <a:spcAft>
          <a:spcPct val="0"/>
        </a:spcAft>
        <a:defRPr kumimoji="1" sz="4000" b="1">
          <a:solidFill>
            <a:schemeClr val="tx2"/>
          </a:solidFill>
          <a:latin typeface="Arial" charset="0"/>
        </a:defRPr>
      </a:lvl4pPr>
      <a:lvl5pPr algn="l" rtl="0" eaLnBrk="1" fontAlgn="base" hangingPunct="1">
        <a:spcBef>
          <a:spcPct val="0"/>
        </a:spcBef>
        <a:spcAft>
          <a:spcPct val="0"/>
        </a:spcAft>
        <a:defRPr kumimoji="1" sz="4000" b="1">
          <a:solidFill>
            <a:schemeClr val="tx2"/>
          </a:solidFill>
          <a:latin typeface="Arial" charset="0"/>
        </a:defRPr>
      </a:lvl5pPr>
      <a:lvl6pPr marL="457200" algn="l" rtl="0" eaLnBrk="1" fontAlgn="base" hangingPunct="1">
        <a:spcBef>
          <a:spcPct val="0"/>
        </a:spcBef>
        <a:spcAft>
          <a:spcPct val="0"/>
        </a:spcAft>
        <a:defRPr kumimoji="1" sz="4000" b="1">
          <a:solidFill>
            <a:schemeClr val="tx2"/>
          </a:solidFill>
          <a:latin typeface="Arial" charset="0"/>
        </a:defRPr>
      </a:lvl6pPr>
      <a:lvl7pPr marL="914400" algn="l" rtl="0" eaLnBrk="1" fontAlgn="base" hangingPunct="1">
        <a:spcBef>
          <a:spcPct val="0"/>
        </a:spcBef>
        <a:spcAft>
          <a:spcPct val="0"/>
        </a:spcAft>
        <a:defRPr kumimoji="1" sz="4000" b="1">
          <a:solidFill>
            <a:schemeClr val="tx2"/>
          </a:solidFill>
          <a:latin typeface="Arial" charset="0"/>
        </a:defRPr>
      </a:lvl7pPr>
      <a:lvl8pPr marL="1371600" algn="l" rtl="0" eaLnBrk="1" fontAlgn="base" hangingPunct="1">
        <a:spcBef>
          <a:spcPct val="0"/>
        </a:spcBef>
        <a:spcAft>
          <a:spcPct val="0"/>
        </a:spcAft>
        <a:defRPr kumimoji="1" sz="4000" b="1">
          <a:solidFill>
            <a:schemeClr val="tx2"/>
          </a:solidFill>
          <a:latin typeface="Arial" charset="0"/>
        </a:defRPr>
      </a:lvl8pPr>
      <a:lvl9pPr marL="1828800" algn="l" rtl="0" eaLnBrk="1" fontAlgn="base" hangingPunct="1">
        <a:spcBef>
          <a:spcPct val="0"/>
        </a:spcBef>
        <a:spcAft>
          <a:spcPct val="0"/>
        </a:spcAft>
        <a:defRPr kumimoji="1"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chemeClr val="hlink"/>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80400" cy="874713"/>
          </a:xfrm>
        </p:spPr>
        <p:txBody>
          <a:bodyPr/>
          <a:lstStyle/>
          <a:p>
            <a:pPr algn="ctr"/>
            <a:r>
              <a:rPr lang="es-ES" sz="1800" kern="1200" dirty="0">
                <a:solidFill>
                  <a:schemeClr val="tx1"/>
                </a:solidFill>
                <a:latin typeface="Times New Roman" pitchFamily="18" charset="0"/>
                <a:ea typeface="+mn-ea"/>
                <a:cs typeface="+mn-cs"/>
              </a:rPr>
              <a:t>ADMINISTRACIÓN PÚBLICA</a:t>
            </a:r>
            <a:br>
              <a:rPr lang="es-ES" sz="1800" kern="1200" dirty="0">
                <a:solidFill>
                  <a:schemeClr val="tx1"/>
                </a:solidFill>
                <a:latin typeface="Times New Roman" pitchFamily="18" charset="0"/>
                <a:ea typeface="+mn-ea"/>
                <a:cs typeface="+mn-cs"/>
              </a:rPr>
            </a:br>
            <a:r>
              <a:rPr lang="es-ES" sz="1800" kern="1200" dirty="0">
                <a:solidFill>
                  <a:schemeClr val="tx1"/>
                </a:solidFill>
                <a:latin typeface="Times New Roman" pitchFamily="18" charset="0"/>
                <a:ea typeface="+mn-ea"/>
                <a:cs typeface="+mn-cs"/>
              </a:rPr>
              <a:t>MANEJO DE LA POLÍTICA PÚBLICA DE SEGURIDAD Y CONVIVENCIA EN LA SECRETARIA DE EDUCAUCÍON DE BOGOTÁ</a:t>
            </a:r>
            <a:r>
              <a:rPr lang="es-CO" dirty="0" smtClean="0"/>
              <a:t/>
            </a:r>
            <a:br>
              <a:rPr lang="es-CO" dirty="0" smtClean="0"/>
            </a:br>
            <a:endParaRPr lang="es-CO" dirty="0"/>
          </a:p>
        </p:txBody>
      </p:sp>
      <p:sp>
        <p:nvSpPr>
          <p:cNvPr id="3" name="2 Marcador de contenido"/>
          <p:cNvSpPr>
            <a:spLocks noGrp="1"/>
          </p:cNvSpPr>
          <p:nvPr>
            <p:ph idx="1"/>
          </p:nvPr>
        </p:nvSpPr>
        <p:spPr>
          <a:xfrm>
            <a:off x="0" y="1557338"/>
            <a:ext cx="9144000" cy="4824412"/>
          </a:xfrm>
        </p:spPr>
        <p:txBody>
          <a:bodyPr/>
          <a:lstStyle/>
          <a:p>
            <a:pPr algn="ctr">
              <a:buNone/>
            </a:pPr>
            <a:r>
              <a:rPr lang="es-ES" sz="2000" b="1" dirty="0" smtClean="0"/>
              <a:t> </a:t>
            </a:r>
            <a:r>
              <a:rPr lang="es-ES" sz="1800" kern="1200" dirty="0" smtClean="0">
                <a:latin typeface="Times New Roman" pitchFamily="18" charset="0"/>
              </a:rPr>
              <a:t>PRESENTADO </a:t>
            </a:r>
            <a:r>
              <a:rPr lang="es-ES" sz="1800" kern="1200" dirty="0">
                <a:latin typeface="Times New Roman" pitchFamily="18" charset="0"/>
              </a:rPr>
              <a:t>POR:</a:t>
            </a:r>
            <a:endParaRPr lang="es-CO" sz="1800" kern="1200" dirty="0">
              <a:latin typeface="Times New Roman" pitchFamily="18" charset="0"/>
            </a:endParaRPr>
          </a:p>
          <a:p>
            <a:pPr algn="ctr">
              <a:buNone/>
            </a:pPr>
            <a:r>
              <a:rPr lang="es-ES" sz="1800" kern="1200" dirty="0">
                <a:latin typeface="Times New Roman" pitchFamily="18" charset="0"/>
              </a:rPr>
              <a:t> DIEGO AMADEO MEDINA OCHOA - CÓDIGO: 1.018.440.840</a:t>
            </a:r>
            <a:endParaRPr lang="es-CO" sz="1800" kern="1200" dirty="0">
              <a:latin typeface="Times New Roman" pitchFamily="18" charset="0"/>
            </a:endParaRPr>
          </a:p>
          <a:p>
            <a:pPr algn="ctr">
              <a:buNone/>
            </a:pPr>
            <a:r>
              <a:rPr lang="es-ES" sz="1800" kern="1200" dirty="0">
                <a:latin typeface="Times New Roman" pitchFamily="18" charset="0"/>
              </a:rPr>
              <a:t>MARÍA LOURDES SARMIENTO MARTÍNEZ - CÓDIGO: 52.864.868</a:t>
            </a:r>
            <a:endParaRPr lang="es-CO" sz="1800" kern="1200" dirty="0">
              <a:latin typeface="Times New Roman" pitchFamily="18" charset="0"/>
            </a:endParaRPr>
          </a:p>
          <a:p>
            <a:pPr algn="ctr">
              <a:buNone/>
            </a:pPr>
            <a:r>
              <a:rPr lang="es-ES" sz="1800" kern="1200" dirty="0">
                <a:latin typeface="Times New Roman" pitchFamily="18" charset="0"/>
              </a:rPr>
              <a:t>SARA MORENO - CÓDIGO: 51.778.013 </a:t>
            </a:r>
            <a:endParaRPr lang="es-CO" sz="1800" kern="1200" dirty="0">
              <a:latin typeface="Times New Roman" pitchFamily="18" charset="0"/>
            </a:endParaRPr>
          </a:p>
          <a:p>
            <a:pPr algn="ctr">
              <a:buNone/>
            </a:pPr>
            <a:r>
              <a:rPr lang="es-ES" sz="1800" kern="1200" dirty="0">
                <a:latin typeface="Times New Roman" pitchFamily="18" charset="0"/>
              </a:rPr>
              <a:t>ANDREA RESTREPO - CÓDIGO: 1.026.272.218</a:t>
            </a:r>
            <a:endParaRPr lang="es-CO" sz="1800" kern="1200" dirty="0">
              <a:latin typeface="Times New Roman" pitchFamily="18" charset="0"/>
            </a:endParaRPr>
          </a:p>
          <a:p>
            <a:pPr algn="ctr">
              <a:buNone/>
            </a:pPr>
            <a:r>
              <a:rPr lang="es-ES" sz="1800" kern="1200" dirty="0">
                <a:latin typeface="Times New Roman" pitchFamily="18" charset="0"/>
              </a:rPr>
              <a:t>JULIETA MARTÍNEZ DELGADILLO - CÓDIGO: 52.834.701</a:t>
            </a:r>
          </a:p>
          <a:p>
            <a:pPr algn="ctr">
              <a:buNone/>
            </a:pPr>
            <a:endParaRPr lang="es-ES" sz="1800" kern="1200" dirty="0">
              <a:latin typeface="Times New Roman" pitchFamily="18" charset="0"/>
            </a:endParaRPr>
          </a:p>
          <a:p>
            <a:pPr algn="ctr">
              <a:buNone/>
            </a:pPr>
            <a:r>
              <a:rPr lang="es-ES" sz="1800" kern="1200" dirty="0">
                <a:latin typeface="Times New Roman" pitchFamily="18" charset="0"/>
              </a:rPr>
              <a:t> </a:t>
            </a:r>
            <a:r>
              <a:rPr lang="es-CO" sz="1800" kern="1200" dirty="0">
                <a:latin typeface="Times New Roman" pitchFamily="18" charset="0"/>
              </a:rPr>
              <a:t>	</a:t>
            </a:r>
            <a:r>
              <a:rPr lang="es-ES" sz="1800" kern="1200" dirty="0">
                <a:latin typeface="Times New Roman" pitchFamily="18" charset="0"/>
              </a:rPr>
              <a:t>TUTORA</a:t>
            </a:r>
            <a:endParaRPr lang="es-CO" sz="1800" kern="1200" dirty="0">
              <a:latin typeface="Times New Roman" pitchFamily="18" charset="0"/>
            </a:endParaRPr>
          </a:p>
          <a:p>
            <a:pPr algn="ctr">
              <a:buNone/>
            </a:pPr>
            <a:r>
              <a:rPr lang="es-ES" sz="1800" kern="1200" dirty="0">
                <a:latin typeface="Times New Roman" pitchFamily="18" charset="0"/>
              </a:rPr>
              <a:t>CLAUDIA MARCELA RODRÍGUEZ RODRÍGUEZ</a:t>
            </a:r>
          </a:p>
          <a:p>
            <a:pPr algn="ctr">
              <a:buNone/>
            </a:pPr>
            <a:endParaRPr lang="es-ES" sz="1800" kern="1200" dirty="0">
              <a:latin typeface="Times New Roman" pitchFamily="18" charset="0"/>
            </a:endParaRPr>
          </a:p>
          <a:p>
            <a:pPr algn="ctr">
              <a:buNone/>
            </a:pPr>
            <a:r>
              <a:rPr lang="es-CO" sz="1800" kern="1200" dirty="0">
                <a:latin typeface="Times New Roman" pitchFamily="18" charset="0"/>
              </a:rPr>
              <a:t>UNIVERSIDAD NACIONAL ABIERTA Y A DISTANCIA, UNAD</a:t>
            </a:r>
          </a:p>
          <a:p>
            <a:pPr algn="ctr">
              <a:buNone/>
            </a:pPr>
            <a:r>
              <a:rPr lang="es-CO" sz="1800" kern="1200" dirty="0">
                <a:latin typeface="Times New Roman" pitchFamily="18" charset="0"/>
              </a:rPr>
              <a:t>ESCUELA DE CIENCIAS ADMINISTRATIVAS, CONTABLES, ECONÓMICAS DE NEGOCIOS</a:t>
            </a:r>
            <a:r>
              <a:rPr lang="es-ES" sz="1800" kern="1200" dirty="0">
                <a:latin typeface="Times New Roman" pitchFamily="18" charset="0"/>
              </a:rPr>
              <a:t> </a:t>
            </a:r>
            <a:endParaRPr lang="es-CO" sz="1800" kern="1200" dirty="0">
              <a:latin typeface="Times New Roman" pitchFamily="18" charset="0"/>
            </a:endParaRPr>
          </a:p>
          <a:p>
            <a:pPr algn="ctr">
              <a:buNone/>
            </a:pPr>
            <a:r>
              <a:rPr lang="es-ES" sz="1800" kern="1200" dirty="0">
                <a:latin typeface="Times New Roman" pitchFamily="18" charset="0"/>
              </a:rPr>
              <a:t>MAYO DE 2013</a:t>
            </a:r>
            <a:endParaRPr lang="es-CO" sz="1800" kern="1200" dirty="0">
              <a:latin typeface="Times New Roman" pitchFamily="18" charset="0"/>
            </a:endParaRPr>
          </a:p>
          <a:p>
            <a:pPr algn="ctr">
              <a:buNone/>
            </a:pPr>
            <a:endParaRPr lang="es-CO" sz="1600" dirty="0" smtClean="0"/>
          </a:p>
          <a:p>
            <a:pPr algn="ctr"/>
            <a:endParaRPr lang="es-CO" dirty="0"/>
          </a:p>
        </p:txBody>
      </p:sp>
      <p:pic>
        <p:nvPicPr>
          <p:cNvPr id="4" name="3 Imagen"/>
          <p:cNvPicPr/>
          <p:nvPr/>
        </p:nvPicPr>
        <p:blipFill>
          <a:blip r:embed="rId2" cstate="print">
            <a:clrChange>
              <a:clrFrom>
                <a:srgbClr val="FFFFFF"/>
              </a:clrFrom>
              <a:clrTo>
                <a:srgbClr val="FFFFFF">
                  <a:alpha val="0"/>
                </a:srgbClr>
              </a:clrTo>
            </a:clrChange>
          </a:blip>
          <a:srcRect/>
          <a:stretch>
            <a:fillRect/>
          </a:stretch>
        </p:blipFill>
        <p:spPr bwMode="auto">
          <a:xfrm>
            <a:off x="179512" y="116632"/>
            <a:ext cx="1152128" cy="720080"/>
          </a:xfrm>
          <a:prstGeom prst="rect">
            <a:avLst/>
          </a:prstGeom>
          <a:noFill/>
          <a:ln w="9525">
            <a:noFill/>
            <a:miter lim="800000"/>
            <a:headEnd/>
            <a:tailEnd/>
          </a:ln>
        </p:spPr>
      </p:pic>
      <p:pic>
        <p:nvPicPr>
          <p:cNvPr id="5" name="Picture 5" descr="SED">
            <a:hlinkClick r:id=""/>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4071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209"/>
            <a:ext cx="9144000" cy="823503"/>
          </a:xfrm>
        </p:spPr>
        <p:txBody>
          <a:bodyPr/>
          <a:lstStyle/>
          <a:p>
            <a:pPr algn="ctr"/>
            <a:r>
              <a:rPr lang="es-ES" sz="2400" kern="1200" dirty="0">
                <a:solidFill>
                  <a:srgbClr val="7030A0"/>
                </a:solidFill>
              </a:rPr>
              <a:t>CONTEXTO EN EL CUAL SE ADELANTA LA IMPLEMENTACIÓN DE LA POLÍTICA.</a:t>
            </a:r>
            <a:endParaRPr lang="es-CO" sz="2400" kern="1200" dirty="0">
              <a:solidFill>
                <a:srgbClr val="7030A0"/>
              </a:solidFill>
            </a:endParaRPr>
          </a:p>
        </p:txBody>
      </p:sp>
      <p:sp>
        <p:nvSpPr>
          <p:cNvPr id="5" name="4 Rectángulo"/>
          <p:cNvSpPr/>
          <p:nvPr/>
        </p:nvSpPr>
        <p:spPr>
          <a:xfrm>
            <a:off x="179512" y="868650"/>
            <a:ext cx="8712968" cy="400110"/>
          </a:xfrm>
          <a:prstGeom prst="rect">
            <a:avLst/>
          </a:prstGeom>
        </p:spPr>
        <p:txBody>
          <a:bodyPr wrap="square">
            <a:spAutoFit/>
          </a:bodyPr>
          <a:lstStyle/>
          <a:p>
            <a:r>
              <a:rPr lang="es-CO" sz="2000" dirty="0"/>
              <a:t> </a:t>
            </a:r>
          </a:p>
        </p:txBody>
      </p:sp>
      <p:sp>
        <p:nvSpPr>
          <p:cNvPr id="3" name="2 Rectángulo"/>
          <p:cNvSpPr/>
          <p:nvPr/>
        </p:nvSpPr>
        <p:spPr>
          <a:xfrm>
            <a:off x="179512" y="1412776"/>
            <a:ext cx="8568952" cy="4247317"/>
          </a:xfrm>
          <a:prstGeom prst="rect">
            <a:avLst/>
          </a:prstGeom>
        </p:spPr>
        <p:txBody>
          <a:bodyPr wrap="square">
            <a:spAutoFit/>
          </a:bodyPr>
          <a:lstStyle/>
          <a:p>
            <a:pPr algn="ctr"/>
            <a:r>
              <a:rPr lang="es-CO" sz="1800" b="1" dirty="0" smtClean="0">
                <a:solidFill>
                  <a:schemeClr val="bg2"/>
                </a:solidFill>
              </a:rPr>
              <a:t>Plan </a:t>
            </a:r>
            <a:r>
              <a:rPr lang="es-CO" sz="1800" b="1" dirty="0">
                <a:solidFill>
                  <a:schemeClr val="bg2"/>
                </a:solidFill>
              </a:rPr>
              <a:t>Nacional de Desarrollo – Hacia Un Estado Comunitario </a:t>
            </a:r>
            <a:r>
              <a:rPr lang="es-CO" sz="1800" b="1" dirty="0" smtClean="0">
                <a:solidFill>
                  <a:schemeClr val="bg2"/>
                </a:solidFill>
              </a:rPr>
              <a:t>(</a:t>
            </a:r>
            <a:r>
              <a:rPr lang="es-CO" sz="1800" b="1" dirty="0">
                <a:solidFill>
                  <a:schemeClr val="bg2"/>
                </a:solidFill>
              </a:rPr>
              <a:t>2010-2014) </a:t>
            </a:r>
            <a:endParaRPr lang="es-CO" sz="1800" b="1" dirty="0" smtClean="0">
              <a:solidFill>
                <a:schemeClr val="bg2"/>
              </a:solidFill>
            </a:endParaRPr>
          </a:p>
          <a:p>
            <a:pPr algn="ctr"/>
            <a:r>
              <a:rPr lang="es-CO" sz="1800" dirty="0" smtClean="0">
                <a:solidFill>
                  <a:schemeClr val="bg2"/>
                </a:solidFill>
              </a:rPr>
              <a:t>Presidente </a:t>
            </a:r>
            <a:r>
              <a:rPr lang="es-CO" sz="1800" dirty="0">
                <a:solidFill>
                  <a:schemeClr val="bg2"/>
                </a:solidFill>
              </a:rPr>
              <a:t>– Juan Manuel Santos </a:t>
            </a:r>
          </a:p>
          <a:p>
            <a:r>
              <a:rPr lang="es-CO" sz="1800" b="1" dirty="0">
                <a:solidFill>
                  <a:schemeClr val="bg2"/>
                </a:solidFill>
              </a:rPr>
              <a:t> </a:t>
            </a:r>
            <a:endParaRPr lang="es-CO" sz="1800" dirty="0">
              <a:solidFill>
                <a:schemeClr val="bg2"/>
              </a:solidFill>
            </a:endParaRPr>
          </a:p>
          <a:p>
            <a:r>
              <a:rPr lang="es-CO" sz="1800" b="1" dirty="0">
                <a:solidFill>
                  <a:schemeClr val="bg2"/>
                </a:solidFill>
              </a:rPr>
              <a:t>Introducción y principios - Seguridad y convivencia ciudadana (PSCC)</a:t>
            </a:r>
            <a:endParaRPr lang="es-CO" sz="1800" dirty="0">
              <a:solidFill>
                <a:schemeClr val="bg2"/>
              </a:solidFill>
            </a:endParaRPr>
          </a:p>
          <a:p>
            <a:endParaRPr lang="es-CO" sz="1800" dirty="0">
              <a:solidFill>
                <a:schemeClr val="bg2"/>
              </a:solidFill>
            </a:endParaRPr>
          </a:p>
          <a:p>
            <a:pPr lvl="0"/>
            <a:r>
              <a:rPr lang="es-CO" sz="1800" dirty="0" smtClean="0">
                <a:solidFill>
                  <a:schemeClr val="bg2"/>
                </a:solidFill>
              </a:rPr>
              <a:t>- Política </a:t>
            </a:r>
            <a:r>
              <a:rPr lang="es-CO" sz="1800" dirty="0">
                <a:solidFill>
                  <a:schemeClr val="bg2"/>
                </a:solidFill>
              </a:rPr>
              <a:t>de prevención de la delincuencia juvenil.</a:t>
            </a:r>
          </a:p>
          <a:p>
            <a:pPr lvl="0" algn="just"/>
            <a:r>
              <a:rPr lang="es-CO" sz="1800" dirty="0" smtClean="0">
                <a:solidFill>
                  <a:schemeClr val="bg2"/>
                </a:solidFill>
              </a:rPr>
              <a:t>- Política </a:t>
            </a:r>
            <a:r>
              <a:rPr lang="es-CO" sz="1800" dirty="0">
                <a:solidFill>
                  <a:schemeClr val="bg2"/>
                </a:solidFill>
              </a:rPr>
              <a:t>de prevención del reclutamiento y utilización de niños, niñas y adolescentes por parte de grupos armados organizados al margen de la ley y grupos delictivos organizados.</a:t>
            </a:r>
          </a:p>
          <a:p>
            <a:pPr lvl="0" algn="just"/>
            <a:r>
              <a:rPr lang="es-CO" sz="1800" dirty="0" smtClean="0">
                <a:solidFill>
                  <a:schemeClr val="bg2"/>
                </a:solidFill>
              </a:rPr>
              <a:t>- Promover </a:t>
            </a:r>
            <a:r>
              <a:rPr lang="es-CO" sz="1800" dirty="0">
                <a:solidFill>
                  <a:schemeClr val="bg2"/>
                </a:solidFill>
              </a:rPr>
              <a:t>la prevención temprana del delito en establecimientos educativos e impulsar iniciativas que eviten la desescolarización.</a:t>
            </a:r>
          </a:p>
          <a:p>
            <a:pPr lvl="0"/>
            <a:r>
              <a:rPr lang="es-CO" sz="1800" dirty="0" smtClean="0">
                <a:solidFill>
                  <a:schemeClr val="bg2"/>
                </a:solidFill>
              </a:rPr>
              <a:t>- Apropiación </a:t>
            </a:r>
            <a:r>
              <a:rPr lang="es-CO" sz="1800" dirty="0">
                <a:solidFill>
                  <a:schemeClr val="bg2"/>
                </a:solidFill>
              </a:rPr>
              <a:t>y respeto de las normas de </a:t>
            </a:r>
            <a:r>
              <a:rPr lang="es-CO" sz="1800" dirty="0" smtClean="0">
                <a:solidFill>
                  <a:schemeClr val="bg2"/>
                </a:solidFill>
              </a:rPr>
              <a:t>convivencia.</a:t>
            </a:r>
            <a:endParaRPr lang="es-CO" sz="1800" dirty="0">
              <a:solidFill>
                <a:schemeClr val="bg2"/>
              </a:solidFill>
            </a:endParaRPr>
          </a:p>
          <a:p>
            <a:pPr lvl="0" algn="just"/>
            <a:r>
              <a:rPr lang="es-CO" sz="1800" dirty="0" smtClean="0">
                <a:solidFill>
                  <a:schemeClr val="bg2"/>
                </a:solidFill>
              </a:rPr>
              <a:t>- Utilización </a:t>
            </a:r>
            <a:r>
              <a:rPr lang="es-CO" sz="1800" dirty="0">
                <a:solidFill>
                  <a:schemeClr val="bg2"/>
                </a:solidFill>
              </a:rPr>
              <a:t>de estrategias pedagógicas y educativas para difundir los valores constitucionales y legales.</a:t>
            </a:r>
          </a:p>
          <a:p>
            <a:pPr algn="just"/>
            <a:endParaRPr lang="es-CO" sz="1800" dirty="0"/>
          </a:p>
          <a:p>
            <a:pPr algn="just"/>
            <a:r>
              <a:rPr kumimoji="1" lang="es-ES" sz="1800" b="1" dirty="0" smtClean="0">
                <a:solidFill>
                  <a:srgbClr val="7030A0"/>
                </a:solidFill>
                <a:latin typeface="+mj-lt"/>
                <a:ea typeface="+mj-ea"/>
                <a:cs typeface="+mj-cs"/>
              </a:rPr>
              <a:t> </a:t>
            </a:r>
            <a:endParaRPr kumimoji="1" lang="es-CO" sz="1800" b="1" dirty="0">
              <a:solidFill>
                <a:srgbClr val="7030A0"/>
              </a:solidFill>
              <a:latin typeface="+mj-lt"/>
              <a:ea typeface="+mj-ea"/>
              <a:cs typeface="+mj-cs"/>
            </a:endParaRPr>
          </a:p>
        </p:txBody>
      </p:sp>
      <p:pic>
        <p:nvPicPr>
          <p:cNvPr id="6"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8517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209"/>
            <a:ext cx="9144000" cy="823503"/>
          </a:xfrm>
        </p:spPr>
        <p:txBody>
          <a:bodyPr/>
          <a:lstStyle/>
          <a:p>
            <a:pPr algn="ctr"/>
            <a:r>
              <a:rPr lang="es-ES" sz="2400" kern="1200" dirty="0">
                <a:solidFill>
                  <a:srgbClr val="7030A0"/>
                </a:solidFill>
              </a:rPr>
              <a:t>CONTEXTO EN EL CUAL SE ADELANTA LA IMPLEMENTACIÓN DE LA POLÍTICA.</a:t>
            </a:r>
            <a:endParaRPr lang="es-CO" sz="2400" kern="1200" dirty="0">
              <a:solidFill>
                <a:srgbClr val="7030A0"/>
              </a:solidFill>
            </a:endParaRPr>
          </a:p>
        </p:txBody>
      </p:sp>
      <p:sp>
        <p:nvSpPr>
          <p:cNvPr id="5" name="4 Rectángulo"/>
          <p:cNvSpPr/>
          <p:nvPr/>
        </p:nvSpPr>
        <p:spPr>
          <a:xfrm>
            <a:off x="179512" y="868650"/>
            <a:ext cx="8712968" cy="400110"/>
          </a:xfrm>
          <a:prstGeom prst="rect">
            <a:avLst/>
          </a:prstGeom>
        </p:spPr>
        <p:txBody>
          <a:bodyPr wrap="square">
            <a:spAutoFit/>
          </a:bodyPr>
          <a:lstStyle/>
          <a:p>
            <a:r>
              <a:rPr lang="es-CO" sz="2000" dirty="0"/>
              <a:t> </a:t>
            </a:r>
          </a:p>
        </p:txBody>
      </p:sp>
      <p:sp>
        <p:nvSpPr>
          <p:cNvPr id="3" name="2 Rectángulo"/>
          <p:cNvSpPr/>
          <p:nvPr/>
        </p:nvSpPr>
        <p:spPr>
          <a:xfrm>
            <a:off x="179512" y="1412776"/>
            <a:ext cx="8568952" cy="4524315"/>
          </a:xfrm>
          <a:prstGeom prst="rect">
            <a:avLst/>
          </a:prstGeom>
        </p:spPr>
        <p:txBody>
          <a:bodyPr wrap="square">
            <a:spAutoFit/>
          </a:bodyPr>
          <a:lstStyle/>
          <a:p>
            <a:pPr algn="ctr"/>
            <a:r>
              <a:rPr lang="es-CO" sz="1800" b="1" dirty="0">
                <a:solidFill>
                  <a:schemeClr val="bg2"/>
                </a:solidFill>
              </a:rPr>
              <a:t>Plan Nacional de Desarrollo – Hacia Un Estado Comunitario </a:t>
            </a:r>
            <a:r>
              <a:rPr lang="es-CO" sz="1800" b="1" dirty="0" smtClean="0">
                <a:solidFill>
                  <a:schemeClr val="bg2"/>
                </a:solidFill>
              </a:rPr>
              <a:t>(</a:t>
            </a:r>
            <a:r>
              <a:rPr lang="es-CO" sz="1800" b="1" dirty="0">
                <a:solidFill>
                  <a:schemeClr val="bg2"/>
                </a:solidFill>
              </a:rPr>
              <a:t>2006-2010) </a:t>
            </a:r>
            <a:endParaRPr lang="es-CO" sz="1800" b="1" dirty="0" smtClean="0">
              <a:solidFill>
                <a:schemeClr val="bg2"/>
              </a:solidFill>
            </a:endParaRPr>
          </a:p>
          <a:p>
            <a:pPr algn="ctr"/>
            <a:r>
              <a:rPr lang="es-CO" sz="1800" dirty="0" smtClean="0">
                <a:solidFill>
                  <a:schemeClr val="bg2"/>
                </a:solidFill>
              </a:rPr>
              <a:t>Presidente </a:t>
            </a:r>
            <a:r>
              <a:rPr lang="es-CO" sz="1800" dirty="0">
                <a:solidFill>
                  <a:schemeClr val="bg2"/>
                </a:solidFill>
              </a:rPr>
              <a:t>– Álvaro Uribe Vélez</a:t>
            </a:r>
          </a:p>
          <a:p>
            <a:r>
              <a:rPr lang="es-CO" sz="1800" b="1" dirty="0">
                <a:solidFill>
                  <a:schemeClr val="bg2"/>
                </a:solidFill>
              </a:rPr>
              <a:t> </a:t>
            </a:r>
            <a:endParaRPr lang="es-CO" sz="1800" dirty="0">
              <a:solidFill>
                <a:schemeClr val="bg2"/>
              </a:solidFill>
            </a:endParaRPr>
          </a:p>
          <a:p>
            <a:pPr algn="just"/>
            <a:r>
              <a:rPr lang="es-CO" sz="1800" b="1" dirty="0">
                <a:solidFill>
                  <a:schemeClr val="bg2"/>
                </a:solidFill>
              </a:rPr>
              <a:t>La Convivencia y la Seguridad Ciudadana: otro pilar para la consolidación de la Política de Defensa y Seguridad Democrática.</a:t>
            </a:r>
            <a:endParaRPr lang="es-CO" sz="1800" dirty="0">
              <a:solidFill>
                <a:schemeClr val="bg2"/>
              </a:solidFill>
            </a:endParaRPr>
          </a:p>
          <a:p>
            <a:r>
              <a:rPr lang="es-CO" sz="1800" b="1" dirty="0">
                <a:solidFill>
                  <a:schemeClr val="bg2"/>
                </a:solidFill>
              </a:rPr>
              <a:t> </a:t>
            </a:r>
            <a:endParaRPr lang="es-CO" sz="1800" dirty="0">
              <a:solidFill>
                <a:schemeClr val="bg2"/>
              </a:solidFill>
            </a:endParaRPr>
          </a:p>
          <a:p>
            <a:pPr marL="285750" lvl="0" indent="-285750" algn="just">
              <a:buFont typeface="Arial" pitchFamily="34" charset="0"/>
              <a:buChar char="•"/>
            </a:pPr>
            <a:r>
              <a:rPr lang="es-CO" sz="1800" dirty="0">
                <a:solidFill>
                  <a:schemeClr val="bg2"/>
                </a:solidFill>
              </a:rPr>
              <a:t>Prevención de criminalidad juvenil</a:t>
            </a:r>
          </a:p>
          <a:p>
            <a:pPr marL="285750" lvl="0" indent="-285750" algn="just">
              <a:buFont typeface="Arial" pitchFamily="34" charset="0"/>
              <a:buChar char="•"/>
            </a:pPr>
            <a:r>
              <a:rPr lang="es-CO" sz="1800" dirty="0">
                <a:solidFill>
                  <a:schemeClr val="bg2"/>
                </a:solidFill>
              </a:rPr>
              <a:t>promoción del censo de menores en centros de supervisión</a:t>
            </a:r>
          </a:p>
          <a:p>
            <a:pPr marL="285750" lvl="0" indent="-285750" algn="just">
              <a:buFont typeface="Arial" pitchFamily="34" charset="0"/>
              <a:buChar char="•"/>
            </a:pPr>
            <a:r>
              <a:rPr lang="es-CO" sz="1800" dirty="0">
                <a:solidFill>
                  <a:schemeClr val="bg2"/>
                </a:solidFill>
              </a:rPr>
              <a:t>Encuesta Nacional de Violencia en las Escuelas y Colegios</a:t>
            </a:r>
          </a:p>
          <a:p>
            <a:pPr marL="285750" lvl="0" indent="-285750" algn="just">
              <a:buFont typeface="Arial" pitchFamily="34" charset="0"/>
              <a:buChar char="•"/>
            </a:pPr>
            <a:r>
              <a:rPr lang="es-CO" sz="1800" dirty="0">
                <a:solidFill>
                  <a:schemeClr val="bg2"/>
                </a:solidFill>
              </a:rPr>
              <a:t>el análisis de la violencia sufrida por los jóvenes</a:t>
            </a:r>
          </a:p>
          <a:p>
            <a:pPr marL="285750" lvl="0" indent="-285750" algn="just">
              <a:buFont typeface="Arial" pitchFamily="34" charset="0"/>
              <a:buChar char="•"/>
            </a:pPr>
            <a:r>
              <a:rPr lang="es-CO" sz="1800" i="1" dirty="0">
                <a:solidFill>
                  <a:schemeClr val="bg2"/>
                </a:solidFill>
              </a:rPr>
              <a:t>Diseño del “Plan Nacional para la Niñez y Adolescencia 2005-2015”, </a:t>
            </a:r>
            <a:r>
              <a:rPr lang="es-CO" sz="1800" dirty="0">
                <a:solidFill>
                  <a:schemeClr val="bg2"/>
                </a:solidFill>
              </a:rPr>
              <a:t>generar las condiciones necesarias para que la población infantil </a:t>
            </a:r>
            <a:r>
              <a:rPr lang="es-CO" sz="1800" b="1" dirty="0">
                <a:solidFill>
                  <a:schemeClr val="bg2"/>
                </a:solidFill>
              </a:rPr>
              <a:t>crezca en un país de oportunidades </a:t>
            </a:r>
            <a:r>
              <a:rPr lang="es-CO" sz="1800" dirty="0">
                <a:solidFill>
                  <a:schemeClr val="bg2"/>
                </a:solidFill>
              </a:rPr>
              <a:t>y de justicia social en donde las familias, los niños, niñas y adolescentes puedan ser felices y tener realizados sus derechos como ciudadanos y ciudadanas.</a:t>
            </a:r>
          </a:p>
          <a:p>
            <a:pPr algn="just"/>
            <a:endParaRPr lang="es-CO" sz="1800" dirty="0">
              <a:solidFill>
                <a:schemeClr val="bg2"/>
              </a:solidFill>
            </a:endParaRPr>
          </a:p>
          <a:p>
            <a:pPr algn="just"/>
            <a:r>
              <a:rPr kumimoji="1" lang="es-ES" sz="1800" b="1" dirty="0" smtClean="0">
                <a:solidFill>
                  <a:srgbClr val="7030A0"/>
                </a:solidFill>
                <a:latin typeface="+mj-lt"/>
                <a:ea typeface="+mj-ea"/>
                <a:cs typeface="+mj-cs"/>
              </a:rPr>
              <a:t> </a:t>
            </a:r>
            <a:endParaRPr kumimoji="1" lang="es-CO" sz="1800" b="1" dirty="0">
              <a:solidFill>
                <a:srgbClr val="7030A0"/>
              </a:solidFill>
              <a:latin typeface="+mj-lt"/>
              <a:ea typeface="+mj-ea"/>
              <a:cs typeface="+mj-cs"/>
            </a:endParaRPr>
          </a:p>
        </p:txBody>
      </p:sp>
      <p:pic>
        <p:nvPicPr>
          <p:cNvPr id="6"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9281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209"/>
            <a:ext cx="9144000" cy="823503"/>
          </a:xfrm>
        </p:spPr>
        <p:txBody>
          <a:bodyPr/>
          <a:lstStyle/>
          <a:p>
            <a:pPr algn="ctr"/>
            <a:r>
              <a:rPr lang="es-ES" sz="2400" kern="1200" dirty="0">
                <a:solidFill>
                  <a:srgbClr val="7030A0"/>
                </a:solidFill>
              </a:rPr>
              <a:t>CONTEXTO EN EL CUAL SE ADELANTA LA IMPLEMENTACIÓN DE LA POLÍTICA.</a:t>
            </a:r>
            <a:endParaRPr lang="es-CO" sz="2400" kern="1200" dirty="0">
              <a:solidFill>
                <a:srgbClr val="7030A0"/>
              </a:solidFill>
            </a:endParaRPr>
          </a:p>
        </p:txBody>
      </p:sp>
      <p:sp>
        <p:nvSpPr>
          <p:cNvPr id="5" name="4 Rectángulo"/>
          <p:cNvSpPr/>
          <p:nvPr/>
        </p:nvSpPr>
        <p:spPr>
          <a:xfrm>
            <a:off x="179512" y="868650"/>
            <a:ext cx="8712968" cy="400110"/>
          </a:xfrm>
          <a:prstGeom prst="rect">
            <a:avLst/>
          </a:prstGeom>
        </p:spPr>
        <p:txBody>
          <a:bodyPr wrap="square">
            <a:spAutoFit/>
          </a:bodyPr>
          <a:lstStyle/>
          <a:p>
            <a:r>
              <a:rPr lang="es-CO" sz="2000" dirty="0"/>
              <a:t> </a:t>
            </a:r>
          </a:p>
        </p:txBody>
      </p:sp>
      <p:sp>
        <p:nvSpPr>
          <p:cNvPr id="3" name="2 Rectángulo"/>
          <p:cNvSpPr/>
          <p:nvPr/>
        </p:nvSpPr>
        <p:spPr>
          <a:xfrm>
            <a:off x="179512" y="1412776"/>
            <a:ext cx="8568952" cy="3970318"/>
          </a:xfrm>
          <a:prstGeom prst="rect">
            <a:avLst/>
          </a:prstGeom>
        </p:spPr>
        <p:txBody>
          <a:bodyPr wrap="square">
            <a:spAutoFit/>
          </a:bodyPr>
          <a:lstStyle/>
          <a:p>
            <a:pPr algn="ctr"/>
            <a:r>
              <a:rPr lang="es-CO" sz="1800" b="1" dirty="0">
                <a:solidFill>
                  <a:schemeClr val="bg2"/>
                </a:solidFill>
              </a:rPr>
              <a:t>Plan Nacional de Desarrollo – Hacia Un Estado Comunitario </a:t>
            </a:r>
            <a:r>
              <a:rPr lang="es-CO" sz="1800" b="1" dirty="0" smtClean="0">
                <a:solidFill>
                  <a:schemeClr val="bg2"/>
                </a:solidFill>
              </a:rPr>
              <a:t>(</a:t>
            </a:r>
            <a:r>
              <a:rPr lang="es-CO" sz="1800" b="1" dirty="0">
                <a:solidFill>
                  <a:schemeClr val="bg2"/>
                </a:solidFill>
              </a:rPr>
              <a:t>2002-2006) </a:t>
            </a:r>
            <a:endParaRPr lang="es-CO" sz="1800" b="1" dirty="0" smtClean="0">
              <a:solidFill>
                <a:schemeClr val="bg2"/>
              </a:solidFill>
            </a:endParaRPr>
          </a:p>
          <a:p>
            <a:pPr algn="ctr"/>
            <a:r>
              <a:rPr lang="es-CO" sz="1800" dirty="0" smtClean="0">
                <a:solidFill>
                  <a:schemeClr val="bg2"/>
                </a:solidFill>
              </a:rPr>
              <a:t>Presidente </a:t>
            </a:r>
            <a:r>
              <a:rPr lang="es-CO" sz="1800" dirty="0">
                <a:solidFill>
                  <a:schemeClr val="bg2"/>
                </a:solidFill>
              </a:rPr>
              <a:t>– Álvaro Uribe Vélez</a:t>
            </a:r>
          </a:p>
          <a:p>
            <a:r>
              <a:rPr lang="es-CO" sz="1800" b="1" dirty="0">
                <a:solidFill>
                  <a:schemeClr val="bg2"/>
                </a:solidFill>
              </a:rPr>
              <a:t> </a:t>
            </a:r>
            <a:endParaRPr lang="es-CO" sz="1800" dirty="0">
              <a:solidFill>
                <a:schemeClr val="bg2"/>
              </a:solidFill>
            </a:endParaRPr>
          </a:p>
          <a:p>
            <a:r>
              <a:rPr lang="es-CO" sz="1800" b="1" dirty="0">
                <a:solidFill>
                  <a:schemeClr val="bg2"/>
                </a:solidFill>
              </a:rPr>
              <a:t>Fortalecimiento de la convivencia y los valores</a:t>
            </a:r>
            <a:endParaRPr lang="es-CO" sz="1800" dirty="0">
              <a:solidFill>
                <a:schemeClr val="bg2"/>
              </a:solidFill>
            </a:endParaRPr>
          </a:p>
          <a:p>
            <a:r>
              <a:rPr lang="es-CO" sz="1800" b="1" dirty="0">
                <a:solidFill>
                  <a:schemeClr val="bg2"/>
                </a:solidFill>
              </a:rPr>
              <a:t> </a:t>
            </a:r>
            <a:endParaRPr lang="es-CO" sz="1800" dirty="0">
              <a:solidFill>
                <a:schemeClr val="bg2"/>
              </a:solidFill>
            </a:endParaRPr>
          </a:p>
          <a:p>
            <a:pPr marL="285750" lvl="0" indent="-285750" algn="just">
              <a:buFont typeface="Arial" pitchFamily="34" charset="0"/>
              <a:buChar char="•"/>
            </a:pPr>
            <a:r>
              <a:rPr lang="es-CO" sz="1800" dirty="0">
                <a:solidFill>
                  <a:schemeClr val="bg2"/>
                </a:solidFill>
              </a:rPr>
              <a:t>Reconocimiento y formación en valores</a:t>
            </a:r>
          </a:p>
          <a:p>
            <a:pPr marL="285750" lvl="0" indent="-285750" algn="just">
              <a:buFont typeface="Arial" pitchFamily="34" charset="0"/>
              <a:buChar char="•"/>
            </a:pPr>
            <a:r>
              <a:rPr lang="es-CO" sz="1800" dirty="0">
                <a:solidFill>
                  <a:schemeClr val="bg2"/>
                </a:solidFill>
              </a:rPr>
              <a:t>Se fomentará la cátedra de convivencia y valores en las entidades educativas</a:t>
            </a:r>
          </a:p>
          <a:p>
            <a:pPr marL="285750" lvl="0" indent="-285750" algn="just">
              <a:buFont typeface="Arial" pitchFamily="34" charset="0"/>
              <a:buChar char="•"/>
            </a:pPr>
            <a:r>
              <a:rPr lang="es-CO" sz="1800" dirty="0">
                <a:solidFill>
                  <a:schemeClr val="bg2"/>
                </a:solidFill>
              </a:rPr>
              <a:t>Creación de espacios propicios para la resolución pacífica de conflictos</a:t>
            </a:r>
          </a:p>
          <a:p>
            <a:pPr marL="285750" lvl="0" indent="-285750" algn="just">
              <a:buFont typeface="Arial" pitchFamily="34" charset="0"/>
              <a:buChar char="•"/>
            </a:pPr>
            <a:r>
              <a:rPr lang="es-CO" sz="1800" dirty="0">
                <a:solidFill>
                  <a:schemeClr val="bg2"/>
                </a:solidFill>
              </a:rPr>
              <a:t>Plan nacional de lectura y bibliotecas, el cual pretende promover acceso a información multicultural, promoción del respeto, valores democráticos, mejorar la convivencia y calidad de vida.</a:t>
            </a:r>
          </a:p>
          <a:p>
            <a:pPr marL="285750" lvl="0" indent="-285750" algn="just">
              <a:buFont typeface="Arial" pitchFamily="34" charset="0"/>
              <a:buChar char="•"/>
            </a:pPr>
            <a:r>
              <a:rPr lang="es-CO" sz="1800" dirty="0">
                <a:solidFill>
                  <a:schemeClr val="bg2"/>
                </a:solidFill>
              </a:rPr>
              <a:t>Música para la convivencia herramienta que contribuya al desarrollo social de las comunidades, con mejores oportunidades de educación y de esparcimiento.</a:t>
            </a:r>
          </a:p>
          <a:p>
            <a:pPr algn="just"/>
            <a:r>
              <a:rPr kumimoji="1" lang="es-ES" sz="1800" b="1" dirty="0" smtClean="0">
                <a:solidFill>
                  <a:schemeClr val="bg2"/>
                </a:solidFill>
                <a:latin typeface="+mj-lt"/>
                <a:ea typeface="+mj-ea"/>
                <a:cs typeface="+mj-cs"/>
              </a:rPr>
              <a:t> </a:t>
            </a:r>
            <a:endParaRPr kumimoji="1" lang="es-CO" sz="1800" b="1" dirty="0">
              <a:solidFill>
                <a:schemeClr val="bg2"/>
              </a:solidFill>
              <a:latin typeface="+mj-lt"/>
              <a:ea typeface="+mj-ea"/>
              <a:cs typeface="+mj-cs"/>
            </a:endParaRPr>
          </a:p>
        </p:txBody>
      </p:sp>
      <p:pic>
        <p:nvPicPr>
          <p:cNvPr id="6"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7177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209"/>
            <a:ext cx="9144000" cy="823503"/>
          </a:xfrm>
        </p:spPr>
        <p:txBody>
          <a:bodyPr/>
          <a:lstStyle/>
          <a:p>
            <a:pPr algn="ctr"/>
            <a:r>
              <a:rPr lang="es-ES" sz="2400" kern="1200" dirty="0">
                <a:solidFill>
                  <a:srgbClr val="7030A0"/>
                </a:solidFill>
              </a:rPr>
              <a:t>CONTEXTO EN EL CUAL SE ADELANTA LA IMPLEMENTACIÓN DE LA POLÍTICA.</a:t>
            </a:r>
            <a:endParaRPr lang="es-CO" sz="2400" kern="1200" dirty="0">
              <a:solidFill>
                <a:srgbClr val="7030A0"/>
              </a:solidFill>
            </a:endParaRPr>
          </a:p>
        </p:txBody>
      </p:sp>
      <p:sp>
        <p:nvSpPr>
          <p:cNvPr id="5" name="4 Rectángulo"/>
          <p:cNvSpPr/>
          <p:nvPr/>
        </p:nvSpPr>
        <p:spPr>
          <a:xfrm>
            <a:off x="179512" y="868650"/>
            <a:ext cx="8712968" cy="400110"/>
          </a:xfrm>
          <a:prstGeom prst="rect">
            <a:avLst/>
          </a:prstGeom>
        </p:spPr>
        <p:txBody>
          <a:bodyPr wrap="square">
            <a:spAutoFit/>
          </a:bodyPr>
          <a:lstStyle/>
          <a:p>
            <a:r>
              <a:rPr lang="es-CO" sz="2000" dirty="0"/>
              <a:t> </a:t>
            </a:r>
          </a:p>
        </p:txBody>
      </p:sp>
      <p:sp>
        <p:nvSpPr>
          <p:cNvPr id="3" name="2 Rectángulo"/>
          <p:cNvSpPr/>
          <p:nvPr/>
        </p:nvSpPr>
        <p:spPr>
          <a:xfrm>
            <a:off x="179512" y="1412776"/>
            <a:ext cx="8568952" cy="5078313"/>
          </a:xfrm>
          <a:prstGeom prst="rect">
            <a:avLst/>
          </a:prstGeom>
        </p:spPr>
        <p:txBody>
          <a:bodyPr wrap="square">
            <a:spAutoFit/>
          </a:bodyPr>
          <a:lstStyle/>
          <a:p>
            <a:pPr algn="ctr"/>
            <a:r>
              <a:rPr lang="es-CO" sz="1800" b="1" dirty="0">
                <a:solidFill>
                  <a:schemeClr val="bg2"/>
                </a:solidFill>
              </a:rPr>
              <a:t>Plan Nacional de Desarrollo - Cambio con equidad (1982-1986)</a:t>
            </a:r>
            <a:r>
              <a:rPr lang="es-CO" sz="1800" dirty="0">
                <a:solidFill>
                  <a:schemeClr val="bg2"/>
                </a:solidFill>
              </a:rPr>
              <a:t> </a:t>
            </a:r>
            <a:r>
              <a:rPr lang="es-CO" sz="1800" b="1" dirty="0">
                <a:solidFill>
                  <a:schemeClr val="bg2"/>
                </a:solidFill>
              </a:rPr>
              <a:t/>
            </a:r>
            <a:br>
              <a:rPr lang="es-CO" sz="1800" b="1" dirty="0">
                <a:solidFill>
                  <a:schemeClr val="bg2"/>
                </a:solidFill>
              </a:rPr>
            </a:br>
            <a:r>
              <a:rPr lang="es-CO" sz="1800" dirty="0">
                <a:solidFill>
                  <a:schemeClr val="bg2"/>
                </a:solidFill>
              </a:rPr>
              <a:t>Presidente - Belisario </a:t>
            </a:r>
            <a:r>
              <a:rPr lang="es-CO" sz="1800" dirty="0" smtClean="0">
                <a:solidFill>
                  <a:schemeClr val="bg2"/>
                </a:solidFill>
              </a:rPr>
              <a:t>Betancur</a:t>
            </a:r>
          </a:p>
          <a:p>
            <a:endParaRPr lang="es-CO" sz="1800" dirty="0">
              <a:solidFill>
                <a:schemeClr val="bg2"/>
              </a:solidFill>
            </a:endParaRPr>
          </a:p>
          <a:p>
            <a:r>
              <a:rPr lang="es-ES" sz="1800" b="1" dirty="0">
                <a:solidFill>
                  <a:schemeClr val="bg2"/>
                </a:solidFill>
              </a:rPr>
              <a:t>Mayores oportunidades para la superación </a:t>
            </a:r>
            <a:r>
              <a:rPr lang="es-ES" sz="1800" b="1" dirty="0" smtClean="0">
                <a:solidFill>
                  <a:schemeClr val="bg2"/>
                </a:solidFill>
              </a:rPr>
              <a:t>humana POLITICAS </a:t>
            </a:r>
            <a:r>
              <a:rPr lang="es-ES" sz="1800" b="1" dirty="0">
                <a:solidFill>
                  <a:schemeClr val="bg2"/>
                </a:solidFill>
              </a:rPr>
              <a:t>EDUCATIVAS</a:t>
            </a:r>
            <a:endParaRPr lang="es-CO" sz="1800" dirty="0">
              <a:solidFill>
                <a:schemeClr val="bg2"/>
              </a:solidFill>
            </a:endParaRPr>
          </a:p>
          <a:p>
            <a:endParaRPr kumimoji="1" lang="es-ES" sz="1800" b="1" dirty="0" smtClean="0">
              <a:solidFill>
                <a:schemeClr val="bg2"/>
              </a:solidFill>
              <a:latin typeface="+mj-lt"/>
              <a:ea typeface="+mj-ea"/>
              <a:cs typeface="+mj-cs"/>
            </a:endParaRPr>
          </a:p>
          <a:p>
            <a:pPr lvl="0"/>
            <a:r>
              <a:rPr kumimoji="1" lang="es-ES" sz="1800" b="1" dirty="0" smtClean="0">
                <a:solidFill>
                  <a:schemeClr val="bg2"/>
                </a:solidFill>
                <a:latin typeface="+mj-lt"/>
                <a:ea typeface="+mj-ea"/>
                <a:cs typeface="+mj-cs"/>
              </a:rPr>
              <a:t>- </a:t>
            </a:r>
            <a:r>
              <a:rPr lang="es-CO" sz="1800" b="1" dirty="0">
                <a:solidFill>
                  <a:schemeClr val="bg2"/>
                </a:solidFill>
                <a:cs typeface="Times New Roman" pitchFamily="18" charset="0"/>
              </a:rPr>
              <a:t>Zonas Afectadas por la Violencia</a:t>
            </a:r>
            <a:r>
              <a:rPr lang="es-CO" sz="1800" dirty="0">
                <a:solidFill>
                  <a:schemeClr val="bg2"/>
                </a:solidFill>
                <a:cs typeface="Times New Roman" pitchFamily="18" charset="0"/>
              </a:rPr>
              <a:t> con la </a:t>
            </a:r>
            <a:r>
              <a:rPr lang="es-CO" sz="1800" b="1" dirty="0">
                <a:solidFill>
                  <a:schemeClr val="bg2"/>
                </a:solidFill>
                <a:cs typeface="Times New Roman" pitchFamily="18" charset="0"/>
              </a:rPr>
              <a:t>construcción, adecuación y dotación de aulas escolares</a:t>
            </a:r>
            <a:r>
              <a:rPr lang="es-CO" sz="1800" dirty="0">
                <a:solidFill>
                  <a:schemeClr val="bg2"/>
                </a:solidFill>
                <a:cs typeface="Times New Roman" pitchFamily="18" charset="0"/>
              </a:rPr>
              <a:t>.</a:t>
            </a:r>
          </a:p>
          <a:p>
            <a:r>
              <a:rPr lang="es-CO" sz="1800" dirty="0" smtClean="0">
                <a:solidFill>
                  <a:schemeClr val="bg2"/>
                </a:solidFill>
                <a:cs typeface="Times New Roman" pitchFamily="18" charset="0"/>
              </a:rPr>
              <a:t> </a:t>
            </a:r>
          </a:p>
          <a:p>
            <a:r>
              <a:rPr lang="es-ES" sz="1800" dirty="0" smtClean="0">
                <a:solidFill>
                  <a:schemeClr val="bg2"/>
                </a:solidFill>
                <a:cs typeface="Times New Roman" pitchFamily="18" charset="0"/>
              </a:rPr>
              <a:t>- La </a:t>
            </a:r>
            <a:r>
              <a:rPr lang="es-ES" sz="1800" b="1" dirty="0">
                <a:solidFill>
                  <a:schemeClr val="bg2"/>
                </a:solidFill>
                <a:cs typeface="Times New Roman" pitchFamily="18" charset="0"/>
              </a:rPr>
              <a:t>educación es</a:t>
            </a:r>
            <a:r>
              <a:rPr lang="es-ES" sz="1800" dirty="0">
                <a:solidFill>
                  <a:schemeClr val="bg2"/>
                </a:solidFill>
                <a:cs typeface="Times New Roman" pitchFamily="18" charset="0"/>
              </a:rPr>
              <a:t>, de otra parte, condición de una auténtica democracia, </a:t>
            </a:r>
            <a:r>
              <a:rPr lang="es-ES" sz="1800" b="1" dirty="0">
                <a:solidFill>
                  <a:schemeClr val="bg2"/>
                </a:solidFill>
                <a:cs typeface="Times New Roman" pitchFamily="18" charset="0"/>
              </a:rPr>
              <a:t>fundamento de la convivencia pacífica y civilizada</a:t>
            </a:r>
            <a:r>
              <a:rPr lang="es-ES" sz="1800" dirty="0">
                <a:solidFill>
                  <a:schemeClr val="bg2"/>
                </a:solidFill>
                <a:cs typeface="Times New Roman" pitchFamily="18" charset="0"/>
              </a:rPr>
              <a:t> </a:t>
            </a:r>
            <a:endParaRPr lang="es-ES" sz="1800" dirty="0" smtClean="0">
              <a:solidFill>
                <a:schemeClr val="bg2"/>
              </a:solidFill>
              <a:cs typeface="Times New Roman" pitchFamily="18" charset="0"/>
            </a:endParaRPr>
          </a:p>
          <a:p>
            <a:pPr marL="285750" indent="-285750">
              <a:buFontTx/>
              <a:buChar char="-"/>
            </a:pPr>
            <a:endParaRPr lang="es-ES" sz="1800" b="1" dirty="0" smtClean="0">
              <a:solidFill>
                <a:schemeClr val="bg2"/>
              </a:solidFill>
              <a:cs typeface="Times New Roman" pitchFamily="18" charset="0"/>
            </a:endParaRPr>
          </a:p>
          <a:p>
            <a:pPr marL="285750" indent="-285750">
              <a:buFontTx/>
              <a:buChar char="-"/>
            </a:pPr>
            <a:r>
              <a:rPr lang="es-ES" sz="1800" b="1" dirty="0" smtClean="0">
                <a:solidFill>
                  <a:schemeClr val="bg2"/>
                </a:solidFill>
                <a:cs typeface="Times New Roman" pitchFamily="18" charset="0"/>
              </a:rPr>
              <a:t>Desarrollar </a:t>
            </a:r>
            <a:r>
              <a:rPr lang="es-ES" sz="1800" b="1" dirty="0">
                <a:solidFill>
                  <a:schemeClr val="bg2"/>
                </a:solidFill>
                <a:cs typeface="Times New Roman" pitchFamily="18" charset="0"/>
              </a:rPr>
              <a:t>normas de convivencia civilizadas</a:t>
            </a:r>
            <a:r>
              <a:rPr lang="es-ES" sz="1800" dirty="0">
                <a:solidFill>
                  <a:schemeClr val="bg2"/>
                </a:solidFill>
                <a:cs typeface="Times New Roman" pitchFamily="18" charset="0"/>
              </a:rPr>
              <a:t> que garanticen el bienestar </a:t>
            </a:r>
            <a:r>
              <a:rPr lang="es-ES" sz="1800" dirty="0" smtClean="0">
                <a:solidFill>
                  <a:schemeClr val="bg2"/>
                </a:solidFill>
                <a:cs typeface="Times New Roman" pitchFamily="18" charset="0"/>
              </a:rPr>
              <a:t>colectivo</a:t>
            </a:r>
          </a:p>
          <a:p>
            <a:pPr marL="285750" lvl="0" indent="-285750">
              <a:buFontTx/>
              <a:buChar char="-"/>
            </a:pPr>
            <a:endParaRPr lang="es-CO" sz="1800" dirty="0" smtClean="0">
              <a:solidFill>
                <a:schemeClr val="bg2"/>
              </a:solidFill>
              <a:cs typeface="Times New Roman" pitchFamily="18" charset="0"/>
            </a:endParaRPr>
          </a:p>
          <a:p>
            <a:pPr marL="285750" lvl="0" indent="-285750">
              <a:buFontTx/>
              <a:buChar char="-"/>
            </a:pPr>
            <a:r>
              <a:rPr lang="es-CO" sz="1800" dirty="0" smtClean="0">
                <a:solidFill>
                  <a:schemeClr val="bg2"/>
                </a:solidFill>
                <a:cs typeface="Times New Roman" pitchFamily="18" charset="0"/>
              </a:rPr>
              <a:t>Creación del </a:t>
            </a:r>
            <a:r>
              <a:rPr lang="es-CO" sz="1800" dirty="0">
                <a:solidFill>
                  <a:schemeClr val="bg2"/>
                </a:solidFill>
                <a:cs typeface="Times New Roman" pitchFamily="18" charset="0"/>
              </a:rPr>
              <a:t>sistema de Universidad Nacional Abierta y a Distancia para diversificar la oferta de programas que satisfagan necesidades de las diversas regiones colombianas.</a:t>
            </a:r>
          </a:p>
          <a:p>
            <a:endParaRPr kumimoji="1" lang="es-ES" sz="1800" b="1" dirty="0">
              <a:solidFill>
                <a:schemeClr val="bg2"/>
              </a:solidFill>
              <a:latin typeface="+mj-lt"/>
              <a:ea typeface="+mj-ea"/>
              <a:cs typeface="+mj-cs"/>
            </a:endParaRPr>
          </a:p>
          <a:p>
            <a:endParaRPr kumimoji="1" lang="es-ES" sz="1800" b="1" dirty="0" smtClean="0">
              <a:solidFill>
                <a:srgbClr val="7030A0"/>
              </a:solidFill>
              <a:latin typeface="+mj-lt"/>
              <a:ea typeface="+mj-ea"/>
              <a:cs typeface="+mj-cs"/>
            </a:endParaRPr>
          </a:p>
          <a:p>
            <a:r>
              <a:rPr kumimoji="1" lang="es-ES" sz="1800" b="1" dirty="0" smtClean="0">
                <a:solidFill>
                  <a:srgbClr val="7030A0"/>
                </a:solidFill>
                <a:latin typeface="+mj-lt"/>
                <a:ea typeface="+mj-ea"/>
                <a:cs typeface="+mj-cs"/>
              </a:rPr>
              <a:t> </a:t>
            </a:r>
            <a:endParaRPr kumimoji="1" lang="es-CO" sz="1800" b="1" dirty="0">
              <a:solidFill>
                <a:srgbClr val="7030A0"/>
              </a:solidFill>
              <a:latin typeface="+mj-lt"/>
              <a:ea typeface="+mj-ea"/>
              <a:cs typeface="+mj-cs"/>
            </a:endParaRPr>
          </a:p>
        </p:txBody>
      </p:sp>
      <p:pic>
        <p:nvPicPr>
          <p:cNvPr id="6"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9530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209"/>
            <a:ext cx="9144000" cy="823503"/>
          </a:xfrm>
        </p:spPr>
        <p:txBody>
          <a:bodyPr/>
          <a:lstStyle/>
          <a:p>
            <a:pPr algn="ctr"/>
            <a:r>
              <a:rPr lang="es-ES" sz="2400" kern="1200" dirty="0">
                <a:solidFill>
                  <a:srgbClr val="7030A0"/>
                </a:solidFill>
              </a:rPr>
              <a:t>CONTEXTO EN EL CUAL SE ADELANTA LA IMPLEMENTACIÓN DE LA POLÍTICA.</a:t>
            </a:r>
            <a:endParaRPr lang="es-CO" sz="2400" kern="1200" dirty="0">
              <a:solidFill>
                <a:srgbClr val="7030A0"/>
              </a:solidFill>
            </a:endParaRPr>
          </a:p>
        </p:txBody>
      </p:sp>
      <p:sp>
        <p:nvSpPr>
          <p:cNvPr id="5" name="4 Rectángulo"/>
          <p:cNvSpPr/>
          <p:nvPr/>
        </p:nvSpPr>
        <p:spPr>
          <a:xfrm>
            <a:off x="179512" y="868650"/>
            <a:ext cx="8712968" cy="400110"/>
          </a:xfrm>
          <a:prstGeom prst="rect">
            <a:avLst/>
          </a:prstGeom>
        </p:spPr>
        <p:txBody>
          <a:bodyPr wrap="square">
            <a:spAutoFit/>
          </a:bodyPr>
          <a:lstStyle/>
          <a:p>
            <a:r>
              <a:rPr lang="es-CO" sz="2000" dirty="0"/>
              <a:t> </a:t>
            </a:r>
          </a:p>
        </p:txBody>
      </p:sp>
      <p:sp>
        <p:nvSpPr>
          <p:cNvPr id="3" name="2 Rectángulo"/>
          <p:cNvSpPr/>
          <p:nvPr/>
        </p:nvSpPr>
        <p:spPr>
          <a:xfrm>
            <a:off x="179512" y="1412776"/>
            <a:ext cx="8568952" cy="3970318"/>
          </a:xfrm>
          <a:prstGeom prst="rect">
            <a:avLst/>
          </a:prstGeom>
        </p:spPr>
        <p:txBody>
          <a:bodyPr wrap="square">
            <a:spAutoFit/>
          </a:bodyPr>
          <a:lstStyle/>
          <a:p>
            <a:pPr algn="ctr"/>
            <a:r>
              <a:rPr lang="es-CO" sz="1800" b="1" dirty="0">
                <a:solidFill>
                  <a:schemeClr val="bg2"/>
                </a:solidFill>
              </a:rPr>
              <a:t>Plan Nacional de Desarrollo – Hacia Un Estado Comunitario </a:t>
            </a:r>
            <a:r>
              <a:rPr lang="es-CO" sz="1800" b="1" dirty="0" smtClean="0">
                <a:solidFill>
                  <a:schemeClr val="bg2"/>
                </a:solidFill>
              </a:rPr>
              <a:t>(</a:t>
            </a:r>
            <a:r>
              <a:rPr lang="es-CO" sz="1800" b="1" dirty="0">
                <a:solidFill>
                  <a:schemeClr val="bg2"/>
                </a:solidFill>
              </a:rPr>
              <a:t>2002-2006) </a:t>
            </a:r>
            <a:endParaRPr lang="es-CO" sz="1800" b="1" dirty="0" smtClean="0">
              <a:solidFill>
                <a:schemeClr val="bg2"/>
              </a:solidFill>
            </a:endParaRPr>
          </a:p>
          <a:p>
            <a:pPr algn="ctr"/>
            <a:r>
              <a:rPr lang="es-CO" sz="1800" dirty="0" smtClean="0">
                <a:solidFill>
                  <a:schemeClr val="bg2"/>
                </a:solidFill>
              </a:rPr>
              <a:t>Presidente </a:t>
            </a:r>
            <a:r>
              <a:rPr lang="es-CO" sz="1800" dirty="0">
                <a:solidFill>
                  <a:schemeClr val="bg2"/>
                </a:solidFill>
              </a:rPr>
              <a:t>– Álvaro Uribe Vélez</a:t>
            </a:r>
          </a:p>
          <a:p>
            <a:r>
              <a:rPr lang="es-CO" sz="1800" b="1" dirty="0">
                <a:solidFill>
                  <a:schemeClr val="bg2"/>
                </a:solidFill>
              </a:rPr>
              <a:t> </a:t>
            </a:r>
            <a:endParaRPr lang="es-CO" sz="1800" dirty="0">
              <a:solidFill>
                <a:schemeClr val="bg2"/>
              </a:solidFill>
            </a:endParaRPr>
          </a:p>
          <a:p>
            <a:r>
              <a:rPr lang="es-CO" sz="1800" b="1" dirty="0">
                <a:solidFill>
                  <a:schemeClr val="bg2"/>
                </a:solidFill>
              </a:rPr>
              <a:t>Fortalecimiento de la convivencia y los valores</a:t>
            </a:r>
            <a:endParaRPr lang="es-CO" sz="1800" dirty="0">
              <a:solidFill>
                <a:schemeClr val="bg2"/>
              </a:solidFill>
            </a:endParaRPr>
          </a:p>
          <a:p>
            <a:r>
              <a:rPr lang="es-CO" sz="1800" b="1" dirty="0">
                <a:solidFill>
                  <a:schemeClr val="bg2"/>
                </a:solidFill>
              </a:rPr>
              <a:t> </a:t>
            </a:r>
            <a:endParaRPr lang="es-CO" sz="1800" dirty="0">
              <a:solidFill>
                <a:schemeClr val="bg2"/>
              </a:solidFill>
            </a:endParaRPr>
          </a:p>
          <a:p>
            <a:pPr marL="285750" lvl="0" indent="-285750" algn="just">
              <a:buFont typeface="Arial" pitchFamily="34" charset="0"/>
              <a:buChar char="•"/>
            </a:pPr>
            <a:r>
              <a:rPr lang="es-CO" sz="1800" dirty="0">
                <a:solidFill>
                  <a:schemeClr val="bg2"/>
                </a:solidFill>
              </a:rPr>
              <a:t>Reconocimiento y formación en valores</a:t>
            </a:r>
          </a:p>
          <a:p>
            <a:pPr marL="285750" lvl="0" indent="-285750" algn="just">
              <a:buFont typeface="Arial" pitchFamily="34" charset="0"/>
              <a:buChar char="•"/>
            </a:pPr>
            <a:r>
              <a:rPr lang="es-CO" sz="1800" dirty="0">
                <a:solidFill>
                  <a:schemeClr val="bg2"/>
                </a:solidFill>
              </a:rPr>
              <a:t>Se fomentará la cátedra de convivencia y valores en las entidades educativas</a:t>
            </a:r>
          </a:p>
          <a:p>
            <a:pPr marL="285750" lvl="0" indent="-285750" algn="just">
              <a:buFont typeface="Arial" pitchFamily="34" charset="0"/>
              <a:buChar char="•"/>
            </a:pPr>
            <a:r>
              <a:rPr lang="es-CO" sz="1800" dirty="0">
                <a:solidFill>
                  <a:schemeClr val="bg2"/>
                </a:solidFill>
              </a:rPr>
              <a:t>Creación de espacios propicios para la resolución pacífica de conflictos</a:t>
            </a:r>
          </a:p>
          <a:p>
            <a:pPr marL="285750" lvl="0" indent="-285750" algn="just">
              <a:buFont typeface="Arial" pitchFamily="34" charset="0"/>
              <a:buChar char="•"/>
            </a:pPr>
            <a:r>
              <a:rPr lang="es-CO" sz="1800" dirty="0">
                <a:solidFill>
                  <a:schemeClr val="bg2"/>
                </a:solidFill>
              </a:rPr>
              <a:t>Plan nacional de lectura y bibliotecas, el cual pretende promover acceso a información multicultural, promoción del respeto, valores democráticos, mejorar la convivencia y calidad de vida.</a:t>
            </a:r>
          </a:p>
          <a:p>
            <a:pPr marL="285750" lvl="0" indent="-285750" algn="just">
              <a:buFont typeface="Arial" pitchFamily="34" charset="0"/>
              <a:buChar char="•"/>
            </a:pPr>
            <a:r>
              <a:rPr lang="es-CO" sz="1800" dirty="0">
                <a:solidFill>
                  <a:schemeClr val="bg2"/>
                </a:solidFill>
              </a:rPr>
              <a:t>Música para la convivencia herramienta que contribuya al desarrollo social de las comunidades, con mejores oportunidades de educación y de esparcimiento.</a:t>
            </a:r>
          </a:p>
          <a:p>
            <a:pPr algn="just"/>
            <a:r>
              <a:rPr kumimoji="1" lang="es-ES" sz="1800" b="1" dirty="0" smtClean="0">
                <a:solidFill>
                  <a:srgbClr val="7030A0"/>
                </a:solidFill>
                <a:latin typeface="+mj-lt"/>
                <a:ea typeface="+mj-ea"/>
                <a:cs typeface="+mj-cs"/>
              </a:rPr>
              <a:t> </a:t>
            </a:r>
            <a:endParaRPr kumimoji="1" lang="es-CO" sz="1800" b="1" dirty="0">
              <a:solidFill>
                <a:srgbClr val="7030A0"/>
              </a:solidFill>
              <a:latin typeface="+mj-lt"/>
              <a:ea typeface="+mj-ea"/>
              <a:cs typeface="+mj-cs"/>
            </a:endParaRPr>
          </a:p>
        </p:txBody>
      </p:sp>
      <p:pic>
        <p:nvPicPr>
          <p:cNvPr id="6"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2189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209"/>
            <a:ext cx="9144000" cy="823503"/>
          </a:xfrm>
        </p:spPr>
        <p:txBody>
          <a:bodyPr/>
          <a:lstStyle/>
          <a:p>
            <a:pPr algn="ctr"/>
            <a:r>
              <a:rPr lang="es-ES" sz="2400" kern="1200" dirty="0">
                <a:solidFill>
                  <a:srgbClr val="7030A0"/>
                </a:solidFill>
              </a:rPr>
              <a:t>CONTEXTO EN EL CUAL SE ADELANTA LA IMPLEMENTACIÓN DE LA POLÍTICA.</a:t>
            </a:r>
            <a:endParaRPr lang="es-CO" sz="2400" kern="1200" dirty="0">
              <a:solidFill>
                <a:srgbClr val="7030A0"/>
              </a:solidFill>
            </a:endParaRPr>
          </a:p>
        </p:txBody>
      </p:sp>
      <p:sp>
        <p:nvSpPr>
          <p:cNvPr id="5" name="4 Rectángulo"/>
          <p:cNvSpPr/>
          <p:nvPr/>
        </p:nvSpPr>
        <p:spPr>
          <a:xfrm>
            <a:off x="179512" y="868650"/>
            <a:ext cx="8712968" cy="400110"/>
          </a:xfrm>
          <a:prstGeom prst="rect">
            <a:avLst/>
          </a:prstGeom>
        </p:spPr>
        <p:txBody>
          <a:bodyPr wrap="square">
            <a:spAutoFit/>
          </a:bodyPr>
          <a:lstStyle/>
          <a:p>
            <a:r>
              <a:rPr lang="es-CO" sz="2000" dirty="0"/>
              <a:t> </a:t>
            </a:r>
          </a:p>
        </p:txBody>
      </p:sp>
      <p:sp>
        <p:nvSpPr>
          <p:cNvPr id="3" name="2 Rectángulo"/>
          <p:cNvSpPr/>
          <p:nvPr/>
        </p:nvSpPr>
        <p:spPr>
          <a:xfrm>
            <a:off x="179512" y="1412776"/>
            <a:ext cx="8568952" cy="3970318"/>
          </a:xfrm>
          <a:prstGeom prst="rect">
            <a:avLst/>
          </a:prstGeom>
        </p:spPr>
        <p:txBody>
          <a:bodyPr wrap="square">
            <a:spAutoFit/>
          </a:bodyPr>
          <a:lstStyle/>
          <a:p>
            <a:pPr algn="ctr"/>
            <a:r>
              <a:rPr lang="es-CO" sz="1800" b="1" dirty="0">
                <a:solidFill>
                  <a:schemeClr val="bg2"/>
                </a:solidFill>
              </a:rPr>
              <a:t>Plan Nacional de Desarrollo – Hacia Un Estado Comunitario </a:t>
            </a:r>
            <a:r>
              <a:rPr lang="es-CO" sz="1800" b="1" dirty="0" smtClean="0">
                <a:solidFill>
                  <a:schemeClr val="bg2"/>
                </a:solidFill>
              </a:rPr>
              <a:t>(</a:t>
            </a:r>
            <a:r>
              <a:rPr lang="es-CO" sz="1800" b="1" dirty="0">
                <a:solidFill>
                  <a:schemeClr val="bg2"/>
                </a:solidFill>
              </a:rPr>
              <a:t>2002-2006) </a:t>
            </a:r>
            <a:endParaRPr lang="es-CO" sz="1800" b="1" dirty="0" smtClean="0">
              <a:solidFill>
                <a:schemeClr val="bg2"/>
              </a:solidFill>
            </a:endParaRPr>
          </a:p>
          <a:p>
            <a:pPr algn="ctr"/>
            <a:r>
              <a:rPr lang="es-CO" sz="1800" dirty="0" smtClean="0">
                <a:solidFill>
                  <a:schemeClr val="bg2"/>
                </a:solidFill>
              </a:rPr>
              <a:t>Presidente </a:t>
            </a:r>
            <a:r>
              <a:rPr lang="es-CO" sz="1800" dirty="0">
                <a:solidFill>
                  <a:schemeClr val="bg2"/>
                </a:solidFill>
              </a:rPr>
              <a:t>– Álvaro Uribe Vélez</a:t>
            </a:r>
          </a:p>
          <a:p>
            <a:r>
              <a:rPr lang="es-CO" sz="1800" b="1" dirty="0">
                <a:solidFill>
                  <a:schemeClr val="bg2"/>
                </a:solidFill>
              </a:rPr>
              <a:t> </a:t>
            </a:r>
            <a:endParaRPr lang="es-CO" sz="1800" dirty="0">
              <a:solidFill>
                <a:schemeClr val="bg2"/>
              </a:solidFill>
            </a:endParaRPr>
          </a:p>
          <a:p>
            <a:r>
              <a:rPr lang="es-CO" sz="1800" b="1" dirty="0">
                <a:solidFill>
                  <a:schemeClr val="bg2"/>
                </a:solidFill>
              </a:rPr>
              <a:t>Fortalecimiento de la convivencia y los valores</a:t>
            </a:r>
            <a:endParaRPr lang="es-CO" sz="1800" dirty="0">
              <a:solidFill>
                <a:schemeClr val="bg2"/>
              </a:solidFill>
            </a:endParaRPr>
          </a:p>
          <a:p>
            <a:r>
              <a:rPr lang="es-CO" sz="1800" b="1" dirty="0">
                <a:solidFill>
                  <a:schemeClr val="bg2"/>
                </a:solidFill>
              </a:rPr>
              <a:t> </a:t>
            </a:r>
            <a:endParaRPr lang="es-CO" sz="1800" dirty="0">
              <a:solidFill>
                <a:schemeClr val="bg2"/>
              </a:solidFill>
            </a:endParaRPr>
          </a:p>
          <a:p>
            <a:pPr marL="285750" lvl="0" indent="-285750" algn="just">
              <a:buFont typeface="Arial" pitchFamily="34" charset="0"/>
              <a:buChar char="•"/>
            </a:pPr>
            <a:r>
              <a:rPr lang="es-CO" sz="1800" dirty="0">
                <a:solidFill>
                  <a:schemeClr val="bg2"/>
                </a:solidFill>
              </a:rPr>
              <a:t>Reconocimiento y formación en valores</a:t>
            </a:r>
          </a:p>
          <a:p>
            <a:pPr marL="285750" lvl="0" indent="-285750" algn="just">
              <a:buFont typeface="Arial" pitchFamily="34" charset="0"/>
              <a:buChar char="•"/>
            </a:pPr>
            <a:r>
              <a:rPr lang="es-CO" sz="1800" dirty="0">
                <a:solidFill>
                  <a:schemeClr val="bg2"/>
                </a:solidFill>
              </a:rPr>
              <a:t>Se fomentará la cátedra de convivencia y valores en las entidades educativas</a:t>
            </a:r>
          </a:p>
          <a:p>
            <a:pPr marL="285750" lvl="0" indent="-285750" algn="just">
              <a:buFont typeface="Arial" pitchFamily="34" charset="0"/>
              <a:buChar char="•"/>
            </a:pPr>
            <a:r>
              <a:rPr lang="es-CO" sz="1800" dirty="0">
                <a:solidFill>
                  <a:schemeClr val="bg2"/>
                </a:solidFill>
              </a:rPr>
              <a:t>Creación de espacios propicios para la resolución pacífica de conflictos</a:t>
            </a:r>
          </a:p>
          <a:p>
            <a:pPr marL="285750" lvl="0" indent="-285750" algn="just">
              <a:buFont typeface="Arial" pitchFamily="34" charset="0"/>
              <a:buChar char="•"/>
            </a:pPr>
            <a:r>
              <a:rPr lang="es-CO" sz="1800" dirty="0">
                <a:solidFill>
                  <a:schemeClr val="bg2"/>
                </a:solidFill>
              </a:rPr>
              <a:t>Plan nacional de lectura y bibliotecas, el cual pretende promover acceso a información multicultural, promoción del respeto, valores democráticos, mejorar la convivencia y calidad de vida.</a:t>
            </a:r>
          </a:p>
          <a:p>
            <a:pPr marL="285750" lvl="0" indent="-285750" algn="just">
              <a:buFont typeface="Arial" pitchFamily="34" charset="0"/>
              <a:buChar char="•"/>
            </a:pPr>
            <a:r>
              <a:rPr lang="es-CO" sz="1800" dirty="0">
                <a:solidFill>
                  <a:schemeClr val="bg2"/>
                </a:solidFill>
              </a:rPr>
              <a:t>Música para la convivencia herramienta que contribuya al desarrollo social de las comunidades, con mejores oportunidades de educación y de esparcimiento.</a:t>
            </a:r>
          </a:p>
          <a:p>
            <a:pPr algn="just"/>
            <a:r>
              <a:rPr kumimoji="1" lang="es-ES" sz="1800" b="1" dirty="0" smtClean="0">
                <a:solidFill>
                  <a:srgbClr val="7030A0"/>
                </a:solidFill>
                <a:latin typeface="+mj-lt"/>
                <a:ea typeface="+mj-ea"/>
                <a:cs typeface="+mj-cs"/>
              </a:rPr>
              <a:t> </a:t>
            </a:r>
            <a:endParaRPr kumimoji="1" lang="es-CO" sz="1800" b="1" dirty="0">
              <a:solidFill>
                <a:srgbClr val="7030A0"/>
              </a:solidFill>
              <a:latin typeface="+mj-lt"/>
              <a:ea typeface="+mj-ea"/>
              <a:cs typeface="+mj-cs"/>
            </a:endParaRPr>
          </a:p>
        </p:txBody>
      </p:sp>
      <p:pic>
        <p:nvPicPr>
          <p:cNvPr id="6"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2888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80400" cy="4968974"/>
          </a:xfrm>
        </p:spPr>
        <p:txBody>
          <a:bodyPr/>
          <a:lstStyle/>
          <a:p>
            <a:pPr algn="ctr"/>
            <a:r>
              <a:rPr lang="es-ES" sz="6000" kern="1200" dirty="0" smtClean="0">
                <a:solidFill>
                  <a:srgbClr val="7030A0"/>
                </a:solidFill>
              </a:rPr>
              <a:t>DE LA NORMATIVIDAD Y DECRETOS</a:t>
            </a:r>
            <a:endParaRPr lang="es-CO" sz="6000" dirty="0">
              <a:solidFill>
                <a:srgbClr val="7030A0"/>
              </a:solidFill>
            </a:endParaRPr>
          </a:p>
        </p:txBody>
      </p:sp>
    </p:spTree>
    <p:extLst>
      <p:ext uri="{BB962C8B-B14F-4D97-AF65-F5344CB8AC3E}">
        <p14:creationId xmlns:p14="http://schemas.microsoft.com/office/powerpoint/2010/main" xmlns="" val="35915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72008"/>
            <a:ext cx="8928992" cy="548680"/>
          </a:xfrm>
        </p:spPr>
        <p:txBody>
          <a:bodyPr/>
          <a:lstStyle/>
          <a:p>
            <a:pPr algn="ctr"/>
            <a:r>
              <a:rPr lang="es-CO" sz="2400" kern="1200" dirty="0">
                <a:solidFill>
                  <a:srgbClr val="7030A0"/>
                </a:solidFill>
              </a:rPr>
              <a:t>CUADRO DE NORMAS JURIDICAS.</a:t>
            </a:r>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xmlns="" val="898821650"/>
              </p:ext>
            </p:extLst>
          </p:nvPr>
        </p:nvGraphicFramePr>
        <p:xfrm>
          <a:off x="179513" y="620688"/>
          <a:ext cx="8784976" cy="6072066"/>
        </p:xfrm>
        <a:graphic>
          <a:graphicData uri="http://schemas.openxmlformats.org/drawingml/2006/table">
            <a:tbl>
              <a:tblPr>
                <a:tableStyleId>{C4B1156A-380E-4F78-BDF5-A606A8083BF9}</a:tableStyleId>
              </a:tblPr>
              <a:tblGrid>
                <a:gridCol w="648071"/>
                <a:gridCol w="648072"/>
                <a:gridCol w="3744416"/>
                <a:gridCol w="3744417"/>
              </a:tblGrid>
              <a:tr h="504056">
                <a:tc>
                  <a:txBody>
                    <a:bodyPr/>
                    <a:lstStyle/>
                    <a:p>
                      <a:pPr algn="ctr" fontAlgn="b"/>
                      <a:r>
                        <a:rPr lang="es-CO" sz="1200" b="1" u="none" strike="noStrike" dirty="0" smtClean="0">
                          <a:effectLst/>
                        </a:rPr>
                        <a:t>LEY #</a:t>
                      </a:r>
                      <a:endParaRPr lang="es-CO" sz="1200" b="1"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b="1" u="none" strike="noStrike" dirty="0" smtClean="0">
                          <a:effectLst/>
                        </a:rPr>
                        <a:t>AÑO </a:t>
                      </a:r>
                      <a:endParaRPr lang="es-CO" sz="1200" b="1"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b="1" u="none" strike="noStrike" dirty="0" smtClean="0">
                          <a:effectLst/>
                        </a:rPr>
                        <a:t>ASUNTO</a:t>
                      </a:r>
                      <a:endParaRPr lang="es-CO" sz="1200" b="1"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b="1" u="none" strike="noStrike" dirty="0" smtClean="0">
                          <a:effectLst/>
                        </a:rPr>
                        <a:t>CONTENIDOS DEL MANDATO RELACIONADOS CON LA POLÍTICA:</a:t>
                      </a:r>
                      <a:endParaRPr lang="es-CO" sz="1200" b="1"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r>
              <a:tr h="405070">
                <a:tc>
                  <a:txBody>
                    <a:bodyPr/>
                    <a:lstStyle/>
                    <a:p>
                      <a:pPr algn="ctr" fontAlgn="b"/>
                      <a:r>
                        <a:rPr lang="es-CO" sz="1200" u="none" strike="noStrike" dirty="0">
                          <a:effectLst/>
                        </a:rPr>
                        <a:t>32</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1936</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Igualdad de condiciones ingreso establecimientos de educación</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ctr"/>
                      <a:r>
                        <a:rPr lang="es-CO" sz="1200" u="none" strike="noStrike" dirty="0">
                          <a:effectLst/>
                        </a:rPr>
                        <a:t>Al incrementar el acceso a las aulas el índice de pandillas o delincuencia juvenil disminuye.</a:t>
                      </a:r>
                      <a:endParaRPr lang="es-CO" sz="1200" b="0" i="0" u="none" strike="noStrike" dirty="0">
                        <a:solidFill>
                          <a:schemeClr val="bg2"/>
                        </a:solidFill>
                        <a:effectLst/>
                        <a:latin typeface="Calibri"/>
                      </a:endParaRPr>
                    </a:p>
                  </a:txBody>
                  <a:tcPr marL="9525" marR="9525" marT="9525" marB="0" anchor="ctr">
                    <a:cell3D prstMaterial="dkEdge">
                      <a:bevel w="77470" h="12700" prst="softRound"/>
                      <a:lightRig rig="flood" dir="t"/>
                    </a:cell3D>
                  </a:tcPr>
                </a:tc>
              </a:tr>
              <a:tr h="405070">
                <a:tc>
                  <a:txBody>
                    <a:bodyPr/>
                    <a:lstStyle/>
                    <a:p>
                      <a:pPr algn="ctr" fontAlgn="b"/>
                      <a:r>
                        <a:rPr lang="es-CO" sz="1200" u="none" strike="noStrike" dirty="0">
                          <a:effectLst/>
                        </a:rPr>
                        <a:t>30</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1992</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Por la cual se organiza el servicio público de la Educación Superior</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Desarrollo cultural y de convivencia ciudadana por medio de educación a un menor costo.</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r>
              <a:tr h="405070">
                <a:tc>
                  <a:txBody>
                    <a:bodyPr/>
                    <a:lstStyle/>
                    <a:p>
                      <a:pPr algn="ctr" fontAlgn="b"/>
                      <a:r>
                        <a:rPr lang="es-CO" sz="1200" u="none" strike="noStrike" dirty="0">
                          <a:effectLst/>
                        </a:rPr>
                        <a:t>70</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1993</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Desarrolla artículo 55 Constitución Política comunidades negras</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Equidad y respeto por  las comunidades afro descendientes.</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r>
              <a:tr h="405070">
                <a:tc>
                  <a:txBody>
                    <a:bodyPr/>
                    <a:lstStyle/>
                    <a:p>
                      <a:pPr algn="ctr" fontAlgn="b"/>
                      <a:r>
                        <a:rPr lang="es-CO" sz="1200" u="none" strike="noStrike" dirty="0">
                          <a:effectLst/>
                        </a:rPr>
                        <a:t>361</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1997</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Mecanismos de integración social de personas con limitación discapacitados</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Equidad para todos y cada uno de los ciudadanos.</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r>
              <a:tr h="747817">
                <a:tc>
                  <a:txBody>
                    <a:bodyPr/>
                    <a:lstStyle/>
                    <a:p>
                      <a:pPr algn="ctr" fontAlgn="b"/>
                      <a:r>
                        <a:rPr lang="es-CO" sz="1200" u="none" strike="noStrike" dirty="0">
                          <a:effectLst/>
                        </a:rPr>
                        <a:t>635</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2000</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Se fijan el sistema y métodos para que el Instituto Colombiano para el Fomento de la Educación Superior</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Se vela por una educación para todos contribuyendo así a que la educación se convierta en un derecho ciudadano y esto promueva en el futuro una ciudad mas sana.</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r>
              <a:tr h="747817">
                <a:tc>
                  <a:txBody>
                    <a:bodyPr/>
                    <a:lstStyle/>
                    <a:p>
                      <a:pPr algn="ctr" fontAlgn="b"/>
                      <a:r>
                        <a:rPr lang="es-CO" sz="1200" u="none" strike="noStrike" dirty="0">
                          <a:effectLst/>
                        </a:rPr>
                        <a:t>812</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2003</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Se aprueba el Plan Nacional de Desarrollo 2003-2006, hacia un Estado comunitario.</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Por medio de la cual se brinda seguridad y protección a todos los colombianos, sin distingo de raza, cultura, credo religioso, color político o nivel socioeconómico. </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r>
              <a:tr h="405070">
                <a:tc>
                  <a:txBody>
                    <a:bodyPr/>
                    <a:lstStyle/>
                    <a:p>
                      <a:pPr algn="ctr" fontAlgn="b"/>
                      <a:r>
                        <a:rPr lang="es-CO" sz="1200" u="none" strike="noStrike" dirty="0">
                          <a:effectLst/>
                        </a:rPr>
                        <a:t>934</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2004</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Por la cual se oficializa la Política de Desarrollo Nacional de la Educación Física y se dictan otras disposiciones.</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Generación de un desarrollo no solo mental si no físico alejando así a la juventud de las drogas.</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r>
              <a:tr h="576443">
                <a:tc>
                  <a:txBody>
                    <a:bodyPr/>
                    <a:lstStyle/>
                    <a:p>
                      <a:pPr algn="ctr" fontAlgn="b"/>
                      <a:r>
                        <a:rPr lang="es-CO" sz="1200" u="none" strike="noStrike" dirty="0">
                          <a:effectLst/>
                        </a:rPr>
                        <a:t>1014</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2006</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De fomento a la cultura del emprendimiento.</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Evolución cultural por medio del reconocimiento de la innovación y disciplina motivando a los ciudadanos a la investigación.</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r>
              <a:tr h="576443">
                <a:tc>
                  <a:txBody>
                    <a:bodyPr/>
                    <a:lstStyle/>
                    <a:p>
                      <a:pPr algn="ctr" fontAlgn="b"/>
                      <a:r>
                        <a:rPr lang="es-CO" sz="1200" u="none" strike="noStrike" dirty="0">
                          <a:effectLst/>
                        </a:rPr>
                        <a:t>1084</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2006</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Por medio de la cual el Estado fortalece la educación superior en las zonas apartadas y de difícil acceso.</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Dicha ley, aleja a los jóvenes de malas influencias y les brinda una oportunidad de </a:t>
                      </a:r>
                      <a:r>
                        <a:rPr lang="es-CO" sz="1200" u="none" strike="noStrike" dirty="0" smtClean="0">
                          <a:effectLst/>
                        </a:rPr>
                        <a:t>capacitarse </a:t>
                      </a:r>
                      <a:r>
                        <a:rPr lang="es-CO" sz="1200" u="none" strike="noStrike" dirty="0">
                          <a:effectLst/>
                        </a:rPr>
                        <a:t>para salir adelante por medio de la educación </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r>
              <a:tr h="576443">
                <a:tc>
                  <a:txBody>
                    <a:bodyPr/>
                    <a:lstStyle/>
                    <a:p>
                      <a:pPr algn="ctr" fontAlgn="b"/>
                      <a:r>
                        <a:rPr lang="es-CO" sz="1200" u="none" strike="noStrike" dirty="0">
                          <a:effectLst/>
                        </a:rPr>
                        <a:t>1146</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2007</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Por medio de la cual se expiden normas para la prevención de la violencia sexual y atención integral de los niños, niñas y adolescentes abusados sexualmente.</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c>
                  <a:txBody>
                    <a:bodyPr/>
                    <a:lstStyle/>
                    <a:p>
                      <a:pPr algn="ctr" fontAlgn="b"/>
                      <a:r>
                        <a:rPr lang="es-CO" sz="1200" u="none" strike="noStrike" dirty="0">
                          <a:effectLst/>
                        </a:rPr>
                        <a:t>Reducción en casos de acceso carnal violento hacia la juventud y tratamiento para la recuperación psicológica.</a:t>
                      </a:r>
                      <a:endParaRPr lang="es-CO" sz="1200" b="0" i="0" u="none" strike="noStrike" dirty="0">
                        <a:solidFill>
                          <a:schemeClr val="bg2"/>
                        </a:solidFill>
                        <a:effectLst/>
                        <a:latin typeface="Calibri"/>
                      </a:endParaRPr>
                    </a:p>
                  </a:txBody>
                  <a:tcPr marL="9525" marR="9525" marT="9525" marB="0" anchor="b">
                    <a:cell3D prstMaterial="dkEdge">
                      <a:bevel w="77470" h="12700" prst="softRound"/>
                      <a:lightRig rig="flood" dir="t"/>
                    </a:cell3D>
                  </a:tcPr>
                </a:tc>
              </a:tr>
            </a:tbl>
          </a:graphicData>
        </a:graphic>
      </p:graphicFrame>
    </p:spTree>
    <p:extLst>
      <p:ext uri="{BB962C8B-B14F-4D97-AF65-F5344CB8AC3E}">
        <p14:creationId xmlns:p14="http://schemas.microsoft.com/office/powerpoint/2010/main" xmlns="" val="246984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496" y="44624"/>
            <a:ext cx="9001000" cy="936103"/>
          </a:xfrm>
        </p:spPr>
        <p:txBody>
          <a:bodyPr>
            <a:normAutofit/>
          </a:bodyPr>
          <a:lstStyle/>
          <a:p>
            <a:pPr algn="ctr"/>
            <a:r>
              <a:rPr lang="es-ES" sz="2400" kern="1200" dirty="0">
                <a:solidFill>
                  <a:srgbClr val="7030A0"/>
                </a:solidFill>
              </a:rPr>
              <a:t>DECRETOS </a:t>
            </a:r>
            <a:r>
              <a:rPr lang="es-ES" sz="2400" kern="1200" dirty="0" smtClean="0">
                <a:solidFill>
                  <a:srgbClr val="7030A0"/>
                </a:solidFill>
              </a:rPr>
              <a:t>RELACIONADOS LA CONVIVENCIA Y SEGURIDAD</a:t>
            </a:r>
            <a:endParaRPr lang="es-ES" sz="2400" kern="1200" dirty="0">
              <a:solidFill>
                <a:srgbClr val="7030A0"/>
              </a:solidFill>
            </a:endParaRPr>
          </a:p>
        </p:txBody>
      </p:sp>
      <p:sp>
        <p:nvSpPr>
          <p:cNvPr id="3" name="2 Subtítulo"/>
          <p:cNvSpPr>
            <a:spLocks noGrp="1"/>
          </p:cNvSpPr>
          <p:nvPr>
            <p:ph type="subTitle" idx="1"/>
          </p:nvPr>
        </p:nvSpPr>
        <p:spPr>
          <a:xfrm>
            <a:off x="179512" y="1844824"/>
            <a:ext cx="8429684" cy="3096344"/>
          </a:xfrm>
        </p:spPr>
        <p:txBody>
          <a:bodyPr>
            <a:noAutofit/>
          </a:bodyPr>
          <a:lstStyle/>
          <a:p>
            <a:pPr algn="ctr"/>
            <a:r>
              <a:rPr lang="es-ES" sz="2800" b="0" dirty="0" smtClean="0">
                <a:solidFill>
                  <a:schemeClr val="bg2"/>
                </a:solidFill>
                <a:latin typeface="Times New Roman" pitchFamily="18" charset="0"/>
                <a:cs typeface="Times New Roman" pitchFamily="18" charset="0"/>
              </a:rPr>
              <a:t>546 de 2011 por el cual se reglamenta el acuerdo</a:t>
            </a:r>
          </a:p>
          <a:p>
            <a:pPr algn="ctr"/>
            <a:r>
              <a:rPr lang="es-ES" sz="2800" b="0" dirty="0" smtClean="0">
                <a:solidFill>
                  <a:schemeClr val="bg2"/>
                </a:solidFill>
                <a:latin typeface="Times New Roman" pitchFamily="18" charset="0"/>
                <a:cs typeface="Times New Roman" pitchFamily="18" charset="0"/>
              </a:rPr>
              <a:t>Distrital 434 de 2010 que creo el observatorio de </a:t>
            </a:r>
          </a:p>
          <a:p>
            <a:pPr algn="ctr"/>
            <a:r>
              <a:rPr lang="es-ES" sz="2800" b="0" dirty="0" smtClean="0">
                <a:solidFill>
                  <a:schemeClr val="bg2"/>
                </a:solidFill>
                <a:latin typeface="Times New Roman" pitchFamily="18" charset="0"/>
                <a:cs typeface="Times New Roman" pitchFamily="18" charset="0"/>
              </a:rPr>
              <a:t>Convivencia Escolar:  su objetivo es investigar y diseñar estrategias para prevenir situaciones de</a:t>
            </a:r>
          </a:p>
          <a:p>
            <a:pPr algn="ctr"/>
            <a:r>
              <a:rPr lang="es-ES" sz="2800" b="0" dirty="0" smtClean="0">
                <a:solidFill>
                  <a:schemeClr val="bg2"/>
                </a:solidFill>
                <a:latin typeface="Times New Roman" pitchFamily="18" charset="0"/>
                <a:cs typeface="Times New Roman" pitchFamily="18" charset="0"/>
              </a:rPr>
              <a:t>Violencia escolar en las instituciones educativas </a:t>
            </a:r>
          </a:p>
          <a:p>
            <a:pPr algn="ctr"/>
            <a:r>
              <a:rPr lang="es-ES" sz="2800" b="0" dirty="0" smtClean="0">
                <a:solidFill>
                  <a:schemeClr val="bg2"/>
                </a:solidFill>
                <a:latin typeface="Times New Roman" pitchFamily="18" charset="0"/>
                <a:cs typeface="Times New Roman" pitchFamily="18" charset="0"/>
              </a:rPr>
              <a:t>Públicas y privadas del Distrito Capital.</a:t>
            </a:r>
            <a:endParaRPr lang="es-ES" sz="2800" b="0" dirty="0">
              <a:solidFill>
                <a:schemeClr val="bg2"/>
              </a:solidFill>
              <a:latin typeface="Times New Roman" pitchFamily="18" charset="0"/>
              <a:cs typeface="Times New Roman" pitchFamily="18" charset="0"/>
            </a:endParaRPr>
          </a:p>
        </p:txBody>
      </p:sp>
      <p:pic>
        <p:nvPicPr>
          <p:cNvPr id="4"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9135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8568952" cy="6480720"/>
          </a:xfrm>
        </p:spPr>
        <p:txBody>
          <a:bodyPr/>
          <a:lstStyle/>
          <a:p>
            <a:r>
              <a:rPr lang="es-ES" sz="1800" b="1" dirty="0" smtClean="0">
                <a:latin typeface="Times New Roman" pitchFamily="18" charset="0"/>
                <a:cs typeface="Times New Roman" pitchFamily="18" charset="0"/>
              </a:rPr>
              <a:t>Reglamenta </a:t>
            </a:r>
            <a:r>
              <a:rPr lang="es-ES" sz="1800" b="1" dirty="0">
                <a:latin typeface="Times New Roman" pitchFamily="18" charset="0"/>
                <a:cs typeface="Times New Roman" pitchFamily="18" charset="0"/>
              </a:rPr>
              <a:t> </a:t>
            </a:r>
            <a:r>
              <a:rPr lang="es-ES" sz="1800" b="1" dirty="0" smtClean="0">
                <a:latin typeface="Times New Roman" pitchFamily="18" charset="0"/>
                <a:cs typeface="Times New Roman" pitchFamily="18" charset="0"/>
              </a:rPr>
              <a:t>el Observatorio de Convivencia escolar, a cargo de las secretarias Distritales de Gobierno</a:t>
            </a:r>
          </a:p>
          <a:p>
            <a:pPr>
              <a:buNone/>
            </a:pPr>
            <a:r>
              <a:rPr lang="es-ES" sz="1800" dirty="0">
                <a:latin typeface="Times New Roman" pitchFamily="18" charset="0"/>
                <a:cs typeface="Times New Roman" pitchFamily="18" charset="0"/>
              </a:rPr>
              <a:t> </a:t>
            </a:r>
            <a:r>
              <a:rPr lang="es-ES" sz="1800" dirty="0" smtClean="0">
                <a:latin typeface="Times New Roman" pitchFamily="18" charset="0"/>
                <a:cs typeface="Times New Roman" pitchFamily="18" charset="0"/>
              </a:rPr>
              <a:t>   Función:  monitorear las diferentes formas de</a:t>
            </a:r>
          </a:p>
          <a:p>
            <a:pPr>
              <a:buNone/>
            </a:pPr>
            <a:r>
              <a:rPr lang="es-ES" sz="1800" dirty="0">
                <a:latin typeface="Times New Roman" pitchFamily="18" charset="0"/>
                <a:cs typeface="Times New Roman" pitchFamily="18" charset="0"/>
              </a:rPr>
              <a:t> </a:t>
            </a:r>
            <a:r>
              <a:rPr lang="es-ES" sz="1800" dirty="0" smtClean="0">
                <a:latin typeface="Times New Roman" pitchFamily="18" charset="0"/>
                <a:cs typeface="Times New Roman" pitchFamily="18" charset="0"/>
              </a:rPr>
              <a:t>   violencia escolar entre:</a:t>
            </a:r>
          </a:p>
          <a:p>
            <a:pPr>
              <a:buNone/>
            </a:pPr>
            <a:r>
              <a:rPr lang="es-ES" sz="1800" dirty="0">
                <a:latin typeface="Times New Roman" pitchFamily="18" charset="0"/>
                <a:cs typeface="Times New Roman" pitchFamily="18" charset="0"/>
              </a:rPr>
              <a:t> </a:t>
            </a:r>
            <a:r>
              <a:rPr lang="es-ES" sz="1800" dirty="0" smtClean="0">
                <a:latin typeface="Times New Roman" pitchFamily="18" charset="0"/>
                <a:cs typeface="Times New Roman" pitchFamily="18" charset="0"/>
              </a:rPr>
              <a:t>   alumno-alumno       -    alumno-profesor</a:t>
            </a:r>
          </a:p>
          <a:p>
            <a:pPr>
              <a:buNone/>
            </a:pPr>
            <a:r>
              <a:rPr lang="es-ES" sz="1800" dirty="0">
                <a:latin typeface="Times New Roman" pitchFamily="18" charset="0"/>
                <a:cs typeface="Times New Roman" pitchFamily="18" charset="0"/>
              </a:rPr>
              <a:t> </a:t>
            </a:r>
            <a:r>
              <a:rPr lang="es-ES" sz="1800" dirty="0" smtClean="0">
                <a:latin typeface="Times New Roman" pitchFamily="18" charset="0"/>
                <a:cs typeface="Times New Roman" pitchFamily="18" charset="0"/>
              </a:rPr>
              <a:t>   alumno-institución  -    alumno entorno familiar</a:t>
            </a:r>
          </a:p>
          <a:p>
            <a:pPr>
              <a:buNone/>
            </a:pPr>
            <a:r>
              <a:rPr lang="es-ES" sz="1800" dirty="0">
                <a:latin typeface="Times New Roman" pitchFamily="18" charset="0"/>
                <a:cs typeface="Times New Roman" pitchFamily="18" charset="0"/>
              </a:rPr>
              <a:t> </a:t>
            </a:r>
            <a:r>
              <a:rPr lang="es-ES" sz="1800" dirty="0" smtClean="0">
                <a:latin typeface="Times New Roman" pitchFamily="18" charset="0"/>
                <a:cs typeface="Times New Roman" pitchFamily="18" charset="0"/>
              </a:rPr>
              <a:t>   alumno - entorno social</a:t>
            </a:r>
          </a:p>
          <a:p>
            <a:pPr>
              <a:buNone/>
            </a:pPr>
            <a:endParaRPr lang="es-ES" sz="1800" dirty="0" smtClean="0">
              <a:latin typeface="Times New Roman" pitchFamily="18" charset="0"/>
              <a:cs typeface="Times New Roman" pitchFamily="18" charset="0"/>
            </a:endParaRPr>
          </a:p>
          <a:p>
            <a:pPr algn="just"/>
            <a:r>
              <a:rPr lang="es-ES" sz="1800" b="1" dirty="0" smtClean="0">
                <a:latin typeface="Times New Roman" pitchFamily="18" charset="0"/>
                <a:cs typeface="Times New Roman" pitchFamily="18" charset="0"/>
              </a:rPr>
              <a:t>657 Diciembre de 2011 </a:t>
            </a:r>
            <a:r>
              <a:rPr lang="es-ES" sz="1800" dirty="0" smtClean="0">
                <a:latin typeface="Times New Roman" pitchFamily="18" charset="0"/>
                <a:cs typeface="Times New Roman" pitchFamily="18" charset="0"/>
              </a:rPr>
              <a:t>por el cual se adopta la Política Pública Distrital de Convivencia y Seguridad Ciudadana  - PICS (Planes Integrales de) que deberán contribuir a mejorar la calidad de  vida,  el respeto por los derechos humanos, la tranquilidad y la convivencia pacifica en Bogotá.</a:t>
            </a:r>
          </a:p>
          <a:p>
            <a:pPr>
              <a:buNone/>
            </a:pPr>
            <a:r>
              <a:rPr lang="es-ES" sz="1800" dirty="0" smtClean="0">
                <a:latin typeface="Times New Roman" pitchFamily="18" charset="0"/>
                <a:cs typeface="Times New Roman" pitchFamily="18" charset="0"/>
              </a:rPr>
              <a:t>Se orientan por los siguientes  valores y principios:</a:t>
            </a:r>
          </a:p>
          <a:p>
            <a:pPr>
              <a:buNone/>
            </a:pPr>
            <a:r>
              <a:rPr lang="es-ES" sz="1800" b="1" dirty="0" smtClean="0">
                <a:latin typeface="Times New Roman" pitchFamily="18" charset="0"/>
                <a:cs typeface="Times New Roman" pitchFamily="18" charset="0"/>
              </a:rPr>
              <a:t>Valores</a:t>
            </a:r>
          </a:p>
          <a:p>
            <a:pPr>
              <a:buFontTx/>
              <a:buChar char="-"/>
            </a:pPr>
            <a:r>
              <a:rPr lang="es-ES" sz="1800" dirty="0" smtClean="0">
                <a:latin typeface="Times New Roman" pitchFamily="18" charset="0"/>
                <a:cs typeface="Times New Roman" pitchFamily="18" charset="0"/>
              </a:rPr>
              <a:t>Respeto por la vida, </a:t>
            </a:r>
          </a:p>
          <a:p>
            <a:pPr>
              <a:buFontTx/>
              <a:buChar char="-"/>
            </a:pPr>
            <a:r>
              <a:rPr lang="es-ES" sz="1800" dirty="0" smtClean="0">
                <a:latin typeface="Times New Roman" pitchFamily="18" charset="0"/>
                <a:cs typeface="Times New Roman" pitchFamily="18" charset="0"/>
              </a:rPr>
              <a:t>convivencia, </a:t>
            </a:r>
          </a:p>
          <a:p>
            <a:pPr>
              <a:buFontTx/>
              <a:buChar char="-"/>
            </a:pPr>
            <a:r>
              <a:rPr lang="es-ES" sz="1800" dirty="0" smtClean="0">
                <a:latin typeface="Times New Roman" pitchFamily="18" charset="0"/>
                <a:cs typeface="Times New Roman" pitchFamily="18" charset="0"/>
              </a:rPr>
              <a:t>justicia, </a:t>
            </a:r>
          </a:p>
          <a:p>
            <a:pPr>
              <a:buFontTx/>
              <a:buChar char="-"/>
            </a:pPr>
            <a:r>
              <a:rPr lang="es-ES" sz="1800" dirty="0" smtClean="0">
                <a:latin typeface="Times New Roman" pitchFamily="18" charset="0"/>
                <a:cs typeface="Times New Roman" pitchFamily="18" charset="0"/>
              </a:rPr>
              <a:t>la no impunidad, </a:t>
            </a:r>
          </a:p>
          <a:p>
            <a:pPr>
              <a:buFontTx/>
              <a:buChar char="-"/>
            </a:pPr>
            <a:r>
              <a:rPr lang="es-ES" sz="1800" dirty="0" smtClean="0">
                <a:latin typeface="Times New Roman" pitchFamily="18" charset="0"/>
                <a:cs typeface="Times New Roman" pitchFamily="18" charset="0"/>
              </a:rPr>
              <a:t>la igualdad, </a:t>
            </a:r>
          </a:p>
          <a:p>
            <a:pPr>
              <a:buFontTx/>
              <a:buChar char="-"/>
            </a:pPr>
            <a:r>
              <a:rPr lang="es-ES" sz="1800" dirty="0" smtClean="0">
                <a:latin typeface="Times New Roman" pitchFamily="18" charset="0"/>
                <a:cs typeface="Times New Roman" pitchFamily="18" charset="0"/>
              </a:rPr>
              <a:t>libertad, seguridad, solidaridad, calidad</a:t>
            </a:r>
          </a:p>
          <a:p>
            <a:pPr>
              <a:buNone/>
            </a:pPr>
            <a:endParaRPr lang="es-ES" sz="1800" dirty="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p:txBody>
      </p:sp>
      <p:pic>
        <p:nvPicPr>
          <p:cNvPr id="4"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5433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80400" cy="4968974"/>
          </a:xfrm>
        </p:spPr>
        <p:txBody>
          <a:bodyPr/>
          <a:lstStyle/>
          <a:p>
            <a:pPr algn="ctr"/>
            <a:r>
              <a:rPr lang="es-CO" sz="6000" dirty="0" smtClean="0">
                <a:solidFill>
                  <a:srgbClr val="7030A0"/>
                </a:solidFill>
              </a:rPr>
              <a:t>DE LA SECRETARIA Y SU CONFORMACION</a:t>
            </a:r>
            <a:endParaRPr lang="es-CO" sz="6000" dirty="0">
              <a:solidFill>
                <a:srgbClr val="7030A0"/>
              </a:solidFill>
            </a:endParaRPr>
          </a:p>
        </p:txBody>
      </p:sp>
    </p:spTree>
    <p:extLst>
      <p:ext uri="{BB962C8B-B14F-4D97-AF65-F5344CB8AC3E}">
        <p14:creationId xmlns:p14="http://schemas.microsoft.com/office/powerpoint/2010/main" xmlns="" val="1456492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952154"/>
          </a:xfrm>
        </p:spPr>
        <p:txBody>
          <a:bodyPr>
            <a:normAutofit lnSpcReduction="10000"/>
          </a:bodyPr>
          <a:lstStyle/>
          <a:p>
            <a:pPr>
              <a:buNone/>
            </a:pPr>
            <a:r>
              <a:rPr lang="es-ES" sz="1800" b="1" dirty="0" smtClean="0">
                <a:latin typeface="Times New Roman" pitchFamily="18" charset="0"/>
                <a:cs typeface="Times New Roman" pitchFamily="18" charset="0"/>
              </a:rPr>
              <a:t>Principios:</a:t>
            </a:r>
          </a:p>
          <a:p>
            <a:pPr>
              <a:buNone/>
            </a:pPr>
            <a:endParaRPr lang="es-ES" sz="1800" b="1" dirty="0" smtClean="0">
              <a:latin typeface="Times New Roman" pitchFamily="18" charset="0"/>
              <a:cs typeface="Times New Roman" pitchFamily="18" charset="0"/>
            </a:endParaRPr>
          </a:p>
          <a:p>
            <a:r>
              <a:rPr lang="es-ES" sz="1800" dirty="0" smtClean="0">
                <a:latin typeface="Times New Roman" pitchFamily="18" charset="0"/>
                <a:cs typeface="Times New Roman" pitchFamily="18" charset="0"/>
              </a:rPr>
              <a:t>Protección de la vida de la persona humana</a:t>
            </a:r>
          </a:p>
          <a:p>
            <a:endParaRPr lang="es-ES" sz="1800" dirty="0" smtClean="0">
              <a:latin typeface="Times New Roman" pitchFamily="18" charset="0"/>
              <a:cs typeface="Times New Roman" pitchFamily="18" charset="0"/>
            </a:endParaRPr>
          </a:p>
          <a:p>
            <a:r>
              <a:rPr lang="es-ES" sz="1800" dirty="0" smtClean="0">
                <a:latin typeface="Times New Roman" pitchFamily="18" charset="0"/>
                <a:cs typeface="Times New Roman" pitchFamily="18" charset="0"/>
              </a:rPr>
              <a:t>Asegurar la convivencia pacifica</a:t>
            </a:r>
          </a:p>
          <a:p>
            <a:endParaRPr lang="es-ES" sz="1800" dirty="0" smtClean="0">
              <a:latin typeface="Times New Roman" pitchFamily="18" charset="0"/>
              <a:cs typeface="Times New Roman" pitchFamily="18" charset="0"/>
            </a:endParaRPr>
          </a:p>
          <a:p>
            <a:r>
              <a:rPr lang="es-ES" sz="1800" dirty="0" smtClean="0">
                <a:latin typeface="Times New Roman" pitchFamily="18" charset="0"/>
                <a:cs typeface="Times New Roman" pitchFamily="18" charset="0"/>
              </a:rPr>
              <a:t>Prevalencia del interés general y de los derechos colectivos</a:t>
            </a:r>
          </a:p>
          <a:p>
            <a:endParaRPr lang="es-ES" sz="1800" dirty="0" smtClean="0">
              <a:latin typeface="Times New Roman" pitchFamily="18" charset="0"/>
              <a:cs typeface="Times New Roman" pitchFamily="18" charset="0"/>
            </a:endParaRPr>
          </a:p>
          <a:p>
            <a:r>
              <a:rPr lang="es-ES" sz="1800" dirty="0" smtClean="0">
                <a:latin typeface="Times New Roman" pitchFamily="18" charset="0"/>
                <a:cs typeface="Times New Roman" pitchFamily="18" charset="0"/>
              </a:rPr>
              <a:t>La primacía de los derechos de las niñas, niños y los adolescentes, el amparo a la familia</a:t>
            </a:r>
          </a:p>
          <a:p>
            <a:pPr>
              <a:buFontTx/>
              <a:buChar char="-"/>
            </a:pPr>
            <a:endParaRPr lang="es-ES" sz="1800" dirty="0" smtClean="0">
              <a:latin typeface="Times New Roman" pitchFamily="18" charset="0"/>
              <a:cs typeface="Times New Roman" pitchFamily="18" charset="0"/>
            </a:endParaRPr>
          </a:p>
          <a:p>
            <a:pPr>
              <a:buNone/>
            </a:pPr>
            <a:r>
              <a:rPr lang="es-ES" sz="1800" b="1" dirty="0" smtClean="0">
                <a:latin typeface="Times New Roman" pitchFamily="18" charset="0"/>
                <a:cs typeface="Times New Roman" pitchFamily="18" charset="0"/>
              </a:rPr>
              <a:t>Enfoques:</a:t>
            </a:r>
          </a:p>
          <a:p>
            <a:endParaRPr lang="es-ES" sz="1800" dirty="0" smtClean="0">
              <a:latin typeface="Times New Roman" pitchFamily="18" charset="0"/>
              <a:cs typeface="Times New Roman" pitchFamily="18" charset="0"/>
            </a:endParaRPr>
          </a:p>
          <a:p>
            <a:r>
              <a:rPr lang="es-ES" sz="1800" dirty="0" smtClean="0">
                <a:latin typeface="Times New Roman" pitchFamily="18" charset="0"/>
                <a:cs typeface="Times New Roman" pitchFamily="18" charset="0"/>
              </a:rPr>
              <a:t>Consolidación de una ciudad segura y protectora de derechos</a:t>
            </a:r>
          </a:p>
          <a:p>
            <a:endParaRPr lang="es-ES" sz="1800" dirty="0">
              <a:latin typeface="Times New Roman" pitchFamily="18" charset="0"/>
              <a:cs typeface="Times New Roman" pitchFamily="18" charset="0"/>
            </a:endParaRPr>
          </a:p>
          <a:p>
            <a:r>
              <a:rPr lang="es-ES" sz="1800" dirty="0" smtClean="0">
                <a:latin typeface="Times New Roman" pitchFamily="18" charset="0"/>
                <a:cs typeface="Times New Roman" pitchFamily="18" charset="0"/>
              </a:rPr>
              <a:t>Los niños, las niñas y los adolescentes, generar oportunidades, espacios de realización e integración al desarrollo social para jóvenes.</a:t>
            </a:r>
          </a:p>
          <a:p>
            <a:endParaRPr lang="es-ES" sz="1800" dirty="0" smtClean="0">
              <a:latin typeface="Times New Roman" pitchFamily="18" charset="0"/>
              <a:cs typeface="Times New Roman" pitchFamily="18" charset="0"/>
            </a:endParaRPr>
          </a:p>
          <a:p>
            <a:r>
              <a:rPr lang="es-ES" sz="1800" dirty="0" smtClean="0">
                <a:latin typeface="Times New Roman" pitchFamily="18" charset="0"/>
                <a:cs typeface="Times New Roman" pitchFamily="18" charset="0"/>
              </a:rPr>
              <a:t>Programas de prevención, reeducación y resocialización para involucrados con estupefacientes, alcoholismo, prostitución delincuencia e indigencia</a:t>
            </a:r>
          </a:p>
          <a:p>
            <a:pPr>
              <a:buFontTx/>
              <a:buChar char="-"/>
            </a:pPr>
            <a:endParaRPr lang="es-ES" sz="1800" dirty="0" smtClean="0">
              <a:latin typeface="Times New Roman" pitchFamily="18" charset="0"/>
              <a:cs typeface="Times New Roman" pitchFamily="18" charset="0"/>
            </a:endParaRPr>
          </a:p>
          <a:p>
            <a:pPr>
              <a:buNone/>
            </a:pPr>
            <a:endParaRPr lang="es-ES" sz="1800" dirty="0" smtClean="0">
              <a:latin typeface="Times New Roman" pitchFamily="18" charset="0"/>
              <a:cs typeface="Times New Roman" pitchFamily="18" charset="0"/>
            </a:endParaRPr>
          </a:p>
          <a:p>
            <a:pPr>
              <a:buNone/>
            </a:pPr>
            <a:endParaRPr lang="es-ES" sz="1800" dirty="0">
              <a:latin typeface="Times New Roman" pitchFamily="18" charset="0"/>
              <a:cs typeface="Times New Roman" pitchFamily="18" charset="0"/>
            </a:endParaRPr>
          </a:p>
        </p:txBody>
      </p:sp>
      <p:pic>
        <p:nvPicPr>
          <p:cNvPr id="4"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4314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452" y="980728"/>
            <a:ext cx="9001000" cy="3312368"/>
          </a:xfrm>
        </p:spPr>
        <p:txBody>
          <a:bodyPr>
            <a:noAutofit/>
          </a:bodyPr>
          <a:lstStyle/>
          <a:p>
            <a:pPr algn="ctr"/>
            <a:r>
              <a:rPr lang="es-ES" sz="5400" kern="1200" dirty="0" smtClean="0">
                <a:solidFill>
                  <a:srgbClr val="7030A0"/>
                </a:solidFill>
              </a:rPr>
              <a:t>PLANES INTEGRALES DE SEGURIDAD Y CONVIVENCIA EDUCATIVA</a:t>
            </a:r>
            <a:endParaRPr lang="es-ES" sz="5400" kern="1200" dirty="0">
              <a:solidFill>
                <a:srgbClr val="7030A0"/>
              </a:solidFill>
            </a:endParaRPr>
          </a:p>
        </p:txBody>
      </p:sp>
      <p:pic>
        <p:nvPicPr>
          <p:cNvPr id="4"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014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80400" cy="874713"/>
          </a:xfrm>
        </p:spPr>
        <p:txBody>
          <a:bodyPr/>
          <a:lstStyle/>
          <a:p>
            <a:pPr algn="ctr"/>
            <a:r>
              <a:rPr lang="es-ES" sz="2400" kern="1200" dirty="0">
                <a:solidFill>
                  <a:srgbClr val="7030A0"/>
                </a:solidFill>
              </a:rPr>
              <a:t>PLANES INTEGRALES DE SEGURIDAD Y CONVIVENCIA EDUCATIVA</a:t>
            </a:r>
            <a:r>
              <a:rPr lang="es-CO" sz="2400" kern="1200" dirty="0">
                <a:solidFill>
                  <a:srgbClr val="7030A0"/>
                </a:solidFill>
              </a:rPr>
              <a:t>.</a:t>
            </a:r>
          </a:p>
        </p:txBody>
      </p:sp>
      <p:sp>
        <p:nvSpPr>
          <p:cNvPr id="4" name="3 Marcador de contenido"/>
          <p:cNvSpPr>
            <a:spLocks noGrp="1"/>
          </p:cNvSpPr>
          <p:nvPr>
            <p:ph idx="1"/>
          </p:nvPr>
        </p:nvSpPr>
        <p:spPr/>
        <p:txBody>
          <a:bodyPr/>
          <a:lstStyle/>
          <a:p>
            <a:pPr lvl="0"/>
            <a:r>
              <a:rPr lang="es-ES" sz="2000" dirty="0" smtClean="0"/>
              <a:t>Identificar la población de mayor vulnerabilidad.</a:t>
            </a:r>
          </a:p>
          <a:p>
            <a:pPr lvl="0"/>
            <a:r>
              <a:rPr lang="es-ES" sz="2000" dirty="0" smtClean="0"/>
              <a:t>Hacer seguimiento al cumplimiento del protocolo interinstitucional.</a:t>
            </a:r>
          </a:p>
          <a:p>
            <a:pPr lvl="0"/>
            <a:r>
              <a:rPr lang="es-ES" sz="2000" dirty="0" smtClean="0"/>
              <a:t>Socializar para todos los docentes y administrativos las diferentes herramientas propuestas.</a:t>
            </a:r>
          </a:p>
          <a:p>
            <a:pPr lvl="0"/>
            <a:r>
              <a:rPr lang="es-ES" sz="2000" dirty="0" smtClean="0"/>
              <a:t>Incorporar padres de familia.</a:t>
            </a:r>
          </a:p>
          <a:p>
            <a:pPr lvl="0"/>
            <a:r>
              <a:rPr lang="es-ES" sz="2000" dirty="0" smtClean="0"/>
              <a:t>Definir las capacidades de acción frente a las problemáticas.</a:t>
            </a:r>
          </a:p>
          <a:p>
            <a:pPr lvl="0"/>
            <a:r>
              <a:rPr lang="es-ES" sz="2000" dirty="0" smtClean="0"/>
              <a:t>Vincular ofertas extraescolares para los estudiantes de diferentes actividades.</a:t>
            </a:r>
          </a:p>
          <a:p>
            <a:pPr lvl="0"/>
            <a:r>
              <a:rPr lang="es-ES" sz="2000" dirty="0" smtClean="0"/>
              <a:t>Promover acciones de convivencia.</a:t>
            </a:r>
          </a:p>
          <a:p>
            <a:pPr lvl="0"/>
            <a:r>
              <a:rPr lang="es-ES" sz="2000" dirty="0" smtClean="0"/>
              <a:t>Involucrar los diferentes comités de convivencia.</a:t>
            </a:r>
          </a:p>
          <a:p>
            <a:pPr lvl="0"/>
            <a:r>
              <a:rPr lang="es-ES" sz="2000" dirty="0" smtClean="0"/>
              <a:t>Incorporar manuales de convivencia.</a:t>
            </a:r>
          </a:p>
          <a:p>
            <a:pPr lvl="0"/>
            <a:r>
              <a:rPr lang="es-ES" sz="2000" dirty="0" smtClean="0"/>
              <a:t>Hacer pública la posición de paz y rechazo a las acciones violentas.</a:t>
            </a:r>
          </a:p>
          <a:p>
            <a:pPr>
              <a:buNone/>
            </a:pPr>
            <a:endParaRPr lang="es-ES" sz="2000" dirty="0"/>
          </a:p>
        </p:txBody>
      </p:sp>
      <p:pic>
        <p:nvPicPr>
          <p:cNvPr id="5"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7950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80400" cy="874713"/>
          </a:xfrm>
        </p:spPr>
        <p:txBody>
          <a:bodyPr/>
          <a:lstStyle/>
          <a:p>
            <a:pPr algn="ctr"/>
            <a:r>
              <a:rPr lang="es-ES" sz="2400" kern="1200" dirty="0" smtClean="0">
                <a:solidFill>
                  <a:srgbClr val="7030A0"/>
                </a:solidFill>
              </a:rPr>
              <a:t>EVENTOS QUE AMENAZAN UNA POBLACIÓN EDUCATIVA </a:t>
            </a:r>
            <a:endParaRPr lang="es-ES" sz="2400" kern="1200" dirty="0">
              <a:solidFill>
                <a:srgbClr val="7030A0"/>
              </a:solidFill>
            </a:endParaRPr>
          </a:p>
        </p:txBody>
      </p:sp>
      <p:sp>
        <p:nvSpPr>
          <p:cNvPr id="3" name="2 Marcador de contenido"/>
          <p:cNvSpPr>
            <a:spLocks noGrp="1"/>
          </p:cNvSpPr>
          <p:nvPr>
            <p:ph idx="1"/>
          </p:nvPr>
        </p:nvSpPr>
        <p:spPr>
          <a:xfrm>
            <a:off x="179512" y="1700808"/>
            <a:ext cx="4248720" cy="4824412"/>
          </a:xfrm>
        </p:spPr>
        <p:txBody>
          <a:bodyPr/>
          <a:lstStyle/>
          <a:p>
            <a:pPr lvl="0"/>
            <a:r>
              <a:rPr lang="es-ES" sz="1800" dirty="0" smtClean="0"/>
              <a:t>Expendio y consumo de drogas.</a:t>
            </a:r>
          </a:p>
          <a:p>
            <a:pPr lvl="0"/>
            <a:r>
              <a:rPr lang="es-ES" sz="1800" dirty="0" smtClean="0"/>
              <a:t>Agresión verbal y  física con golpes y/o arma blanca o de fuego.</a:t>
            </a:r>
          </a:p>
          <a:p>
            <a:pPr lvl="0"/>
            <a:r>
              <a:rPr lang="es-ES" sz="1800" dirty="0" smtClean="0"/>
              <a:t>Presencia de pandillas.</a:t>
            </a:r>
          </a:p>
          <a:p>
            <a:pPr lvl="0"/>
            <a:r>
              <a:rPr lang="es-ES" sz="1800" dirty="0" smtClean="0"/>
              <a:t>Sucesos de homicidio en alrededores de la entidad educativa.</a:t>
            </a:r>
          </a:p>
          <a:p>
            <a:pPr lvl="0"/>
            <a:r>
              <a:rPr lang="es-ES" sz="1800" dirty="0" smtClean="0"/>
              <a:t>Delincuencia común.</a:t>
            </a:r>
          </a:p>
          <a:p>
            <a:pPr lvl="0"/>
            <a:r>
              <a:rPr lang="es-ES" sz="1800" dirty="0" smtClean="0"/>
              <a:t>Porte de armas.</a:t>
            </a:r>
          </a:p>
          <a:p>
            <a:pPr lvl="0"/>
            <a:r>
              <a:rPr lang="es-ES" sz="1800" dirty="0" smtClean="0"/>
              <a:t>Agresión entre estudiantes y/o sujetos externos.</a:t>
            </a:r>
          </a:p>
          <a:p>
            <a:pPr lvl="0"/>
            <a:r>
              <a:rPr lang="es-ES" sz="1800" dirty="0" smtClean="0"/>
              <a:t>Violaciones sexuales.</a:t>
            </a:r>
          </a:p>
          <a:p>
            <a:pPr lvl="0"/>
            <a:r>
              <a:rPr lang="es-ES" sz="1800" dirty="0" smtClean="0"/>
              <a:t>Hurto</a:t>
            </a:r>
          </a:p>
          <a:p>
            <a:r>
              <a:rPr lang="es-ES" sz="1800" dirty="0" smtClean="0"/>
              <a:t>Parques en mal estado y/o uso indebido de los mismos.</a:t>
            </a:r>
          </a:p>
          <a:p>
            <a:pPr lvl="0"/>
            <a:endParaRPr lang="es-ES" sz="1800" dirty="0" smtClean="0"/>
          </a:p>
          <a:p>
            <a:pPr>
              <a:buNone/>
            </a:pPr>
            <a:endParaRPr lang="es-ES" sz="1800" dirty="0"/>
          </a:p>
        </p:txBody>
      </p:sp>
      <p:sp>
        <p:nvSpPr>
          <p:cNvPr id="5" name="2 Marcador de contenido"/>
          <p:cNvSpPr txBox="1">
            <a:spLocks/>
          </p:cNvSpPr>
          <p:nvPr/>
        </p:nvSpPr>
        <p:spPr bwMode="auto">
          <a:xfrm>
            <a:off x="4427984" y="1628800"/>
            <a:ext cx="4536752" cy="4824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r>
              <a:rPr kumimoji="1" lang="es-ES" sz="1800" b="0" i="0" u="none" strike="noStrike" kern="0" cap="none" spc="0" normalizeH="0" baseline="0" noProof="0" dirty="0" smtClean="0">
                <a:ln>
                  <a:noFill/>
                </a:ln>
                <a:solidFill>
                  <a:schemeClr val="tx1"/>
                </a:solidFill>
                <a:effectLst/>
                <a:uLnTx/>
                <a:uFillTx/>
                <a:latin typeface="+mn-lt"/>
                <a:ea typeface="+mn-ea"/>
                <a:cs typeface="+mn-cs"/>
              </a:rPr>
              <a:t>Venta y consumo de alcohol</a:t>
            </a: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r>
              <a:rPr kumimoji="1" lang="es-ES" sz="1800" b="0" i="0" u="none" strike="noStrike" kern="0" cap="none" spc="0" normalizeH="0" baseline="0" noProof="0" dirty="0" smtClean="0">
                <a:ln>
                  <a:noFill/>
                </a:ln>
                <a:solidFill>
                  <a:schemeClr val="tx1"/>
                </a:solidFill>
                <a:effectLst/>
                <a:uLnTx/>
                <a:uFillTx/>
                <a:latin typeface="+mn-lt"/>
                <a:ea typeface="+mn-ea"/>
                <a:cs typeface="+mn-cs"/>
              </a:rPr>
              <a:t>Establecimientos de juegos de azar.</a:t>
            </a: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r>
              <a:rPr kumimoji="1" lang="es-ES" sz="1800" b="0" i="0" u="none" strike="noStrike" kern="0" cap="none" spc="0" normalizeH="0" baseline="0" noProof="0" dirty="0" smtClean="0">
                <a:ln>
                  <a:noFill/>
                </a:ln>
                <a:solidFill>
                  <a:schemeClr val="tx1"/>
                </a:solidFill>
                <a:effectLst/>
                <a:uLnTx/>
                <a:uFillTx/>
                <a:latin typeface="+mn-lt"/>
                <a:ea typeface="+mn-ea"/>
                <a:cs typeface="+mn-cs"/>
              </a:rPr>
              <a:t>Intimidaciones a estudiantes.</a:t>
            </a: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r>
              <a:rPr kumimoji="1" lang="es-ES" sz="1800" b="0" i="0" u="none" strike="noStrike" kern="0" cap="none" spc="0" normalizeH="0" baseline="0" noProof="0" dirty="0" smtClean="0">
                <a:ln>
                  <a:noFill/>
                </a:ln>
                <a:solidFill>
                  <a:schemeClr val="tx1"/>
                </a:solidFill>
                <a:effectLst/>
                <a:uLnTx/>
                <a:uFillTx/>
                <a:latin typeface="+mn-lt"/>
                <a:ea typeface="+mn-ea"/>
                <a:cs typeface="+mn-cs"/>
              </a:rPr>
              <a:t>Amenazas a docentes.</a:t>
            </a: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r>
              <a:rPr kumimoji="1" lang="es-ES" sz="1800" b="0" i="0" u="none" strike="noStrike" kern="0" cap="none" spc="0" normalizeH="0" baseline="0" noProof="0" dirty="0" smtClean="0">
                <a:ln>
                  <a:noFill/>
                </a:ln>
                <a:solidFill>
                  <a:schemeClr val="tx1"/>
                </a:solidFill>
                <a:effectLst/>
                <a:uLnTx/>
                <a:uFillTx/>
                <a:latin typeface="+mn-lt"/>
                <a:ea typeface="+mn-ea"/>
                <a:cs typeface="+mn-cs"/>
              </a:rPr>
              <a:t>Riesgo en vías por falta de señalización, reducidores de velocidad, puentes peatonales, falta de iluminación.</a:t>
            </a: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r>
              <a:rPr kumimoji="1" lang="es-ES" sz="1800" b="0" i="0" u="none" strike="noStrike" kern="0" cap="none" spc="0" normalizeH="0" baseline="0" noProof="0" dirty="0" smtClean="0">
                <a:ln>
                  <a:noFill/>
                </a:ln>
                <a:solidFill>
                  <a:schemeClr val="tx1"/>
                </a:solidFill>
                <a:effectLst/>
                <a:uLnTx/>
                <a:uFillTx/>
                <a:latin typeface="+mn-lt"/>
                <a:ea typeface="+mn-ea"/>
                <a:cs typeface="+mn-cs"/>
              </a:rPr>
              <a:t>Ataques de perros callejeros.</a:t>
            </a: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r>
              <a:rPr kumimoji="1" lang="es-ES" sz="1800" b="0" i="0" u="none" strike="noStrike" kern="0" cap="none" spc="0" normalizeH="0" baseline="0" noProof="0" dirty="0" smtClean="0">
                <a:ln>
                  <a:noFill/>
                </a:ln>
                <a:solidFill>
                  <a:schemeClr val="tx1"/>
                </a:solidFill>
                <a:effectLst/>
                <a:uLnTx/>
                <a:uFillTx/>
                <a:latin typeface="+mn-lt"/>
                <a:ea typeface="+mn-ea"/>
                <a:cs typeface="+mn-cs"/>
              </a:rPr>
              <a:t>Conflicto y confrontación en el entorno escolar entre estudiantes.</a:t>
            </a: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r>
              <a:rPr kumimoji="1" lang="es-ES" sz="1800" b="0" i="0" u="none" strike="noStrike" kern="0" cap="none" spc="0" normalizeH="0" baseline="0" noProof="0" dirty="0" smtClean="0">
                <a:ln>
                  <a:noFill/>
                </a:ln>
                <a:solidFill>
                  <a:schemeClr val="tx1"/>
                </a:solidFill>
                <a:effectLst/>
                <a:uLnTx/>
                <a:uFillTx/>
                <a:latin typeface="+mn-lt"/>
                <a:ea typeface="+mn-ea"/>
                <a:cs typeface="+mn-cs"/>
              </a:rPr>
              <a:t>Agresión de estudiantes en el interior del colegio.</a:t>
            </a: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r>
              <a:rPr kumimoji="1" lang="es-ES" sz="1800" b="0" i="0" u="none" strike="noStrike" kern="0" cap="none" spc="0" normalizeH="0" baseline="0" noProof="0" dirty="0" smtClean="0">
                <a:ln>
                  <a:noFill/>
                </a:ln>
                <a:solidFill>
                  <a:schemeClr val="tx1"/>
                </a:solidFill>
                <a:effectLst/>
                <a:uLnTx/>
                <a:uFillTx/>
                <a:latin typeface="+mn-lt"/>
                <a:ea typeface="+mn-ea"/>
                <a:cs typeface="+mn-cs"/>
              </a:rPr>
              <a:t>Presencia de tiendas con venta de alcohol.</a:t>
            </a: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endParaRPr kumimoji="1" lang="es-E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8860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056" y="188640"/>
            <a:ext cx="8280400" cy="874713"/>
          </a:xfrm>
        </p:spPr>
        <p:txBody>
          <a:bodyPr/>
          <a:lstStyle/>
          <a:p>
            <a:pPr algn="ctr"/>
            <a:r>
              <a:rPr lang="es-ES" sz="2400" kern="1200" dirty="0" smtClean="0">
                <a:solidFill>
                  <a:srgbClr val="7030A0"/>
                </a:solidFill>
              </a:rPr>
              <a:t>OTROS INDICIOS.</a:t>
            </a:r>
            <a:endParaRPr lang="es-ES" sz="2400" kern="1200" dirty="0">
              <a:solidFill>
                <a:srgbClr val="7030A0"/>
              </a:solidFill>
            </a:endParaRPr>
          </a:p>
        </p:txBody>
      </p:sp>
      <p:pic>
        <p:nvPicPr>
          <p:cNvPr id="1026" name="Picture 2" descr="http://4.bp.blogspot.com/-tWHbjiqymA8/TXHTariegXI/AAAAAAAAADo/OURshK5GIus/s1600/VIOLENCIA_FAMILIAR_881524547%255B1%255D.jpg"/>
          <p:cNvPicPr>
            <a:picLocks noChangeAspect="1" noChangeArrowheads="1"/>
          </p:cNvPicPr>
          <p:nvPr/>
        </p:nvPicPr>
        <p:blipFill>
          <a:blip r:embed="rId2" cstate="print">
            <a:lum bright="-10000" contrast="-30000"/>
          </a:blip>
          <a:srcRect/>
          <a:stretch>
            <a:fillRect/>
          </a:stretch>
        </p:blipFill>
        <p:spPr bwMode="auto">
          <a:xfrm>
            <a:off x="323528" y="1556792"/>
            <a:ext cx="8352928" cy="4847755"/>
          </a:xfrm>
          <a:prstGeom prst="rect">
            <a:avLst/>
          </a:prstGeom>
          <a:noFill/>
        </p:spPr>
      </p:pic>
      <p:sp>
        <p:nvSpPr>
          <p:cNvPr id="5" name="4 Marcador de contenido"/>
          <p:cNvSpPr>
            <a:spLocks noGrp="1"/>
          </p:cNvSpPr>
          <p:nvPr>
            <p:ph idx="1"/>
          </p:nvPr>
        </p:nvSpPr>
        <p:spPr>
          <a:xfrm>
            <a:off x="2699792" y="2492896"/>
            <a:ext cx="3888680" cy="2808312"/>
          </a:xfrm>
        </p:spPr>
        <p:txBody>
          <a:bodyPr/>
          <a:lstStyle/>
          <a:p>
            <a:r>
              <a:rPr lang="es-ES" dirty="0" smtClean="0">
                <a:solidFill>
                  <a:schemeClr val="bg1"/>
                </a:solidFill>
              </a:rPr>
              <a:t>Violencia intrafamiliar</a:t>
            </a:r>
          </a:p>
          <a:p>
            <a:r>
              <a:rPr lang="es-ES" dirty="0" smtClean="0">
                <a:solidFill>
                  <a:schemeClr val="bg1"/>
                </a:solidFill>
              </a:rPr>
              <a:t>Acoso y/o abuso sexual.</a:t>
            </a:r>
          </a:p>
          <a:p>
            <a:r>
              <a:rPr lang="es-ES" dirty="0" smtClean="0">
                <a:solidFill>
                  <a:schemeClr val="bg1"/>
                </a:solidFill>
              </a:rPr>
              <a:t>Violencia infantil</a:t>
            </a:r>
          </a:p>
          <a:p>
            <a:endParaRPr lang="es-ES" dirty="0">
              <a:solidFill>
                <a:schemeClr val="bg1"/>
              </a:solidFill>
            </a:endParaRPr>
          </a:p>
        </p:txBody>
      </p:sp>
    </p:spTree>
    <p:extLst>
      <p:ext uri="{BB962C8B-B14F-4D97-AF65-F5344CB8AC3E}">
        <p14:creationId xmlns:p14="http://schemas.microsoft.com/office/powerpoint/2010/main" xmlns="" val="1973557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80400" cy="792088"/>
          </a:xfrm>
        </p:spPr>
        <p:txBody>
          <a:bodyPr/>
          <a:lstStyle/>
          <a:p>
            <a:pPr algn="ctr"/>
            <a:r>
              <a:rPr lang="es-ES" sz="2400" kern="1200" dirty="0">
                <a:solidFill>
                  <a:srgbClr val="7030A0"/>
                </a:solidFill>
              </a:rPr>
              <a:t>NIVEL DE VICTIMIZACION ESCOLAR “CONVIVENCIA Y SEGURIDAD EN ÁMBITOS ESCOLARES DE BOGOTÁ</a:t>
            </a:r>
            <a:r>
              <a:rPr lang="es-ES" sz="2400" kern="1200" dirty="0" smtClean="0">
                <a:solidFill>
                  <a:srgbClr val="7030A0"/>
                </a:solidFill>
              </a:rPr>
              <a:t>”</a:t>
            </a:r>
            <a:endParaRPr lang="es-ES" sz="2400" kern="1200" dirty="0">
              <a:solidFill>
                <a:srgbClr val="7030A0"/>
              </a:solidFill>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395536" y="1484784"/>
            <a:ext cx="8352928" cy="5172953"/>
          </a:xfrm>
          <a:prstGeom prst="rect">
            <a:avLst/>
          </a:prstGeom>
          <a:noFill/>
          <a:ln w="9525">
            <a:noFill/>
            <a:miter lim="800000"/>
            <a:headEnd/>
            <a:tailEnd/>
          </a:ln>
        </p:spPr>
      </p:pic>
    </p:spTree>
    <p:extLst>
      <p:ext uri="{BB962C8B-B14F-4D97-AF65-F5344CB8AC3E}">
        <p14:creationId xmlns:p14="http://schemas.microsoft.com/office/powerpoint/2010/main" xmlns="" val="747849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467544" y="476672"/>
            <a:ext cx="8424936" cy="5688632"/>
          </a:xfrm>
          <a:prstGeom prst="rect">
            <a:avLst/>
          </a:prstGeom>
          <a:noFill/>
          <a:ln w="9525">
            <a:noFill/>
            <a:miter lim="800000"/>
            <a:headEnd/>
            <a:tailEnd/>
          </a:ln>
        </p:spPr>
      </p:pic>
    </p:spTree>
    <p:extLst>
      <p:ext uri="{BB962C8B-B14F-4D97-AF65-F5344CB8AC3E}">
        <p14:creationId xmlns:p14="http://schemas.microsoft.com/office/powerpoint/2010/main" xmlns="" val="231391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80400" cy="874713"/>
          </a:xfrm>
        </p:spPr>
        <p:txBody>
          <a:bodyPr/>
          <a:lstStyle/>
          <a:p>
            <a:pPr algn="ctr"/>
            <a:r>
              <a:rPr lang="es-ES" sz="2400" kern="1200" dirty="0">
                <a:solidFill>
                  <a:srgbClr val="7030A0"/>
                </a:solidFill>
              </a:rPr>
              <a:t>INDICADORES DE CALIDAD DE LA CONVIVENCIA EN CENTROS EDUCATIVOS</a:t>
            </a:r>
            <a:r>
              <a:rPr lang="es-ES" sz="2800" dirty="0" smtClean="0"/>
              <a:t>.</a:t>
            </a:r>
            <a:endParaRPr lang="es-ES" sz="2800" dirty="0"/>
          </a:p>
        </p:txBody>
      </p:sp>
      <p:pic>
        <p:nvPicPr>
          <p:cNvPr id="4" name="3 Imagen"/>
          <p:cNvPicPr/>
          <p:nvPr/>
        </p:nvPicPr>
        <p:blipFill>
          <a:blip r:embed="rId2" cstate="print"/>
          <a:srcRect/>
          <a:stretch>
            <a:fillRect/>
          </a:stretch>
        </p:blipFill>
        <p:spPr bwMode="auto">
          <a:xfrm>
            <a:off x="323528" y="1556792"/>
            <a:ext cx="8496944" cy="4536504"/>
          </a:xfrm>
          <a:prstGeom prst="rect">
            <a:avLst/>
          </a:prstGeom>
          <a:noFill/>
          <a:ln w="9525">
            <a:noFill/>
            <a:miter lim="800000"/>
            <a:headEnd/>
            <a:tailEnd/>
          </a:ln>
        </p:spPr>
      </p:pic>
    </p:spTree>
    <p:extLst>
      <p:ext uri="{BB962C8B-B14F-4D97-AF65-F5344CB8AC3E}">
        <p14:creationId xmlns:p14="http://schemas.microsoft.com/office/powerpoint/2010/main" xmlns="" val="2292246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804" y="116632"/>
            <a:ext cx="8280400" cy="874713"/>
          </a:xfrm>
        </p:spPr>
        <p:txBody>
          <a:bodyPr/>
          <a:lstStyle/>
          <a:p>
            <a:pPr algn="ctr"/>
            <a:r>
              <a:rPr lang="es-ES" sz="2400" kern="1200" dirty="0">
                <a:solidFill>
                  <a:srgbClr val="7030A0"/>
                </a:solidFill>
              </a:rPr>
              <a:t>DE LA VIOLENCIA INTRAFAMILIAR A LA VIOLENCIA ESCOLAR Y JUVENIL.</a:t>
            </a:r>
          </a:p>
        </p:txBody>
      </p:sp>
      <p:sp>
        <p:nvSpPr>
          <p:cNvPr id="3" name="2 Marcador de contenido"/>
          <p:cNvSpPr>
            <a:spLocks noGrp="1"/>
          </p:cNvSpPr>
          <p:nvPr>
            <p:ph idx="1"/>
          </p:nvPr>
        </p:nvSpPr>
        <p:spPr>
          <a:xfrm>
            <a:off x="467544" y="1484784"/>
            <a:ext cx="8064128" cy="1007566"/>
          </a:xfrm>
        </p:spPr>
        <p:txBody>
          <a:bodyPr/>
          <a:lstStyle/>
          <a:p>
            <a:pPr algn="ctr">
              <a:buNone/>
            </a:pPr>
            <a:r>
              <a:rPr lang="es-ES" sz="1800" dirty="0" smtClean="0"/>
              <a:t>El impacto de violencia intrafamiliar trasciende en las relaciones entre los estudiantes de una institución educativa. Las formas más comunes de violencia intrafamiliar se expresan en violencia conyugal y maltrato infantil. </a:t>
            </a:r>
          </a:p>
          <a:p>
            <a:endParaRPr lang="es-ES" sz="1800" dirty="0"/>
          </a:p>
        </p:txBody>
      </p:sp>
      <p:pic>
        <p:nvPicPr>
          <p:cNvPr id="4" name="3 Imagen"/>
          <p:cNvPicPr/>
          <p:nvPr/>
        </p:nvPicPr>
        <p:blipFill>
          <a:blip r:embed="rId2" cstate="print"/>
          <a:srcRect/>
          <a:stretch>
            <a:fillRect/>
          </a:stretch>
        </p:blipFill>
        <p:spPr bwMode="auto">
          <a:xfrm>
            <a:off x="971600" y="2636912"/>
            <a:ext cx="7272808" cy="3888432"/>
          </a:xfrm>
          <a:prstGeom prst="rect">
            <a:avLst/>
          </a:prstGeom>
          <a:noFill/>
          <a:ln w="9525">
            <a:noFill/>
            <a:miter lim="800000"/>
            <a:headEnd/>
            <a:tailEnd/>
          </a:ln>
        </p:spPr>
      </p:pic>
    </p:spTree>
    <p:extLst>
      <p:ext uri="{BB962C8B-B14F-4D97-AF65-F5344CB8AC3E}">
        <p14:creationId xmlns:p14="http://schemas.microsoft.com/office/powerpoint/2010/main" xmlns="" val="3254456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348880"/>
            <a:ext cx="8280400" cy="2016224"/>
          </a:xfrm>
        </p:spPr>
        <p:txBody>
          <a:bodyPr/>
          <a:lstStyle/>
          <a:p>
            <a:pPr algn="ctr"/>
            <a:r>
              <a:rPr lang="es-ES" sz="5400" kern="1200" dirty="0" smtClean="0">
                <a:solidFill>
                  <a:srgbClr val="7030A0"/>
                </a:solidFill>
              </a:rPr>
              <a:t>PLANES DE DESARROLLO</a:t>
            </a:r>
            <a:endParaRPr lang="es-ES" sz="5400" kern="1200" dirty="0">
              <a:solidFill>
                <a:srgbClr val="7030A0"/>
              </a:solidFill>
            </a:endParaRPr>
          </a:p>
        </p:txBody>
      </p:sp>
    </p:spTree>
    <p:extLst>
      <p:ext uri="{BB962C8B-B14F-4D97-AF65-F5344CB8AC3E}">
        <p14:creationId xmlns:p14="http://schemas.microsoft.com/office/powerpoint/2010/main" xmlns="" val="1967532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0" y="116633"/>
            <a:ext cx="9144000" cy="432048"/>
          </a:xfrm>
        </p:spPr>
        <p:txBody>
          <a:bodyPr/>
          <a:lstStyle/>
          <a:p>
            <a:pPr algn="r"/>
            <a:r>
              <a:rPr lang="en-GB" sz="2800" dirty="0" smtClean="0">
                <a:solidFill>
                  <a:srgbClr val="7030A0"/>
                </a:solidFill>
              </a:rPr>
              <a:t>OBJETIVO GENERAL</a:t>
            </a:r>
            <a:endParaRPr lang="en-GB" sz="2800" dirty="0">
              <a:solidFill>
                <a:srgbClr val="7030A0"/>
              </a:solidFill>
            </a:endParaRPr>
          </a:p>
        </p:txBody>
      </p:sp>
      <p:sp>
        <p:nvSpPr>
          <p:cNvPr id="129027" name="Rectangle 3"/>
          <p:cNvSpPr>
            <a:spLocks noGrp="1" noChangeArrowheads="1"/>
          </p:cNvSpPr>
          <p:nvPr>
            <p:ph type="subTitle" idx="1"/>
          </p:nvPr>
        </p:nvSpPr>
        <p:spPr>
          <a:xfrm>
            <a:off x="323528" y="764704"/>
            <a:ext cx="8352928" cy="1584176"/>
          </a:xfrm>
        </p:spPr>
        <p:txBody>
          <a:bodyPr/>
          <a:lstStyle/>
          <a:p>
            <a:pPr algn="just"/>
            <a:r>
              <a:rPr lang="es-ES" sz="2400" b="0" kern="1200" dirty="0">
                <a:latin typeface="Times New Roman" pitchFamily="18" charset="0"/>
              </a:rPr>
              <a:t>Realizar una investigación donde se identifique el enfoque, desarrollo y manejo de la Política Pública de Seguridad y Convivencia por parte de la Secretaria de Educación de Bogotá.</a:t>
            </a:r>
            <a:endParaRPr lang="es-CO" sz="2400" b="0" kern="1200" dirty="0">
              <a:latin typeface="Times New Roman" pitchFamily="18" charset="0"/>
            </a:endParaRPr>
          </a:p>
        </p:txBody>
      </p:sp>
      <p:pic>
        <p:nvPicPr>
          <p:cNvPr id="129029" name="Picture 5" descr="SED">
            <a:hlinkClick r:id=""/>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5535021"/>
            <a:ext cx="1084898" cy="813675"/>
          </a:xfrm>
          <a:prstGeom prst="rect">
            <a:avLst/>
          </a:prstGeom>
          <a:noFill/>
          <a:extLst>
            <a:ext uri="{909E8E84-426E-40DD-AFC4-6F175D3DCCD1}">
              <a14:hiddenFill xmlns:a14="http://schemas.microsoft.com/office/drawing/2010/main" xmlns="">
                <a:solidFill>
                  <a:srgbClr val="FFFFFF"/>
                </a:solidFill>
              </a14:hiddenFill>
            </a:ext>
          </a:extLst>
        </p:spPr>
      </p:pic>
      <p:pic>
        <p:nvPicPr>
          <p:cNvPr id="129033" name="Picture 9" descr="https://encrypted-tbn3.gstatic.com/images?q=tbn:ANd9GcRLRou51730vMgHSKAEFif72CJuThYtd1Hnlbcj7gXUQuxCRDpI"/>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5691"/>
            <a:ext cx="1295399" cy="7429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2"/>
          <p:cNvSpPr txBox="1">
            <a:spLocks noChangeArrowheads="1"/>
          </p:cNvSpPr>
          <p:nvPr/>
        </p:nvSpPr>
        <p:spPr bwMode="auto">
          <a:xfrm>
            <a:off x="-31482" y="2852936"/>
            <a:ext cx="914400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4000" b="1">
                <a:solidFill>
                  <a:schemeClr val="tx2"/>
                </a:solidFill>
                <a:latin typeface="+mj-lt"/>
                <a:ea typeface="+mj-ea"/>
                <a:cs typeface="+mj-cs"/>
              </a:defRPr>
            </a:lvl1pPr>
            <a:lvl2pPr algn="l" rtl="0" eaLnBrk="1" fontAlgn="base" hangingPunct="1">
              <a:spcBef>
                <a:spcPct val="0"/>
              </a:spcBef>
              <a:spcAft>
                <a:spcPct val="0"/>
              </a:spcAft>
              <a:defRPr kumimoji="1" sz="4000" b="1">
                <a:solidFill>
                  <a:schemeClr val="tx2"/>
                </a:solidFill>
                <a:latin typeface="Arial" charset="0"/>
              </a:defRPr>
            </a:lvl2pPr>
            <a:lvl3pPr algn="l" rtl="0" eaLnBrk="1" fontAlgn="base" hangingPunct="1">
              <a:spcBef>
                <a:spcPct val="0"/>
              </a:spcBef>
              <a:spcAft>
                <a:spcPct val="0"/>
              </a:spcAft>
              <a:defRPr kumimoji="1" sz="4000" b="1">
                <a:solidFill>
                  <a:schemeClr val="tx2"/>
                </a:solidFill>
                <a:latin typeface="Arial" charset="0"/>
              </a:defRPr>
            </a:lvl3pPr>
            <a:lvl4pPr algn="l" rtl="0" eaLnBrk="1" fontAlgn="base" hangingPunct="1">
              <a:spcBef>
                <a:spcPct val="0"/>
              </a:spcBef>
              <a:spcAft>
                <a:spcPct val="0"/>
              </a:spcAft>
              <a:defRPr kumimoji="1" sz="4000" b="1">
                <a:solidFill>
                  <a:schemeClr val="tx2"/>
                </a:solidFill>
                <a:latin typeface="Arial" charset="0"/>
              </a:defRPr>
            </a:lvl4pPr>
            <a:lvl5pPr algn="l" rtl="0" eaLnBrk="1" fontAlgn="base" hangingPunct="1">
              <a:spcBef>
                <a:spcPct val="0"/>
              </a:spcBef>
              <a:spcAft>
                <a:spcPct val="0"/>
              </a:spcAft>
              <a:defRPr kumimoji="1" sz="4000" b="1">
                <a:solidFill>
                  <a:schemeClr val="tx2"/>
                </a:solidFill>
                <a:latin typeface="Arial" charset="0"/>
              </a:defRPr>
            </a:lvl5pPr>
            <a:lvl6pPr marL="457200" algn="l" rtl="0" eaLnBrk="1" fontAlgn="base" hangingPunct="1">
              <a:spcBef>
                <a:spcPct val="0"/>
              </a:spcBef>
              <a:spcAft>
                <a:spcPct val="0"/>
              </a:spcAft>
              <a:defRPr kumimoji="1" sz="4000" b="1">
                <a:solidFill>
                  <a:schemeClr val="tx2"/>
                </a:solidFill>
                <a:latin typeface="Arial" charset="0"/>
              </a:defRPr>
            </a:lvl6pPr>
            <a:lvl7pPr marL="914400" algn="l" rtl="0" eaLnBrk="1" fontAlgn="base" hangingPunct="1">
              <a:spcBef>
                <a:spcPct val="0"/>
              </a:spcBef>
              <a:spcAft>
                <a:spcPct val="0"/>
              </a:spcAft>
              <a:defRPr kumimoji="1" sz="4000" b="1">
                <a:solidFill>
                  <a:schemeClr val="tx2"/>
                </a:solidFill>
                <a:latin typeface="Arial" charset="0"/>
              </a:defRPr>
            </a:lvl7pPr>
            <a:lvl8pPr marL="1371600" algn="l" rtl="0" eaLnBrk="1" fontAlgn="base" hangingPunct="1">
              <a:spcBef>
                <a:spcPct val="0"/>
              </a:spcBef>
              <a:spcAft>
                <a:spcPct val="0"/>
              </a:spcAft>
              <a:defRPr kumimoji="1" sz="4000" b="1">
                <a:solidFill>
                  <a:schemeClr val="tx2"/>
                </a:solidFill>
                <a:latin typeface="Arial" charset="0"/>
              </a:defRPr>
            </a:lvl8pPr>
            <a:lvl9pPr marL="1828800" algn="l" rtl="0" eaLnBrk="1" fontAlgn="base" hangingPunct="1">
              <a:spcBef>
                <a:spcPct val="0"/>
              </a:spcBef>
              <a:spcAft>
                <a:spcPct val="0"/>
              </a:spcAft>
              <a:defRPr kumimoji="1" sz="4000" b="1">
                <a:solidFill>
                  <a:schemeClr val="tx2"/>
                </a:solidFill>
                <a:latin typeface="Arial" charset="0"/>
              </a:defRPr>
            </a:lvl9pPr>
          </a:lstStyle>
          <a:p>
            <a:pPr algn="r"/>
            <a:r>
              <a:rPr lang="en-GB" sz="2800" dirty="0" smtClean="0">
                <a:solidFill>
                  <a:srgbClr val="7030A0"/>
                </a:solidFill>
              </a:rPr>
              <a:t>HIPÓTESIS</a:t>
            </a:r>
            <a:endParaRPr lang="en-GB" sz="2800" dirty="0">
              <a:solidFill>
                <a:srgbClr val="7030A0"/>
              </a:solidFill>
            </a:endParaRPr>
          </a:p>
        </p:txBody>
      </p:sp>
      <p:sp>
        <p:nvSpPr>
          <p:cNvPr id="8" name="Rectangle 3"/>
          <p:cNvSpPr txBox="1">
            <a:spLocks noChangeArrowheads="1"/>
          </p:cNvSpPr>
          <p:nvPr/>
        </p:nvSpPr>
        <p:spPr bwMode="auto">
          <a:xfrm>
            <a:off x="364054" y="3284984"/>
            <a:ext cx="8456418"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Clr>
                <a:schemeClr val="hlink"/>
              </a:buClr>
              <a:buSzPct val="75000"/>
              <a:buFont typeface="Wingdings" pitchFamily="2" charset="2"/>
              <a:buNone/>
              <a:defRPr kumimoji="1" sz="3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chemeClr val="hlink"/>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9pPr>
          </a:lstStyle>
          <a:p>
            <a:pPr algn="just"/>
            <a:r>
              <a:rPr lang="es-CO" sz="2400" b="0" dirty="0">
                <a:latin typeface="Times New Roman" pitchFamily="18" charset="0"/>
              </a:rPr>
              <a:t>La Secretaría de Educación no tiene el control absoluto en la implementación de las Políticas de Seguridad y </a:t>
            </a:r>
            <a:r>
              <a:rPr lang="es-CO" sz="2400" b="0" dirty="0" smtClean="0">
                <a:latin typeface="Times New Roman" pitchFamily="18" charset="0"/>
              </a:rPr>
              <a:t>Convivencia.</a:t>
            </a:r>
            <a:endParaRPr lang="es-CO" sz="2400" b="0" dirty="0">
              <a:latin typeface="Times New Roman" pitchFamily="18" charset="0"/>
            </a:endParaRPr>
          </a:p>
        </p:txBody>
      </p:sp>
    </p:spTree>
    <p:extLst>
      <p:ext uri="{BB962C8B-B14F-4D97-AF65-F5344CB8AC3E}">
        <p14:creationId xmlns:p14="http://schemas.microsoft.com/office/powerpoint/2010/main" xmlns="" val="27708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1"/>
            <a:ext cx="8280400" cy="576064"/>
          </a:xfrm>
        </p:spPr>
        <p:txBody>
          <a:bodyPr/>
          <a:lstStyle/>
          <a:p>
            <a:pPr algn="ctr"/>
            <a:r>
              <a:rPr lang="es-ES" sz="2400" kern="1200" dirty="0">
                <a:solidFill>
                  <a:srgbClr val="7030A0"/>
                </a:solidFill>
              </a:rPr>
              <a:t>PLANES DE DESARROLLO</a:t>
            </a:r>
          </a:p>
        </p:txBody>
      </p:sp>
      <p:sp>
        <p:nvSpPr>
          <p:cNvPr id="3" name="2 Marcador de contenido"/>
          <p:cNvSpPr>
            <a:spLocks noGrp="1"/>
          </p:cNvSpPr>
          <p:nvPr>
            <p:ph idx="1"/>
          </p:nvPr>
        </p:nvSpPr>
        <p:spPr/>
        <p:txBody>
          <a:bodyPr/>
          <a:lstStyle/>
          <a:p>
            <a:pPr lvl="0" algn="just"/>
            <a:r>
              <a:rPr lang="es-ES" sz="2000" b="1" dirty="0" smtClean="0"/>
              <a:t> </a:t>
            </a:r>
            <a:r>
              <a:rPr lang="es-ES" sz="2000" b="1" u="sng" dirty="0" smtClean="0"/>
              <a:t>“Bogotá Positiva para Vivir Mejor”:</a:t>
            </a:r>
            <a:r>
              <a:rPr lang="es-ES" sz="2000" dirty="0" smtClean="0"/>
              <a:t> </a:t>
            </a:r>
            <a:r>
              <a:rPr lang="es-ES" sz="2000" b="1" dirty="0" smtClean="0"/>
              <a:t> </a:t>
            </a:r>
          </a:p>
          <a:p>
            <a:pPr lvl="0" algn="just">
              <a:buNone/>
            </a:pPr>
            <a:r>
              <a:rPr lang="es-ES" sz="2000" b="1" dirty="0" smtClean="0"/>
              <a:t>     </a:t>
            </a:r>
            <a:r>
              <a:rPr lang="es-ES" sz="2000" dirty="0" smtClean="0"/>
              <a:t>Programa “Zonas de Atención Integral en Convivencia y Seguridad Ciudadana (ZAISC)”.</a:t>
            </a:r>
          </a:p>
          <a:p>
            <a:pPr lvl="0" algn="just">
              <a:buNone/>
            </a:pPr>
            <a:r>
              <a:rPr lang="es-ES" sz="2000" dirty="0" smtClean="0"/>
              <a:t>     Identificar las zonas más críticas en seguridad y convivencia por medio del </a:t>
            </a:r>
            <a:r>
              <a:rPr lang="es-ES" sz="2000" dirty="0" smtClean="0">
                <a:solidFill>
                  <a:schemeClr val="accent2">
                    <a:lumMod val="60000"/>
                    <a:lumOff val="40000"/>
                  </a:schemeClr>
                </a:solidFill>
              </a:rPr>
              <a:t>Fondo de Seguridad y Vigilancia </a:t>
            </a:r>
            <a:r>
              <a:rPr lang="es-ES" sz="2000" dirty="0" smtClean="0"/>
              <a:t>el cual desarrollo el proyecto </a:t>
            </a:r>
            <a:r>
              <a:rPr lang="es-ES" sz="2000" b="1" dirty="0" smtClean="0"/>
              <a:t>“Prevención de Conflictos Urbanos”.</a:t>
            </a:r>
          </a:p>
          <a:p>
            <a:pPr lvl="0" algn="just">
              <a:buNone/>
            </a:pPr>
            <a:endParaRPr lang="es-ES" sz="2000" b="1" dirty="0" smtClean="0"/>
          </a:p>
          <a:p>
            <a:pPr lvl="0" algn="just"/>
            <a:r>
              <a:rPr lang="es-ES" sz="2000" b="1" u="sng" dirty="0" smtClean="0"/>
              <a:t>“Seguridad y Convivencia Escolar”:</a:t>
            </a:r>
            <a:r>
              <a:rPr lang="es-ES" sz="2000" b="1" dirty="0" smtClean="0"/>
              <a:t> </a:t>
            </a:r>
          </a:p>
          <a:p>
            <a:pPr lvl="0" algn="just">
              <a:buNone/>
            </a:pPr>
            <a:r>
              <a:rPr lang="es-ES" sz="2000" dirty="0" smtClean="0"/>
              <a:t>     Reducir la presencia de indicadores de eventos violentos y erradicar amenazas y/o actores que atenten contra la integridad humana de toda la comunidad educativa.</a:t>
            </a:r>
          </a:p>
          <a:p>
            <a:pPr lvl="0" algn="just">
              <a:buNone/>
            </a:pPr>
            <a:r>
              <a:rPr lang="es-ES" sz="2000" dirty="0" smtClean="0"/>
              <a:t>     Desarrolla y coordina acciones con entidades que tienen competencias en el tema de convivencia y seguridad ciudadana.</a:t>
            </a:r>
          </a:p>
          <a:p>
            <a:pPr algn="just"/>
            <a:endParaRPr lang="es-ES" sz="2000" dirty="0"/>
          </a:p>
        </p:txBody>
      </p:sp>
      <p:pic>
        <p:nvPicPr>
          <p:cNvPr id="4"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3122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8640"/>
            <a:ext cx="8280400" cy="6049094"/>
          </a:xfrm>
        </p:spPr>
        <p:txBody>
          <a:bodyPr/>
          <a:lstStyle/>
          <a:p>
            <a:pPr lvl="0"/>
            <a:r>
              <a:rPr lang="es-ES" sz="2000" b="1" u="sng" dirty="0" smtClean="0"/>
              <a:t>“Caminos Seguros”:</a:t>
            </a:r>
            <a:r>
              <a:rPr lang="es-ES" sz="2000" b="1" dirty="0" smtClean="0"/>
              <a:t> </a:t>
            </a:r>
          </a:p>
          <a:p>
            <a:pPr lvl="0" algn="just">
              <a:buNone/>
            </a:pPr>
            <a:r>
              <a:rPr lang="es-ES" sz="2000" dirty="0" smtClean="0"/>
              <a:t>     Proyecto que incorpora los diversos fenómenos sociales de deterioro, agresión, intolerancia y el uso de armas blancas referente a los entornos escolares.</a:t>
            </a:r>
          </a:p>
          <a:p>
            <a:pPr algn="just">
              <a:buNone/>
            </a:pPr>
            <a:r>
              <a:rPr lang="es-ES" sz="2000" dirty="0" smtClean="0"/>
              <a:t>     Convoca a vecinos, padres de familia, habitantes del barrio para que desde la solidaridad, la participación, y la pedagogía, generando conciencia frente a la situación y a su vez se consolide una red social de cuidado y auto-cuidado de la población, con aprendizajes y acciones educativas.</a:t>
            </a:r>
          </a:p>
          <a:p>
            <a:pPr algn="just">
              <a:buNone/>
            </a:pPr>
            <a:endParaRPr lang="es-ES" sz="2000" dirty="0" smtClean="0"/>
          </a:p>
          <a:p>
            <a:pPr lvl="0"/>
            <a:r>
              <a:rPr lang="es-ES" sz="2000" b="1" u="sng" dirty="0" smtClean="0"/>
              <a:t>“Observatorio de Convivencia y Seguridad”</a:t>
            </a:r>
            <a:r>
              <a:rPr lang="es-ES" sz="2000" b="1" dirty="0" smtClean="0"/>
              <a:t> </a:t>
            </a:r>
          </a:p>
          <a:p>
            <a:pPr lvl="0" algn="just">
              <a:buNone/>
            </a:pPr>
            <a:r>
              <a:rPr lang="es-ES" sz="2000" dirty="0" smtClean="0"/>
              <a:t>     Genera espacios de análisis y preocupación frente a la violencia, incentivando la investigación y la generación de diferentes estrategias de prevención de violencia dentro de las instituciones de educación.</a:t>
            </a:r>
          </a:p>
          <a:p>
            <a:pPr>
              <a:buNone/>
            </a:pPr>
            <a:endParaRPr lang="es-ES" sz="2000" b="1" dirty="0" smtClean="0"/>
          </a:p>
          <a:p>
            <a:pPr lvl="0"/>
            <a:r>
              <a:rPr lang="es-ES" sz="2000" b="1" u="sng" dirty="0" smtClean="0"/>
              <a:t>“Convivencia y Protección Escolar”:</a:t>
            </a:r>
            <a:r>
              <a:rPr lang="es-ES" sz="2000" b="1" dirty="0" smtClean="0"/>
              <a:t> </a:t>
            </a:r>
          </a:p>
          <a:p>
            <a:pPr lvl="0">
              <a:buNone/>
            </a:pPr>
            <a:r>
              <a:rPr lang="es-ES" sz="2000" dirty="0" smtClean="0"/>
              <a:t>     Retribución solidaria por parte de los estudiantes a la ciudad con el servicio social.</a:t>
            </a:r>
          </a:p>
          <a:p>
            <a:pPr>
              <a:buNone/>
            </a:pPr>
            <a:endParaRPr lang="es-ES" sz="2000" dirty="0"/>
          </a:p>
        </p:txBody>
      </p:sp>
      <p:pic>
        <p:nvPicPr>
          <p:cNvPr id="4"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5920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260648"/>
            <a:ext cx="8280400" cy="874713"/>
          </a:xfrm>
        </p:spPr>
        <p:txBody>
          <a:bodyPr/>
          <a:lstStyle/>
          <a:p>
            <a:pPr algn="ctr"/>
            <a:r>
              <a:rPr lang="es-ES" sz="2400" kern="1200" dirty="0">
                <a:solidFill>
                  <a:srgbClr val="7030A0"/>
                </a:solidFill>
              </a:rPr>
              <a:t>PROTECCIÓN Y CONVIVENCIA ESTUDIANTIL</a:t>
            </a:r>
            <a:r>
              <a:rPr lang="es-ES" sz="3200" dirty="0" smtClean="0"/>
              <a:t>.</a:t>
            </a:r>
            <a:br>
              <a:rPr lang="es-ES" sz="3200" dirty="0" smtClean="0"/>
            </a:br>
            <a:endParaRPr lang="es-ES" sz="3200" dirty="0"/>
          </a:p>
        </p:txBody>
      </p:sp>
      <p:sp>
        <p:nvSpPr>
          <p:cNvPr id="6" name="5 Marcador de contenido"/>
          <p:cNvSpPr>
            <a:spLocks noGrp="1"/>
          </p:cNvSpPr>
          <p:nvPr>
            <p:ph idx="1"/>
          </p:nvPr>
        </p:nvSpPr>
        <p:spPr>
          <a:xfrm>
            <a:off x="395288" y="1557338"/>
            <a:ext cx="3672656" cy="3527846"/>
          </a:xfrm>
        </p:spPr>
        <p:txBody>
          <a:bodyPr/>
          <a:lstStyle/>
          <a:p>
            <a:pPr algn="ctr">
              <a:buNone/>
            </a:pPr>
            <a:r>
              <a:rPr lang="es-ES" sz="1800" b="1" dirty="0" smtClean="0">
                <a:solidFill>
                  <a:schemeClr val="bg2">
                    <a:lumMod val="50000"/>
                    <a:lumOff val="50000"/>
                  </a:schemeClr>
                </a:solidFill>
              </a:rPr>
              <a:t>     </a:t>
            </a:r>
            <a:r>
              <a:rPr lang="es-ES" sz="2000" b="1" dirty="0" smtClean="0">
                <a:solidFill>
                  <a:schemeClr val="bg2">
                    <a:lumMod val="50000"/>
                    <a:lumOff val="50000"/>
                  </a:schemeClr>
                </a:solidFill>
              </a:rPr>
              <a:t>PROTECCIÓN ESCOLAR INTEGRAL PARA LA CONVIVENCIA.</a:t>
            </a:r>
            <a:endParaRPr lang="es-ES" sz="1800" b="1" dirty="0" smtClean="0">
              <a:solidFill>
                <a:schemeClr val="bg2">
                  <a:lumMod val="50000"/>
                  <a:lumOff val="50000"/>
                </a:schemeClr>
              </a:solidFill>
            </a:endParaRPr>
          </a:p>
          <a:p>
            <a:pPr algn="ctr"/>
            <a:endParaRPr lang="es-ES" sz="1800" b="1" dirty="0" smtClean="0">
              <a:solidFill>
                <a:schemeClr val="bg2">
                  <a:lumMod val="50000"/>
                  <a:lumOff val="50000"/>
                </a:schemeClr>
              </a:solidFill>
            </a:endParaRPr>
          </a:p>
          <a:p>
            <a:pPr>
              <a:buNone/>
            </a:pPr>
            <a:r>
              <a:rPr lang="es-ES" sz="1800" b="1" dirty="0" smtClean="0">
                <a:solidFill>
                  <a:schemeClr val="bg2">
                    <a:lumMod val="50000"/>
                    <a:lumOff val="50000"/>
                  </a:schemeClr>
                </a:solidFill>
              </a:rPr>
              <a:t>- </a:t>
            </a:r>
            <a:r>
              <a:rPr lang="es-ES" sz="1800" dirty="0" smtClean="0">
                <a:solidFill>
                  <a:schemeClr val="bg2">
                    <a:lumMod val="50000"/>
                    <a:lumOff val="50000"/>
                  </a:schemeClr>
                </a:solidFill>
              </a:rPr>
              <a:t>   </a:t>
            </a:r>
            <a:r>
              <a:rPr lang="es-ES" sz="1800" dirty="0" smtClean="0"/>
              <a:t>Caminos Seguros.</a:t>
            </a:r>
          </a:p>
          <a:p>
            <a:pPr>
              <a:buNone/>
            </a:pPr>
            <a:r>
              <a:rPr lang="es-ES" sz="1800" b="1" dirty="0" smtClean="0">
                <a:solidFill>
                  <a:schemeClr val="bg2">
                    <a:lumMod val="50000"/>
                    <a:lumOff val="50000"/>
                  </a:schemeClr>
                </a:solidFill>
              </a:rPr>
              <a:t>-  </a:t>
            </a:r>
            <a:r>
              <a:rPr lang="es-ES" sz="1800" dirty="0" smtClean="0">
                <a:solidFill>
                  <a:schemeClr val="bg2">
                    <a:lumMod val="50000"/>
                    <a:lumOff val="50000"/>
                  </a:schemeClr>
                </a:solidFill>
              </a:rPr>
              <a:t> </a:t>
            </a:r>
            <a:r>
              <a:rPr lang="es-ES" sz="1800" dirty="0" smtClean="0"/>
              <a:t> Observatorio de Convivencia Escolar.</a:t>
            </a:r>
          </a:p>
          <a:p>
            <a:pPr>
              <a:buNone/>
            </a:pPr>
            <a:r>
              <a:rPr lang="es-ES" sz="1800" b="1" dirty="0" smtClean="0">
                <a:solidFill>
                  <a:schemeClr val="bg2">
                    <a:lumMod val="50000"/>
                    <a:lumOff val="50000"/>
                  </a:schemeClr>
                </a:solidFill>
              </a:rPr>
              <a:t>-</a:t>
            </a:r>
            <a:r>
              <a:rPr lang="es-ES" sz="1800" dirty="0" smtClean="0">
                <a:solidFill>
                  <a:schemeClr val="bg2">
                    <a:lumMod val="50000"/>
                    <a:lumOff val="50000"/>
                  </a:schemeClr>
                </a:solidFill>
              </a:rPr>
              <a:t>    </a:t>
            </a:r>
            <a:r>
              <a:rPr lang="es-ES" sz="1800" dirty="0" smtClean="0"/>
              <a:t>Convenio con el fondo de Vigilancia y Seguridad de la Secretaria de Educación del Distrito.</a:t>
            </a:r>
            <a:endParaRPr lang="es-ES" sz="1800" dirty="0" smtClean="0">
              <a:solidFill>
                <a:schemeClr val="bg2">
                  <a:lumMod val="50000"/>
                  <a:lumOff val="50000"/>
                </a:schemeClr>
              </a:solidFill>
            </a:endParaRPr>
          </a:p>
          <a:p>
            <a:pPr algn="ctr"/>
            <a:endParaRPr lang="es-ES" sz="1800" dirty="0"/>
          </a:p>
        </p:txBody>
      </p:sp>
      <p:sp>
        <p:nvSpPr>
          <p:cNvPr id="7" name="5 Marcador de contenido"/>
          <p:cNvSpPr txBox="1">
            <a:spLocks/>
          </p:cNvSpPr>
          <p:nvPr/>
        </p:nvSpPr>
        <p:spPr bwMode="auto">
          <a:xfrm>
            <a:off x="5076056" y="1556792"/>
            <a:ext cx="3672656" cy="4392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ctr">
              <a:spcBef>
                <a:spcPct val="20000"/>
              </a:spcBef>
              <a:buClr>
                <a:schemeClr val="hlink"/>
              </a:buClr>
              <a:buSzPct val="75000"/>
            </a:pPr>
            <a:r>
              <a:rPr kumimoji="1" lang="es-ES" sz="1800" b="1"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     </a:t>
            </a:r>
            <a:r>
              <a:rPr lang="es-ES" sz="2000" b="1" dirty="0" smtClean="0">
                <a:solidFill>
                  <a:schemeClr val="bg2">
                    <a:lumMod val="50000"/>
                    <a:lumOff val="50000"/>
                  </a:schemeClr>
                </a:solidFill>
                <a:latin typeface="+mj-lt"/>
              </a:rPr>
              <a:t>RESOLUCION PACÍFICA DE CONFLICTOS</a:t>
            </a:r>
            <a:endParaRPr kumimoji="1" lang="es-ES" sz="1800" b="1" i="0" u="none" strike="noStrike" kern="0" cap="none" spc="0" normalizeH="0" baseline="0" noProof="0" dirty="0" smtClean="0">
              <a:ln>
                <a:noFill/>
              </a:ln>
              <a:solidFill>
                <a:schemeClr val="bg2">
                  <a:lumMod val="50000"/>
                  <a:lumOff val="50000"/>
                </a:schemeClr>
              </a:solidFill>
              <a:effectLst/>
              <a:uLnTx/>
              <a:uFillTx/>
              <a:latin typeface="+mj-lt"/>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endParaRPr kumimoji="1" lang="es-ES" sz="1800" b="1" i="0" u="none" strike="noStrike" kern="0" cap="none" spc="0" normalizeH="0" baseline="0" noProof="0" dirty="0" smtClean="0">
              <a:ln>
                <a:noFill/>
              </a:ln>
              <a:solidFill>
                <a:schemeClr val="bg2">
                  <a:lumMod val="50000"/>
                  <a:lumOff val="50000"/>
                </a:schemeClr>
              </a:solidFill>
              <a:effectLst/>
              <a:uLnTx/>
              <a:uFillTx/>
              <a:latin typeface="+mn-lt"/>
              <a:ea typeface="+mn-ea"/>
              <a:cs typeface="+mn-cs"/>
            </a:endParaRPr>
          </a:p>
          <a:p>
            <a:pPr marL="342900" lvl="0" indent="-342900">
              <a:spcBef>
                <a:spcPct val="20000"/>
              </a:spcBef>
              <a:buClr>
                <a:schemeClr val="hlink"/>
              </a:buClr>
              <a:buSzPct val="75000"/>
            </a:pPr>
            <a:r>
              <a:rPr kumimoji="1" lang="es-ES" sz="1800" b="1"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 </a:t>
            </a:r>
            <a:r>
              <a:rPr kumimoji="1" lang="es-ES" sz="1800" b="0"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   </a:t>
            </a:r>
            <a:r>
              <a:rPr lang="es-ES" sz="1800" noProof="0" dirty="0" smtClean="0">
                <a:latin typeface="+mn-lt"/>
              </a:rPr>
              <a:t>Re</a:t>
            </a:r>
            <a:r>
              <a:rPr lang="es-ES" sz="1800" dirty="0" smtClean="0">
                <a:latin typeface="+mn-lt"/>
              </a:rPr>
              <a:t>forma de manuales de convivencia escolares.</a:t>
            </a:r>
            <a:endParaRPr kumimoji="1" lang="es-E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Clr>
                <a:schemeClr val="hlink"/>
              </a:buClr>
              <a:buSzPct val="75000"/>
            </a:pPr>
            <a:r>
              <a:rPr kumimoji="1" lang="es-ES" sz="1800" b="1"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  </a:t>
            </a:r>
            <a:r>
              <a:rPr kumimoji="1" lang="es-ES" sz="1800" b="0"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 </a:t>
            </a:r>
            <a:r>
              <a:rPr kumimoji="1" lang="es-ES" sz="1800" b="0" i="0" u="none" strike="noStrike" kern="0" cap="none" spc="0" normalizeH="0" baseline="0" noProof="0" dirty="0" smtClean="0">
                <a:ln>
                  <a:noFill/>
                </a:ln>
                <a:solidFill>
                  <a:schemeClr val="tx1"/>
                </a:solidFill>
                <a:effectLst/>
                <a:uLnTx/>
                <a:uFillTx/>
                <a:latin typeface="+mn-lt"/>
                <a:ea typeface="+mn-ea"/>
                <a:cs typeface="+mn-cs"/>
              </a:rPr>
              <a:t> Comités</a:t>
            </a:r>
            <a:r>
              <a:rPr lang="es-ES" sz="1800" dirty="0" smtClean="0">
                <a:latin typeface="+mn-lt"/>
              </a:rPr>
              <a:t> de convivencia y la conformación de la Red Distrital por la convivencia.</a:t>
            </a:r>
            <a:endParaRPr kumimoji="1" lang="es-E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r>
              <a:rPr kumimoji="1" lang="es-ES" sz="1800" b="1"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a:t>
            </a:r>
            <a:r>
              <a:rPr kumimoji="1" lang="es-ES" sz="1800" b="0"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    </a:t>
            </a:r>
            <a:r>
              <a:rPr kumimoji="1" lang="es-ES" sz="1800" b="0" i="0" u="none" strike="noStrike" kern="0" cap="none" spc="0" normalizeH="0" baseline="0" noProof="0" dirty="0" smtClean="0">
                <a:ln>
                  <a:noFill/>
                </a:ln>
                <a:solidFill>
                  <a:schemeClr val="tx1"/>
                </a:solidFill>
                <a:effectLst/>
                <a:uLnTx/>
                <a:uFillTx/>
                <a:latin typeface="+mn-lt"/>
                <a:ea typeface="+mn-ea"/>
                <a:cs typeface="+mn-cs"/>
              </a:rPr>
              <a:t>Manuales dirigidos a los profesores brindados por la secretaria de educación del manejo de conflictos.</a:t>
            </a:r>
            <a:endParaRPr kumimoji="1" lang="es-ES" sz="1800" b="0" i="0" u="none" strike="noStrike" kern="0" cap="none" spc="0" normalizeH="0" baseline="0" noProof="0" dirty="0" smtClean="0">
              <a:ln>
                <a:noFill/>
              </a:ln>
              <a:solidFill>
                <a:schemeClr val="bg2">
                  <a:lumMod val="50000"/>
                  <a:lumOff val="50000"/>
                </a:schemeClr>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endParaRPr kumimoji="1" lang="es-E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6542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288" y="260648"/>
            <a:ext cx="8280400" cy="874713"/>
          </a:xfrm>
        </p:spPr>
        <p:txBody>
          <a:bodyPr/>
          <a:lstStyle/>
          <a:p>
            <a:pPr algn="ctr"/>
            <a:r>
              <a:rPr lang="es-ES" sz="2400" kern="1200" dirty="0">
                <a:solidFill>
                  <a:srgbClr val="7030A0"/>
                </a:solidFill>
              </a:rPr>
              <a:t>PROTECCIÓN Y CONVIVENCIA ESTUDIANTIL.</a:t>
            </a:r>
            <a:br>
              <a:rPr lang="es-ES" sz="2400" kern="1200" dirty="0">
                <a:solidFill>
                  <a:srgbClr val="7030A0"/>
                </a:solidFill>
              </a:rPr>
            </a:br>
            <a:endParaRPr lang="es-ES" sz="2400" kern="1200" dirty="0">
              <a:solidFill>
                <a:srgbClr val="7030A0"/>
              </a:solidFill>
            </a:endParaRPr>
          </a:p>
        </p:txBody>
      </p:sp>
      <p:sp>
        <p:nvSpPr>
          <p:cNvPr id="5" name="5 Marcador de contenido"/>
          <p:cNvSpPr txBox="1">
            <a:spLocks/>
          </p:cNvSpPr>
          <p:nvPr/>
        </p:nvSpPr>
        <p:spPr bwMode="auto">
          <a:xfrm>
            <a:off x="539552" y="1556792"/>
            <a:ext cx="3672656" cy="4392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ctr">
              <a:spcBef>
                <a:spcPct val="20000"/>
              </a:spcBef>
              <a:buClr>
                <a:schemeClr val="hlink"/>
              </a:buClr>
              <a:buSzPct val="75000"/>
            </a:pPr>
            <a:r>
              <a:rPr lang="es-ES" sz="1800" b="1" dirty="0" smtClean="0">
                <a:solidFill>
                  <a:schemeClr val="bg2">
                    <a:lumMod val="50000"/>
                    <a:lumOff val="50000"/>
                  </a:schemeClr>
                </a:solidFill>
                <a:latin typeface="+mj-lt"/>
              </a:rPr>
              <a:t>     </a:t>
            </a:r>
            <a:r>
              <a:rPr lang="es-ES" sz="1800" b="1" dirty="0" smtClean="0">
                <a:solidFill>
                  <a:srgbClr val="7030A0"/>
                </a:solidFill>
                <a:latin typeface="+mj-lt"/>
              </a:rPr>
              <a:t>MANEJO SALUDABLE Y CREATIVO DEL TIEMPO LIBRE.</a:t>
            </a:r>
            <a:r>
              <a:rPr kumimoji="1" lang="es-ES" sz="1800" b="1" i="0" u="none" strike="noStrike" kern="0" cap="none" spc="0" normalizeH="0" baseline="0" noProof="0" dirty="0" smtClean="0">
                <a:ln>
                  <a:noFill/>
                </a:ln>
                <a:solidFill>
                  <a:srgbClr val="7030A0"/>
                </a:solidFill>
                <a:effectLst/>
                <a:uLnTx/>
                <a:uFillTx/>
                <a:latin typeface="+mn-lt"/>
              </a:rPr>
              <a:t> </a:t>
            </a:r>
            <a:endParaRPr lang="es-ES" sz="1800" b="1" dirty="0" smtClean="0">
              <a:solidFill>
                <a:srgbClr val="7030A0"/>
              </a:solidFill>
              <a:latin typeface="+mj-lt"/>
            </a:endParaRPr>
          </a:p>
          <a:p>
            <a:pPr marL="342900" marR="0" lvl="0" indent="-342900" algn="ctr" defTabSz="914400" rtl="0" eaLnBrk="1" fontAlgn="base" latinLnBrk="0" hangingPunct="1">
              <a:lnSpc>
                <a:spcPct val="100000"/>
              </a:lnSpc>
              <a:spcBef>
                <a:spcPct val="20000"/>
              </a:spcBef>
              <a:spcAft>
                <a:spcPct val="0"/>
              </a:spcAft>
              <a:buClr>
                <a:schemeClr val="hlink"/>
              </a:buClr>
              <a:buSzPct val="75000"/>
              <a:tabLst/>
              <a:defRPr/>
            </a:pPr>
            <a:endParaRPr kumimoji="1" lang="es-ES" sz="1800" b="1" i="0" u="none" strike="noStrike" kern="0" cap="none" spc="0" normalizeH="0" baseline="0" noProof="0" dirty="0" smtClean="0">
              <a:ln>
                <a:noFill/>
              </a:ln>
              <a:solidFill>
                <a:schemeClr val="bg2">
                  <a:lumMod val="50000"/>
                  <a:lumOff val="50000"/>
                </a:schemeClr>
              </a:solidFill>
              <a:effectLst/>
              <a:uLnTx/>
              <a:uFillTx/>
              <a:latin typeface="+mn-lt"/>
              <a:ea typeface="+mn-ea"/>
              <a:cs typeface="+mn-cs"/>
            </a:endParaRPr>
          </a:p>
          <a:p>
            <a:pPr marL="342900" lvl="0" indent="-342900">
              <a:spcBef>
                <a:spcPct val="20000"/>
              </a:spcBef>
              <a:buClr>
                <a:schemeClr val="hlink"/>
              </a:buClr>
              <a:buSzPct val="75000"/>
            </a:pPr>
            <a:r>
              <a:rPr kumimoji="1" lang="es-ES" sz="1800" b="1"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    </a:t>
            </a:r>
            <a:r>
              <a:rPr lang="es-ES" sz="1800" dirty="0" smtClean="0">
                <a:latin typeface="+mn-lt"/>
              </a:rPr>
              <a:t>Conformación de clubes lúdico-artístico.</a:t>
            </a:r>
            <a:endParaRPr kumimoji="1" lang="es-E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Clr>
                <a:schemeClr val="hlink"/>
              </a:buClr>
              <a:buSzPct val="75000"/>
            </a:pPr>
            <a:r>
              <a:rPr kumimoji="1" lang="es-ES" sz="1800" b="1"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    </a:t>
            </a:r>
            <a:r>
              <a:rPr lang="es-ES" sz="1800" dirty="0" smtClean="0">
                <a:latin typeface="+mn-lt"/>
              </a:rPr>
              <a:t>Escuelas formación deportiva convenio con el club deportivo de futbol Real Madrid.</a:t>
            </a:r>
            <a:endParaRPr kumimoji="1" lang="es-E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Clr>
                <a:schemeClr val="hlink"/>
              </a:buClr>
              <a:buSzPct val="75000"/>
            </a:pPr>
            <a:r>
              <a:rPr kumimoji="1" lang="es-ES" sz="1800" b="1"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a:t>
            </a:r>
            <a:r>
              <a:rPr kumimoji="1" lang="es-ES" sz="1800" b="0" i="0" u="none" strike="noStrike" kern="0" cap="none" spc="0" normalizeH="0" baseline="0" noProof="0" dirty="0" smtClean="0">
                <a:ln>
                  <a:noFill/>
                </a:ln>
                <a:effectLst/>
                <a:uLnTx/>
                <a:uFillTx/>
                <a:latin typeface="+mn-lt"/>
                <a:ea typeface="+mn-ea"/>
                <a:cs typeface="+mn-cs"/>
              </a:rPr>
              <a:t>    Proyecto</a:t>
            </a:r>
            <a:r>
              <a:rPr lang="es-ES" sz="1800" dirty="0" smtClean="0">
                <a:latin typeface="+mn-lt"/>
              </a:rPr>
              <a:t> “Buscando Talentos”</a:t>
            </a:r>
          </a:p>
          <a:p>
            <a:pPr marL="342900" lvl="0" indent="-342900">
              <a:spcBef>
                <a:spcPct val="20000"/>
              </a:spcBef>
              <a:buClr>
                <a:schemeClr val="hlink"/>
              </a:buClr>
              <a:buSzPct val="75000"/>
            </a:pPr>
            <a:r>
              <a:rPr lang="es-ES" sz="1800" dirty="0" smtClean="0">
                <a:latin typeface="+mn-lt"/>
              </a:rPr>
              <a:t>     (Construcción colectiva de murales y obras pictóricas de gran formato).</a:t>
            </a:r>
            <a:endParaRPr kumimoji="1" lang="es-ES" sz="1800" b="0" i="0" u="none" strike="noStrike" kern="0" cap="none" spc="0" normalizeH="0" baseline="0" noProof="0" dirty="0" smtClean="0">
              <a:ln>
                <a:noFill/>
              </a:ln>
              <a:solidFill>
                <a:schemeClr val="bg2">
                  <a:lumMod val="50000"/>
                  <a:lumOff val="50000"/>
                </a:schemeClr>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a:pPr>
            <a:endParaRPr kumimoji="1" lang="es-ES" sz="1800" b="0" i="0" u="none" strike="noStrike" kern="0" cap="none" spc="0" normalizeH="0" baseline="0" noProof="0" dirty="0">
              <a:ln>
                <a:noFill/>
              </a:ln>
              <a:solidFill>
                <a:schemeClr val="tx1"/>
              </a:solidFill>
              <a:effectLst/>
              <a:uLnTx/>
              <a:uFillTx/>
              <a:latin typeface="+mn-lt"/>
              <a:ea typeface="+mn-ea"/>
              <a:cs typeface="+mn-cs"/>
            </a:endParaRPr>
          </a:p>
        </p:txBody>
      </p:sp>
      <p:sp>
        <p:nvSpPr>
          <p:cNvPr id="6" name="5 Marcador de contenido"/>
          <p:cNvSpPr txBox="1">
            <a:spLocks/>
          </p:cNvSpPr>
          <p:nvPr/>
        </p:nvSpPr>
        <p:spPr bwMode="auto">
          <a:xfrm>
            <a:off x="4860032" y="1628800"/>
            <a:ext cx="3672656" cy="4392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s-ES" sz="1800" b="1" dirty="0" smtClean="0">
                <a:solidFill>
                  <a:schemeClr val="bg2">
                    <a:lumMod val="50000"/>
                    <a:lumOff val="50000"/>
                  </a:schemeClr>
                </a:solidFill>
                <a:latin typeface="+mj-lt"/>
              </a:rPr>
              <a:t> </a:t>
            </a:r>
            <a:r>
              <a:rPr lang="es-ES" sz="1800" dirty="0" smtClean="0"/>
              <a:t> </a:t>
            </a:r>
            <a:r>
              <a:rPr lang="es-ES" sz="1800" b="1" dirty="0" smtClean="0">
                <a:solidFill>
                  <a:srgbClr val="7030A0"/>
                </a:solidFill>
                <a:latin typeface="+mj-lt"/>
              </a:rPr>
              <a:t>PARTICIPACIÓN PARA LA CONVIVENCIA.</a:t>
            </a:r>
          </a:p>
          <a:p>
            <a:pPr marL="342900" indent="-342900" algn="ctr">
              <a:spcBef>
                <a:spcPct val="20000"/>
              </a:spcBef>
              <a:buClr>
                <a:schemeClr val="hlink"/>
              </a:buClr>
              <a:buSzPct val="75000"/>
            </a:pPr>
            <a:endParaRPr lang="es-ES" sz="1800" b="1" dirty="0" smtClean="0">
              <a:solidFill>
                <a:schemeClr val="bg2">
                  <a:lumMod val="50000"/>
                  <a:lumOff val="50000"/>
                </a:schemeClr>
              </a:solidFill>
              <a:latin typeface="+mj-lt"/>
            </a:endParaRPr>
          </a:p>
          <a:p>
            <a:pPr marL="342900" lvl="0" indent="-342900">
              <a:spcBef>
                <a:spcPct val="20000"/>
              </a:spcBef>
              <a:buClr>
                <a:schemeClr val="hlink"/>
              </a:buClr>
              <a:buSzPct val="75000"/>
            </a:pPr>
            <a:r>
              <a:rPr kumimoji="1" lang="es-ES" sz="1800" b="1" i="0" u="none" strike="noStrike" kern="0" cap="none" spc="0" normalizeH="0" baseline="0" noProof="0" dirty="0" smtClean="0">
                <a:ln>
                  <a:noFill/>
                </a:ln>
                <a:solidFill>
                  <a:schemeClr val="bg2">
                    <a:lumMod val="50000"/>
                    <a:lumOff val="50000"/>
                  </a:schemeClr>
                </a:solidFill>
                <a:effectLst/>
                <a:uLnTx/>
                <a:uFillTx/>
                <a:latin typeface="+mn-lt"/>
                <a:ea typeface="+mn-ea"/>
                <a:cs typeface="+mn-cs"/>
              </a:rPr>
              <a:t>-    </a:t>
            </a:r>
            <a:r>
              <a:rPr lang="es-ES" sz="1800" dirty="0" smtClean="0">
                <a:latin typeface="+mn-lt"/>
              </a:rPr>
              <a:t>Sistema de Participación del Sector Educativo.</a:t>
            </a:r>
            <a:endParaRPr kumimoji="1" lang="es-E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Clr>
                <a:schemeClr val="hlink"/>
              </a:buClr>
              <a:buSzPct val="75000"/>
              <a:buFontTx/>
              <a:buChar char="-"/>
            </a:pPr>
            <a:r>
              <a:rPr lang="es-ES" sz="1800" dirty="0" smtClean="0">
                <a:latin typeface="+mn-lt"/>
              </a:rPr>
              <a:t>Ruta de la Convivencia.</a:t>
            </a:r>
          </a:p>
          <a:p>
            <a:pPr marL="342900" lvl="0" indent="-342900">
              <a:spcBef>
                <a:spcPct val="20000"/>
              </a:spcBef>
              <a:buClr>
                <a:schemeClr val="hlink"/>
              </a:buClr>
              <a:buSzPct val="75000"/>
            </a:pPr>
            <a:endParaRPr kumimoji="1" lang="es-E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buClr>
                <a:schemeClr val="hlink"/>
              </a:buClr>
              <a:buSzPct val="75000"/>
            </a:pPr>
            <a:r>
              <a:rPr kumimoji="1" lang="es-ES" sz="1800" b="1" kern="0" dirty="0" smtClean="0">
                <a:solidFill>
                  <a:srgbClr val="7030A0"/>
                </a:solidFill>
                <a:latin typeface="+mj-lt"/>
              </a:rPr>
              <a:t>SOLIDARIDAD</a:t>
            </a:r>
          </a:p>
          <a:p>
            <a:pPr marL="342900" lvl="0" indent="-342900" algn="ctr">
              <a:spcBef>
                <a:spcPct val="20000"/>
              </a:spcBef>
              <a:buClr>
                <a:schemeClr val="hlink"/>
              </a:buClr>
              <a:buSzPct val="75000"/>
            </a:pPr>
            <a:endParaRPr kumimoji="1" lang="es-ES" sz="1800" b="1" i="0" u="none" strike="noStrike" kern="0" cap="none" spc="0" normalizeH="0" baseline="0" noProof="0" dirty="0" smtClean="0">
              <a:ln>
                <a:noFill/>
              </a:ln>
              <a:solidFill>
                <a:schemeClr val="bg2">
                  <a:lumMod val="50000"/>
                  <a:lumOff val="50000"/>
                </a:schemeClr>
              </a:solidFill>
              <a:effectLst/>
              <a:uLnTx/>
              <a:uFillTx/>
              <a:latin typeface="+mj-lt"/>
              <a:ea typeface="+mn-ea"/>
              <a:cs typeface="+mn-cs"/>
            </a:endParaRPr>
          </a:p>
          <a:p>
            <a:pPr marL="342900" lvl="0" indent="-342900" algn="just">
              <a:spcBef>
                <a:spcPct val="20000"/>
              </a:spcBef>
              <a:buClr>
                <a:schemeClr val="hlink"/>
              </a:buClr>
              <a:buSzPct val="75000"/>
            </a:pPr>
            <a:r>
              <a:rPr kumimoji="1" lang="es-ES" sz="1800" b="1" kern="0" dirty="0" smtClean="0">
                <a:solidFill>
                  <a:schemeClr val="bg2">
                    <a:lumMod val="50000"/>
                    <a:lumOff val="50000"/>
                  </a:schemeClr>
                </a:solidFill>
                <a:latin typeface="+mj-lt"/>
              </a:rPr>
              <a:t>- </a:t>
            </a:r>
            <a:r>
              <a:rPr lang="es-ES" sz="1800" dirty="0" smtClean="0">
                <a:latin typeface="+mn-lt"/>
              </a:rPr>
              <a:t>Programa de “Convivencia y Protección Escolar”.</a:t>
            </a:r>
            <a:endParaRPr kumimoji="1" lang="es-ES" sz="1800" b="1" i="0" u="none" strike="noStrike" kern="0" cap="none" spc="0" normalizeH="0" baseline="0" noProof="0" dirty="0">
              <a:ln>
                <a:noFill/>
              </a:ln>
              <a:solidFill>
                <a:schemeClr val="bg2">
                  <a:lumMod val="50000"/>
                  <a:lumOff val="50000"/>
                </a:schemeClr>
              </a:solidFill>
              <a:effectLst/>
              <a:uLnTx/>
              <a:uFillTx/>
              <a:latin typeface="+mn-lt"/>
              <a:ea typeface="+mn-ea"/>
              <a:cs typeface="+mn-cs"/>
            </a:endParaRPr>
          </a:p>
        </p:txBody>
      </p:sp>
      <p:pic>
        <p:nvPicPr>
          <p:cNvPr id="7"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8060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0" y="116632"/>
            <a:ext cx="9144000" cy="432048"/>
          </a:xfrm>
        </p:spPr>
        <p:txBody>
          <a:bodyPr/>
          <a:lstStyle/>
          <a:p>
            <a:pPr algn="ctr"/>
            <a:r>
              <a:rPr lang="en-GB" sz="2400" kern="1200" dirty="0">
                <a:solidFill>
                  <a:srgbClr val="7030A0"/>
                </a:solidFill>
              </a:rPr>
              <a:t>CONVENIOS</a:t>
            </a:r>
          </a:p>
        </p:txBody>
      </p:sp>
      <p:sp>
        <p:nvSpPr>
          <p:cNvPr id="129027" name="Rectangle 3"/>
          <p:cNvSpPr>
            <a:spLocks noGrp="1" noChangeArrowheads="1"/>
          </p:cNvSpPr>
          <p:nvPr>
            <p:ph type="subTitle" idx="1"/>
          </p:nvPr>
        </p:nvSpPr>
        <p:spPr>
          <a:xfrm>
            <a:off x="323528" y="1340768"/>
            <a:ext cx="8064500" cy="3816424"/>
          </a:xfrm>
        </p:spPr>
        <p:txBody>
          <a:bodyPr/>
          <a:lstStyle/>
          <a:p>
            <a:pPr algn="just"/>
            <a:endParaRPr lang="en-GB" sz="2400" b="0" dirty="0" smtClean="0">
              <a:latin typeface="Times New Roman" pitchFamily="18" charset="0"/>
              <a:cs typeface="Times New Roman" pitchFamily="18" charset="0"/>
            </a:endParaRPr>
          </a:p>
          <a:p>
            <a:pPr algn="just"/>
            <a:endParaRPr lang="en-GB" sz="2400" b="0" dirty="0">
              <a:latin typeface="Times New Roman" pitchFamily="18" charset="0"/>
              <a:cs typeface="Times New Roman" pitchFamily="18" charset="0"/>
            </a:endParaRPr>
          </a:p>
          <a:p>
            <a:pPr algn="just"/>
            <a:endParaRPr lang="en-GB" sz="2400" b="0" dirty="0" smtClean="0">
              <a:latin typeface="Times New Roman" pitchFamily="18" charset="0"/>
              <a:cs typeface="Times New Roman" pitchFamily="18" charset="0"/>
            </a:endParaRPr>
          </a:p>
          <a:p>
            <a:pPr algn="just"/>
            <a:endParaRPr lang="en-GB" sz="2400" b="0" dirty="0">
              <a:latin typeface="Times New Roman" pitchFamily="18" charset="0"/>
              <a:cs typeface="Times New Roman" pitchFamily="18" charset="0"/>
            </a:endParaRPr>
          </a:p>
          <a:p>
            <a:pPr algn="just"/>
            <a:r>
              <a:rPr lang="en-GB" sz="2400" b="0" dirty="0" smtClean="0">
                <a:latin typeface="Times New Roman" pitchFamily="18" charset="0"/>
                <a:cs typeface="Times New Roman" pitchFamily="18" charset="0"/>
              </a:rPr>
              <a:t>Dentro del Plan de Seguridad y </a:t>
            </a:r>
            <a:r>
              <a:rPr lang="en-GB" sz="2400" b="0" dirty="0">
                <a:latin typeface="Times New Roman" pitchFamily="18" charset="0"/>
                <a:cs typeface="Times New Roman" pitchFamily="18" charset="0"/>
              </a:rPr>
              <a:t>C</a:t>
            </a:r>
            <a:r>
              <a:rPr lang="en-GB" sz="2400" b="0" dirty="0" smtClean="0">
                <a:latin typeface="Times New Roman" pitchFamily="18" charset="0"/>
                <a:cs typeface="Times New Roman" pitchFamily="18" charset="0"/>
              </a:rPr>
              <a:t>onvivencia la SDE, ha </a:t>
            </a:r>
            <a:r>
              <a:rPr lang="en-GB" sz="2400" b="0" dirty="0" err="1" smtClean="0">
                <a:latin typeface="Times New Roman" pitchFamily="18" charset="0"/>
                <a:cs typeface="Times New Roman" pitchFamily="18" charset="0"/>
              </a:rPr>
              <a:t>realizado</a:t>
            </a:r>
            <a:r>
              <a:rPr lang="en-GB" sz="2400" b="0" dirty="0" smtClean="0">
                <a:latin typeface="Times New Roman" pitchFamily="18" charset="0"/>
                <a:cs typeface="Times New Roman" pitchFamily="18" charset="0"/>
              </a:rPr>
              <a:t> los </a:t>
            </a:r>
            <a:r>
              <a:rPr lang="en-GB" sz="2400" b="0" dirty="0" err="1" smtClean="0">
                <a:latin typeface="Times New Roman" pitchFamily="18" charset="0"/>
                <a:cs typeface="Times New Roman" pitchFamily="18" charset="0"/>
              </a:rPr>
              <a:t>diversosconvenios</a:t>
            </a:r>
            <a:r>
              <a:rPr lang="en-GB" sz="2400" b="0" dirty="0" smtClean="0">
                <a:latin typeface="Times New Roman" pitchFamily="18" charset="0"/>
                <a:cs typeface="Times New Roman" pitchFamily="18" charset="0"/>
              </a:rPr>
              <a:t>, en aras de fortalecer la </a:t>
            </a:r>
            <a:r>
              <a:rPr lang="en-GB" sz="2400" b="0" dirty="0" err="1" smtClean="0">
                <a:latin typeface="Times New Roman" pitchFamily="18" charset="0"/>
                <a:cs typeface="Times New Roman" pitchFamily="18" charset="0"/>
              </a:rPr>
              <a:t>seguridad</a:t>
            </a:r>
            <a:r>
              <a:rPr lang="en-GB" sz="2400" b="0" dirty="0" smtClean="0">
                <a:latin typeface="Times New Roman" pitchFamily="18" charset="0"/>
                <a:cs typeface="Times New Roman" pitchFamily="18" charset="0"/>
              </a:rPr>
              <a:t> y </a:t>
            </a:r>
            <a:r>
              <a:rPr lang="en-GB" sz="2400" b="0" dirty="0" err="1" smtClean="0">
                <a:latin typeface="Times New Roman" pitchFamily="18" charset="0"/>
                <a:cs typeface="Times New Roman" pitchFamily="18" charset="0"/>
              </a:rPr>
              <a:t>generar</a:t>
            </a:r>
            <a:r>
              <a:rPr lang="en-GB" sz="2400" b="0" dirty="0" smtClean="0">
                <a:latin typeface="Times New Roman" pitchFamily="18" charset="0"/>
                <a:cs typeface="Times New Roman" pitchFamily="18" charset="0"/>
              </a:rPr>
              <a:t> </a:t>
            </a:r>
            <a:r>
              <a:rPr lang="en-GB" sz="2400" b="0" dirty="0" err="1" smtClean="0">
                <a:latin typeface="Times New Roman" pitchFamily="18" charset="0"/>
                <a:cs typeface="Times New Roman" pitchFamily="18" charset="0"/>
              </a:rPr>
              <a:t>ambientes</a:t>
            </a:r>
            <a:r>
              <a:rPr lang="en-GB" sz="2400" b="0" dirty="0" smtClean="0">
                <a:latin typeface="Times New Roman" pitchFamily="18" charset="0"/>
                <a:cs typeface="Times New Roman" pitchFamily="18" charset="0"/>
              </a:rPr>
              <a:t> de </a:t>
            </a:r>
            <a:r>
              <a:rPr lang="en-GB" sz="2400" b="0" dirty="0" err="1" smtClean="0">
                <a:latin typeface="Times New Roman" pitchFamily="18" charset="0"/>
                <a:cs typeface="Times New Roman" pitchFamily="18" charset="0"/>
              </a:rPr>
              <a:t>convivencia</a:t>
            </a:r>
            <a:r>
              <a:rPr lang="en-GB" sz="2400" b="0" dirty="0" smtClean="0">
                <a:latin typeface="Times New Roman" pitchFamily="18" charset="0"/>
                <a:cs typeface="Times New Roman" pitchFamily="18" charset="0"/>
              </a:rPr>
              <a:t> </a:t>
            </a:r>
            <a:r>
              <a:rPr lang="en-GB" sz="2400" b="0" dirty="0" err="1" smtClean="0">
                <a:latin typeface="Times New Roman" pitchFamily="18" charset="0"/>
                <a:cs typeface="Times New Roman" pitchFamily="18" charset="0"/>
              </a:rPr>
              <a:t>adecuados</a:t>
            </a:r>
            <a:r>
              <a:rPr lang="en-GB" sz="2400" b="0" dirty="0" smtClean="0">
                <a:latin typeface="Times New Roman" pitchFamily="18" charset="0"/>
                <a:cs typeface="Times New Roman" pitchFamily="18" charset="0"/>
              </a:rPr>
              <a:t> </a:t>
            </a:r>
            <a:r>
              <a:rPr lang="en-GB" sz="2400" b="0" dirty="0" err="1" smtClean="0">
                <a:latin typeface="Times New Roman" pitchFamily="18" charset="0"/>
                <a:cs typeface="Times New Roman" pitchFamily="18" charset="0"/>
              </a:rPr>
              <a:t>para</a:t>
            </a:r>
            <a:r>
              <a:rPr lang="en-GB" sz="2400" b="0" dirty="0" smtClean="0">
                <a:latin typeface="Times New Roman" pitchFamily="18" charset="0"/>
                <a:cs typeface="Times New Roman" pitchFamily="18" charset="0"/>
              </a:rPr>
              <a:t> los </a:t>
            </a:r>
            <a:r>
              <a:rPr lang="en-GB" sz="2400" b="0" dirty="0" err="1" smtClean="0">
                <a:latin typeface="Times New Roman" pitchFamily="18" charset="0"/>
                <a:cs typeface="Times New Roman" pitchFamily="18" charset="0"/>
              </a:rPr>
              <a:t>jovenes</a:t>
            </a:r>
            <a:r>
              <a:rPr lang="en-GB" sz="2400" b="0" dirty="0" smtClean="0">
                <a:latin typeface="Times New Roman" pitchFamily="18" charset="0"/>
                <a:cs typeface="Times New Roman" pitchFamily="18" charset="0"/>
              </a:rPr>
              <a:t> </a:t>
            </a:r>
            <a:r>
              <a:rPr lang="en-GB" sz="2400" b="0" dirty="0" err="1" smtClean="0">
                <a:latin typeface="Times New Roman" pitchFamily="18" charset="0"/>
                <a:cs typeface="Times New Roman" pitchFamily="18" charset="0"/>
              </a:rPr>
              <a:t>estudiantes</a:t>
            </a:r>
            <a:r>
              <a:rPr lang="en-GB" sz="2400" b="0" dirty="0">
                <a:latin typeface="Times New Roman" pitchFamily="18" charset="0"/>
                <a:cs typeface="Times New Roman" pitchFamily="18" charset="0"/>
              </a:rPr>
              <a:t> </a:t>
            </a:r>
            <a:r>
              <a:rPr lang="en-GB" sz="2400" b="0" dirty="0" smtClean="0">
                <a:latin typeface="Times New Roman" pitchFamily="18" charset="0"/>
                <a:cs typeface="Times New Roman" pitchFamily="18" charset="0"/>
              </a:rPr>
              <a:t>Distrito Capital. </a:t>
            </a:r>
            <a:r>
              <a:rPr lang="en-GB" sz="2400" b="0" dirty="0" err="1" smtClean="0">
                <a:latin typeface="Times New Roman" pitchFamily="18" charset="0"/>
                <a:cs typeface="Times New Roman" pitchFamily="18" charset="0"/>
              </a:rPr>
              <a:t>Tema</a:t>
            </a:r>
            <a:r>
              <a:rPr lang="en-GB" sz="2400" b="0" dirty="0" smtClean="0">
                <a:latin typeface="Times New Roman" pitchFamily="18" charset="0"/>
                <a:cs typeface="Times New Roman" pitchFamily="18" charset="0"/>
              </a:rPr>
              <a:t> </a:t>
            </a:r>
            <a:r>
              <a:rPr lang="en-GB" sz="2400" b="0" dirty="0" err="1" smtClean="0">
                <a:latin typeface="Times New Roman" pitchFamily="18" charset="0"/>
                <a:cs typeface="Times New Roman" pitchFamily="18" charset="0"/>
              </a:rPr>
              <a:t>que</a:t>
            </a:r>
            <a:r>
              <a:rPr lang="en-GB" sz="2400" b="0" dirty="0" smtClean="0">
                <a:latin typeface="Times New Roman" pitchFamily="18" charset="0"/>
                <a:cs typeface="Times New Roman" pitchFamily="18" charset="0"/>
              </a:rPr>
              <a:t> </a:t>
            </a:r>
            <a:r>
              <a:rPr lang="en-GB" sz="2400" b="0" dirty="0" err="1" smtClean="0">
                <a:latin typeface="Times New Roman" pitchFamily="18" charset="0"/>
                <a:cs typeface="Times New Roman" pitchFamily="18" charset="0"/>
              </a:rPr>
              <a:t>beneficia</a:t>
            </a:r>
            <a:r>
              <a:rPr lang="en-GB" sz="2400" b="0" dirty="0" smtClean="0">
                <a:latin typeface="Times New Roman" pitchFamily="18" charset="0"/>
                <a:cs typeface="Times New Roman" pitchFamily="18" charset="0"/>
              </a:rPr>
              <a:t> a los </a:t>
            </a:r>
            <a:r>
              <a:rPr lang="en-GB" sz="2400" b="0" dirty="0" err="1" smtClean="0">
                <a:latin typeface="Times New Roman" pitchFamily="18" charset="0"/>
                <a:cs typeface="Times New Roman" pitchFamily="18" charset="0"/>
              </a:rPr>
              <a:t>habitantes</a:t>
            </a:r>
            <a:r>
              <a:rPr lang="en-GB" sz="2400" b="0" dirty="0" smtClean="0">
                <a:latin typeface="Times New Roman" pitchFamily="18" charset="0"/>
                <a:cs typeface="Times New Roman" pitchFamily="18" charset="0"/>
              </a:rPr>
              <a:t> </a:t>
            </a:r>
            <a:r>
              <a:rPr lang="en-GB" sz="2400" b="0" dirty="0" err="1" smtClean="0">
                <a:latin typeface="Times New Roman" pitchFamily="18" charset="0"/>
                <a:cs typeface="Times New Roman" pitchFamily="18" charset="0"/>
              </a:rPr>
              <a:t>que</a:t>
            </a:r>
            <a:r>
              <a:rPr lang="en-GB" sz="2400" b="0" dirty="0" smtClean="0">
                <a:latin typeface="Times New Roman" pitchFamily="18" charset="0"/>
                <a:cs typeface="Times New Roman" pitchFamily="18" charset="0"/>
              </a:rPr>
              <a:t> </a:t>
            </a:r>
            <a:r>
              <a:rPr lang="en-GB" sz="2400" b="0" dirty="0" err="1" smtClean="0">
                <a:latin typeface="Times New Roman" pitchFamily="18" charset="0"/>
                <a:cs typeface="Times New Roman" pitchFamily="18" charset="0"/>
              </a:rPr>
              <a:t>viven</a:t>
            </a:r>
            <a:r>
              <a:rPr lang="en-GB" sz="2400" b="0" dirty="0" smtClean="0">
                <a:latin typeface="Times New Roman" pitchFamily="18" charset="0"/>
                <a:cs typeface="Times New Roman" pitchFamily="18" charset="0"/>
              </a:rPr>
              <a:t> a los </a:t>
            </a:r>
            <a:r>
              <a:rPr lang="en-GB" sz="2400" b="0" dirty="0" err="1" smtClean="0">
                <a:latin typeface="Times New Roman" pitchFamily="18" charset="0"/>
                <a:cs typeface="Times New Roman" pitchFamily="18" charset="0"/>
              </a:rPr>
              <a:t>alrededores</a:t>
            </a:r>
            <a:r>
              <a:rPr lang="en-GB" sz="2400" b="0" dirty="0" smtClean="0">
                <a:latin typeface="Times New Roman" pitchFamily="18" charset="0"/>
                <a:cs typeface="Times New Roman" pitchFamily="18" charset="0"/>
              </a:rPr>
              <a:t> de los </a:t>
            </a:r>
            <a:r>
              <a:rPr lang="en-GB" sz="2400" b="0" dirty="0" err="1" smtClean="0">
                <a:latin typeface="Times New Roman" pitchFamily="18" charset="0"/>
                <a:cs typeface="Times New Roman" pitchFamily="18" charset="0"/>
              </a:rPr>
              <a:t>colegios</a:t>
            </a:r>
            <a:r>
              <a:rPr lang="en-GB" sz="2400" b="0" dirty="0" smtClean="0">
                <a:latin typeface="Times New Roman" pitchFamily="18" charset="0"/>
                <a:cs typeface="Times New Roman" pitchFamily="18" charset="0"/>
              </a:rPr>
              <a:t> </a:t>
            </a:r>
            <a:r>
              <a:rPr lang="en-GB" sz="2400" b="0" dirty="0" err="1" smtClean="0">
                <a:latin typeface="Times New Roman" pitchFamily="18" charset="0"/>
                <a:cs typeface="Times New Roman" pitchFamily="18" charset="0"/>
              </a:rPr>
              <a:t>distritales</a:t>
            </a:r>
            <a:r>
              <a:rPr lang="en-GB" sz="2400" b="0" dirty="0" smtClean="0">
                <a:latin typeface="Times New Roman" pitchFamily="18" charset="0"/>
                <a:cs typeface="Times New Roman" pitchFamily="18" charset="0"/>
              </a:rPr>
              <a:t> y </a:t>
            </a:r>
            <a:r>
              <a:rPr lang="en-GB" sz="2400" b="0" dirty="0" err="1" smtClean="0">
                <a:latin typeface="Times New Roman" pitchFamily="18" charset="0"/>
                <a:cs typeface="Times New Roman" pitchFamily="18" charset="0"/>
              </a:rPr>
              <a:t>privados</a:t>
            </a:r>
            <a:r>
              <a:rPr lang="en-GB" sz="2400" b="0" dirty="0" smtClean="0">
                <a:latin typeface="Times New Roman" pitchFamily="18" charset="0"/>
                <a:cs typeface="Times New Roman" pitchFamily="18" charset="0"/>
              </a:rPr>
              <a:t>.</a:t>
            </a:r>
            <a:endParaRPr lang="en-GB" sz="2400" b="0" dirty="0">
              <a:latin typeface="Times New Roman" pitchFamily="18" charset="0"/>
              <a:cs typeface="Times New Roman" pitchFamily="18" charset="0"/>
            </a:endParaRPr>
          </a:p>
          <a:p>
            <a:pPr algn="just"/>
            <a:endParaRPr lang="en-GB" sz="2400" b="0" dirty="0" smtClean="0">
              <a:latin typeface="Times New Roman" pitchFamily="18" charset="0"/>
              <a:cs typeface="Times New Roman" pitchFamily="18" charset="0"/>
            </a:endParaRPr>
          </a:p>
          <a:p>
            <a:pPr algn="just"/>
            <a:r>
              <a:rPr lang="en-GB" sz="2400" b="0" dirty="0" smtClean="0">
                <a:latin typeface="Times New Roman" pitchFamily="18" charset="0"/>
                <a:cs typeface="Times New Roman" pitchFamily="18" charset="0"/>
              </a:rPr>
              <a:t> </a:t>
            </a:r>
            <a:endParaRPr lang="en-GB" sz="2400" b="0" dirty="0">
              <a:latin typeface="Times New Roman" pitchFamily="18" charset="0"/>
              <a:cs typeface="Times New Roman" pitchFamily="18" charset="0"/>
            </a:endParaRPr>
          </a:p>
        </p:txBody>
      </p:sp>
    </p:spTree>
    <p:extLst>
      <p:ext uri="{BB962C8B-B14F-4D97-AF65-F5344CB8AC3E}">
        <p14:creationId xmlns:p14="http://schemas.microsoft.com/office/powerpoint/2010/main" xmlns="" val="3823708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4624"/>
            <a:ext cx="8280400" cy="874713"/>
          </a:xfrm>
        </p:spPr>
        <p:txBody>
          <a:bodyPr/>
          <a:lstStyle/>
          <a:p>
            <a:pPr algn="ctr"/>
            <a:r>
              <a:rPr lang="es-ES" sz="2800" kern="1200" dirty="0" smtClean="0">
                <a:solidFill>
                  <a:srgbClr val="7030A0"/>
                </a:solidFill>
              </a:rPr>
              <a:t>CONVENIOS</a:t>
            </a:r>
            <a:endParaRPr lang="es-CO" sz="2800" kern="1200" dirty="0">
              <a:solidFill>
                <a:srgbClr val="7030A0"/>
              </a:solidFill>
            </a:endParaRPr>
          </a:p>
        </p:txBody>
      </p:sp>
      <p:sp>
        <p:nvSpPr>
          <p:cNvPr id="3" name="2 Marcador de contenido"/>
          <p:cNvSpPr>
            <a:spLocks noGrp="1"/>
          </p:cNvSpPr>
          <p:nvPr>
            <p:ph idx="1"/>
          </p:nvPr>
        </p:nvSpPr>
        <p:spPr>
          <a:xfrm>
            <a:off x="107504" y="836712"/>
            <a:ext cx="8928992" cy="1296144"/>
          </a:xfrm>
        </p:spPr>
        <p:txBody>
          <a:bodyPr/>
          <a:lstStyle/>
          <a:p>
            <a:pPr algn="just">
              <a:buNone/>
            </a:pPr>
            <a:r>
              <a:rPr lang="es-ES" sz="2800" dirty="0" smtClean="0">
                <a:latin typeface="Times New Roman" pitchFamily="18" charset="0"/>
                <a:cs typeface="Times New Roman" pitchFamily="18" charset="0"/>
              </a:rPr>
              <a:t>Entidades colaborativas y participativas en el convenio de Seguridad y Convivencia de la Secretaría de Educación.</a:t>
            </a:r>
            <a:endParaRPr lang="es-CO" sz="2800" dirty="0">
              <a:latin typeface="Times New Roman" pitchFamily="18" charset="0"/>
              <a:cs typeface="Times New Roman" pitchFamily="18" charset="0"/>
            </a:endParaRPr>
          </a:p>
        </p:txBody>
      </p:sp>
      <p:graphicFrame>
        <p:nvGraphicFramePr>
          <p:cNvPr id="4" name="3 Tabla"/>
          <p:cNvGraphicFramePr>
            <a:graphicFrameLocks noGrp="1"/>
          </p:cNvGraphicFramePr>
          <p:nvPr/>
        </p:nvGraphicFramePr>
        <p:xfrm>
          <a:off x="179512" y="2204864"/>
          <a:ext cx="8964488" cy="4495800"/>
        </p:xfrm>
        <a:graphic>
          <a:graphicData uri="http://schemas.openxmlformats.org/drawingml/2006/table">
            <a:tbl>
              <a:tblPr firstRow="1" bandRow="1">
                <a:tableStyleId>{5C22544A-7EE6-4342-B048-85BDC9FD1C3A}</a:tableStyleId>
              </a:tblPr>
              <a:tblGrid>
                <a:gridCol w="1757742"/>
                <a:gridCol w="3867034"/>
                <a:gridCol w="3339712"/>
              </a:tblGrid>
              <a:tr h="264459">
                <a:tc>
                  <a:txBody>
                    <a:bodyPr/>
                    <a:lstStyle/>
                    <a:p>
                      <a:pPr algn="ctr"/>
                      <a:r>
                        <a:rPr lang="es-ES" dirty="0" smtClean="0"/>
                        <a:t>ENTIDAD</a:t>
                      </a:r>
                      <a:endParaRPr lang="es-CO" dirty="0"/>
                    </a:p>
                  </a:txBody>
                  <a:tcPr anchor="ctr"/>
                </a:tc>
                <a:tc>
                  <a:txBody>
                    <a:bodyPr/>
                    <a:lstStyle/>
                    <a:p>
                      <a:pPr algn="ctr"/>
                      <a:r>
                        <a:rPr lang="es-ES" dirty="0" smtClean="0"/>
                        <a:t>CONVENIO</a:t>
                      </a:r>
                      <a:endParaRPr lang="es-CO" dirty="0"/>
                    </a:p>
                  </a:txBody>
                  <a:tcPr anchor="ctr"/>
                </a:tc>
                <a:tc>
                  <a:txBody>
                    <a:bodyPr/>
                    <a:lstStyle/>
                    <a:p>
                      <a:pPr algn="ctr"/>
                      <a:r>
                        <a:rPr lang="es-ES" dirty="0" smtClean="0"/>
                        <a:t>DESCRIPCIÓN</a:t>
                      </a:r>
                      <a:endParaRPr lang="es-CO" dirty="0"/>
                    </a:p>
                  </a:txBody>
                  <a:tcPr anchor="ctr"/>
                </a:tc>
              </a:tr>
              <a:tr h="991720">
                <a:tc>
                  <a:txBody>
                    <a:bodyPr/>
                    <a:lstStyle/>
                    <a:p>
                      <a:pPr algn="ctr"/>
                      <a:r>
                        <a:rPr lang="es-ES" sz="1300" dirty="0" smtClean="0">
                          <a:latin typeface="+mn-lt"/>
                        </a:rPr>
                        <a:t>Policía Nacional</a:t>
                      </a:r>
                      <a:endParaRPr lang="es-CO" sz="1300" dirty="0">
                        <a:latin typeface="+mn-lt"/>
                      </a:endParaRPr>
                    </a:p>
                  </a:txBody>
                  <a:tcPr anchor="ctr"/>
                </a:tc>
                <a:tc>
                  <a:txBody>
                    <a:bodyPr/>
                    <a:lstStyle/>
                    <a:p>
                      <a:pPr algn="just"/>
                      <a:r>
                        <a:rPr lang="es-ES" sz="1300" kern="1200" dirty="0" smtClean="0">
                          <a:solidFill>
                            <a:schemeClr val="dk1"/>
                          </a:solidFill>
                          <a:latin typeface="+mn-lt"/>
                          <a:ea typeface="+mn-ea"/>
                          <a:cs typeface="+mn-cs"/>
                        </a:rPr>
                        <a:t>Protocolo de Intervención Interinstitucional en Situaciones Criticas y Prevención en los Colegios de Bogotá</a:t>
                      </a:r>
                      <a:endParaRPr lang="es-CO" sz="1300" dirty="0">
                        <a:latin typeface="+mn-lt"/>
                      </a:endParaRPr>
                    </a:p>
                  </a:txBody>
                  <a:tcPr anchor="ctr"/>
                </a:tc>
                <a:tc>
                  <a:txBody>
                    <a:bodyPr/>
                    <a:lstStyle/>
                    <a:p>
                      <a:pPr algn="just"/>
                      <a:r>
                        <a:rPr lang="es-ES" sz="1300" kern="1200" dirty="0" smtClean="0">
                          <a:solidFill>
                            <a:schemeClr val="dk1"/>
                          </a:solidFill>
                          <a:latin typeface="+mn-lt"/>
                          <a:ea typeface="+mn-ea"/>
                          <a:cs typeface="+mn-cs"/>
                        </a:rPr>
                        <a:t>Velar por la seguridad y bienestar de la población colombiana, por ende trabajan conjuntamente con la Secretaria de Educación para formular y apoyar los planes integrales de seguridad</a:t>
                      </a:r>
                      <a:endParaRPr lang="es-CO" sz="1300" dirty="0">
                        <a:latin typeface="+mn-lt"/>
                      </a:endParaRPr>
                    </a:p>
                  </a:txBody>
                  <a:tcPr anchor="ctr"/>
                </a:tc>
              </a:tr>
              <a:tr h="991720">
                <a:tc>
                  <a:txBody>
                    <a:bodyPr/>
                    <a:lstStyle/>
                    <a:p>
                      <a:pPr algn="ctr"/>
                      <a:r>
                        <a:rPr lang="es-ES" sz="1300" b="0" kern="1200" dirty="0" smtClean="0">
                          <a:solidFill>
                            <a:schemeClr val="dk1"/>
                          </a:solidFill>
                          <a:latin typeface="+mn-lt"/>
                          <a:ea typeface="+mn-ea"/>
                          <a:cs typeface="+mn-cs"/>
                        </a:rPr>
                        <a:t>Colegios Adscritos</a:t>
                      </a:r>
                      <a:endParaRPr lang="es-CO" sz="1300" b="0" dirty="0">
                        <a:latin typeface="+mn-lt"/>
                      </a:endParaRPr>
                    </a:p>
                  </a:txBody>
                  <a:tcPr anchor="ctr"/>
                </a:tc>
                <a:tc>
                  <a:txBody>
                    <a:bodyPr/>
                    <a:lstStyle/>
                    <a:p>
                      <a:pPr algn="just"/>
                      <a:r>
                        <a:rPr lang="es-ES" sz="1300" kern="1200" dirty="0" smtClean="0">
                          <a:solidFill>
                            <a:schemeClr val="dk1"/>
                          </a:solidFill>
                          <a:latin typeface="+mn-lt"/>
                          <a:ea typeface="+mn-ea"/>
                          <a:cs typeface="+mn-cs"/>
                        </a:rPr>
                        <a:t>Resolución Pacifica de Conflictos</a:t>
                      </a:r>
                      <a:endParaRPr lang="es-CO" sz="1300" dirty="0">
                        <a:latin typeface="+mn-lt"/>
                      </a:endParaRPr>
                    </a:p>
                  </a:txBody>
                  <a:tcPr anchor="ctr"/>
                </a:tc>
                <a:tc>
                  <a:txBody>
                    <a:bodyPr/>
                    <a:lstStyle/>
                    <a:p>
                      <a:pPr algn="just"/>
                      <a:r>
                        <a:rPr lang="es-ES" sz="1300" kern="1200" dirty="0" smtClean="0">
                          <a:solidFill>
                            <a:schemeClr val="dk1"/>
                          </a:solidFill>
                          <a:latin typeface="+mn-lt"/>
                          <a:ea typeface="+mn-ea"/>
                          <a:cs typeface="+mn-cs"/>
                        </a:rPr>
                        <a:t>Formular y promover acuerdo de concertación con los sectores social y privado, para la formulación y ejecución de programas de educación, cultura, ciencia, tecnología, deporte, recreación y social </a:t>
                      </a:r>
                      <a:endParaRPr lang="es-CO" sz="1300" dirty="0">
                        <a:latin typeface="+mn-lt"/>
                      </a:endParaRPr>
                    </a:p>
                  </a:txBody>
                  <a:tcPr anchor="ctr"/>
                </a:tc>
              </a:tr>
              <a:tr h="991720">
                <a:tc>
                  <a:txBody>
                    <a:bodyPr/>
                    <a:lstStyle/>
                    <a:p>
                      <a:pPr algn="ctr"/>
                      <a:r>
                        <a:rPr lang="es-CO" sz="1300" b="0" i="0" kern="1200" dirty="0" smtClean="0">
                          <a:solidFill>
                            <a:schemeClr val="dk1"/>
                          </a:solidFill>
                          <a:latin typeface="+mn-lt"/>
                          <a:ea typeface="+mn-ea"/>
                          <a:cs typeface="+mn-cs"/>
                        </a:rPr>
                        <a:t>Fondo de Vigilancia y Seguridad la Secretaría de Educación del Distrito</a:t>
                      </a:r>
                      <a:endParaRPr lang="es-CO" sz="1300" dirty="0">
                        <a:latin typeface="+mn-lt"/>
                      </a:endParaRPr>
                    </a:p>
                  </a:txBody>
                  <a:tcPr anchor="ctr"/>
                </a:tc>
                <a:tc>
                  <a:txBody>
                    <a:bodyPr/>
                    <a:lstStyle/>
                    <a:p>
                      <a:pPr algn="just"/>
                      <a:r>
                        <a:rPr lang="es-ES" sz="1300" dirty="0" smtClean="0">
                          <a:latin typeface="+mn-lt"/>
                        </a:rPr>
                        <a:t>Siste</a:t>
                      </a:r>
                      <a:r>
                        <a:rPr lang="es-ES" sz="1300" baseline="0" dirty="0" smtClean="0">
                          <a:latin typeface="+mn-lt"/>
                        </a:rPr>
                        <a:t>ma de Seguridad “Cámaras ”</a:t>
                      </a:r>
                      <a:endParaRPr lang="es-CO" sz="1300" dirty="0">
                        <a:latin typeface="+mn-lt"/>
                      </a:endParaRPr>
                    </a:p>
                  </a:txBody>
                  <a:tcPr anchor="ctr"/>
                </a:tc>
                <a:tc>
                  <a:txBody>
                    <a:bodyPr/>
                    <a:lstStyle/>
                    <a:p>
                      <a:pPr algn="just"/>
                      <a:r>
                        <a:rPr lang="es-ES" sz="1300" dirty="0" smtClean="0">
                          <a:latin typeface="+mn-lt"/>
                        </a:rPr>
                        <a:t>Instalar</a:t>
                      </a:r>
                      <a:r>
                        <a:rPr lang="es-ES" sz="1300" baseline="0" dirty="0" smtClean="0">
                          <a:latin typeface="+mn-lt"/>
                        </a:rPr>
                        <a:t> cámaras de seguridad en los colegios oficiales de la ciudad, con el fin de tener mayor control y vigilancia de los estudiantes y de las zonas de estos.</a:t>
                      </a:r>
                      <a:endParaRPr lang="es-CO" sz="1300" dirty="0">
                        <a:latin typeface="+mn-lt"/>
                      </a:endParaRPr>
                    </a:p>
                  </a:txBody>
                  <a:tcPr anchor="ctr"/>
                </a:tc>
              </a:tr>
              <a:tr h="837453">
                <a:tc>
                  <a:txBody>
                    <a:bodyPr/>
                    <a:lstStyle/>
                    <a:p>
                      <a:pPr algn="ctr"/>
                      <a:r>
                        <a:rPr lang="es-CO" sz="1300" b="0" i="0" kern="1200" dirty="0" smtClean="0">
                          <a:solidFill>
                            <a:schemeClr val="dk1"/>
                          </a:solidFill>
                          <a:latin typeface="+mn-lt"/>
                          <a:ea typeface="+mn-ea"/>
                          <a:cs typeface="+mn-cs"/>
                        </a:rPr>
                        <a:t>club de fútbol Real Madrid</a:t>
                      </a:r>
                      <a:endParaRPr lang="es-CO" sz="1300" dirty="0">
                        <a:latin typeface="+mn-lt"/>
                      </a:endParaRPr>
                    </a:p>
                  </a:txBody>
                  <a:tcPr anchor="ctr"/>
                </a:tc>
                <a:tc>
                  <a:txBody>
                    <a:bodyPr/>
                    <a:lstStyle/>
                    <a:p>
                      <a:pPr algn="just"/>
                      <a:r>
                        <a:rPr lang="es-ES" sz="1300" dirty="0" smtClean="0">
                          <a:latin typeface="+mn-lt"/>
                        </a:rPr>
                        <a:t>Manejo Saludable</a:t>
                      </a:r>
                      <a:r>
                        <a:rPr lang="es-ES" sz="1300" baseline="0" dirty="0" smtClean="0">
                          <a:latin typeface="+mn-lt"/>
                        </a:rPr>
                        <a:t> y Creativo del Tiempo Libre</a:t>
                      </a:r>
                      <a:endParaRPr lang="es-CO" sz="1300" dirty="0">
                        <a:latin typeface="+mn-lt"/>
                      </a:endParaRPr>
                    </a:p>
                  </a:txBody>
                  <a:tcPr anchor="ctr"/>
                </a:tc>
                <a:tc>
                  <a:txBody>
                    <a:bodyPr/>
                    <a:lstStyle/>
                    <a:p>
                      <a:pPr algn="just"/>
                      <a:r>
                        <a:rPr lang="es-ES" sz="1300" dirty="0" smtClean="0">
                          <a:latin typeface="+mn-lt"/>
                        </a:rPr>
                        <a:t>Se crearon convenios con escuelas de futbol,</a:t>
                      </a:r>
                      <a:r>
                        <a:rPr lang="es-ES" sz="1300" baseline="0" dirty="0" smtClean="0">
                          <a:latin typeface="+mn-lt"/>
                        </a:rPr>
                        <a:t> con el animo de brindarle entrenamiento deportivo a los estudiante,  en la temporada de vacaciones</a:t>
                      </a:r>
                      <a:endParaRPr lang="es-CO" sz="1300" dirty="0">
                        <a:latin typeface="+mn-lt"/>
                      </a:endParaRPr>
                    </a:p>
                  </a:txBody>
                  <a:tcPr anchor="ctr"/>
                </a:tc>
              </a:tr>
            </a:tbl>
          </a:graphicData>
        </a:graphic>
      </p:graphicFrame>
    </p:spTree>
    <p:extLst>
      <p:ext uri="{BB962C8B-B14F-4D97-AF65-F5344CB8AC3E}">
        <p14:creationId xmlns:p14="http://schemas.microsoft.com/office/powerpoint/2010/main" xmlns="" val="3840419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72008"/>
            <a:ext cx="9144000" cy="476672"/>
          </a:xfrm>
        </p:spPr>
        <p:txBody>
          <a:bodyPr/>
          <a:lstStyle/>
          <a:p>
            <a:pPr algn="ctr"/>
            <a:r>
              <a:rPr lang="es-ES" sz="2800" kern="1200" dirty="0" smtClean="0">
                <a:solidFill>
                  <a:srgbClr val="7030A0"/>
                </a:solidFill>
              </a:rPr>
              <a:t>ANALISIS DE LA HIPOTESIS.</a:t>
            </a:r>
          </a:p>
        </p:txBody>
      </p:sp>
      <p:sp>
        <p:nvSpPr>
          <p:cNvPr id="4" name="3 Rectángulo"/>
          <p:cNvSpPr/>
          <p:nvPr/>
        </p:nvSpPr>
        <p:spPr>
          <a:xfrm>
            <a:off x="323528" y="1412776"/>
            <a:ext cx="8424936" cy="4154984"/>
          </a:xfrm>
          <a:prstGeom prst="rect">
            <a:avLst/>
          </a:prstGeom>
        </p:spPr>
        <p:txBody>
          <a:bodyPr wrap="square">
            <a:spAutoFit/>
          </a:bodyPr>
          <a:lstStyle/>
          <a:p>
            <a:pPr algn="just"/>
            <a:r>
              <a:rPr lang="es-ES" dirty="0" smtClean="0"/>
              <a:t>Dentro del transcurso de investigación de este proyecto, se evidencia </a:t>
            </a:r>
            <a:r>
              <a:rPr lang="es-ES" dirty="0" smtClean="0"/>
              <a:t>el </a:t>
            </a:r>
            <a:r>
              <a:rPr lang="es-ES" dirty="0" smtClean="0"/>
              <a:t>papel que desarrolla la Secretaria de Educación Distrital (SED) en la búsqueda y el trabajo constante de disminuir los índices de violencia presentados dentro de las entidades educativas, a pesar de ello es evidente que no le es posible erradicar  todos factores  causantes de las presentes situaciones de violencia, pero con la presentación, la propuesta y el desarrollo de los diferentes proyectos de convivencia y seguridad que son trabajados con instrumentos prescriptivos y de coordinación si se ha logrado disminuir en cierto porcentaje estos niveles de violencia.</a:t>
            </a:r>
            <a:endParaRPr lang="es-ES" dirty="0"/>
          </a:p>
        </p:txBody>
      </p:sp>
    </p:spTree>
    <p:extLst>
      <p:ext uri="{BB962C8B-B14F-4D97-AF65-F5344CB8AC3E}">
        <p14:creationId xmlns:p14="http://schemas.microsoft.com/office/powerpoint/2010/main" xmlns="" val="338019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060848"/>
            <a:ext cx="8280400" cy="3024336"/>
          </a:xfrm>
        </p:spPr>
        <p:txBody>
          <a:bodyPr/>
          <a:lstStyle/>
          <a:p>
            <a:pPr algn="ctr"/>
            <a:r>
              <a:rPr lang="es-CO" sz="6600" dirty="0" smtClean="0">
                <a:solidFill>
                  <a:srgbClr val="7030A0"/>
                </a:solidFill>
              </a:rPr>
              <a:t>GRACIAS…</a:t>
            </a:r>
            <a:endParaRPr lang="es-CO" sz="6600" dirty="0">
              <a:solidFill>
                <a:srgbClr val="7030A0"/>
              </a:solidFill>
            </a:endParaRPr>
          </a:p>
        </p:txBody>
      </p:sp>
    </p:spTree>
    <p:extLst>
      <p:ext uri="{BB962C8B-B14F-4D97-AF65-F5344CB8AC3E}">
        <p14:creationId xmlns:p14="http://schemas.microsoft.com/office/powerpoint/2010/main" xmlns="" val="338019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9144000" cy="792088"/>
          </a:xfrm>
        </p:spPr>
        <p:txBody>
          <a:bodyPr/>
          <a:lstStyle/>
          <a:p>
            <a:pPr algn="ctr"/>
            <a:r>
              <a:rPr lang="es-CO" sz="2800" kern="1200" dirty="0">
                <a:solidFill>
                  <a:srgbClr val="7030A0"/>
                </a:solidFill>
              </a:rPr>
              <a:t>RESEÑA HISTORICA SECRETARIAS DE EDUCACION</a:t>
            </a:r>
            <a:r>
              <a:rPr lang="es-CO" dirty="0" smtClean="0"/>
              <a:t>.</a:t>
            </a:r>
            <a:endParaRPr lang="es-CO" dirty="0"/>
          </a:p>
        </p:txBody>
      </p:sp>
      <p:sp>
        <p:nvSpPr>
          <p:cNvPr id="3" name="2 Marcador de contenido"/>
          <p:cNvSpPr>
            <a:spLocks noGrp="1"/>
          </p:cNvSpPr>
          <p:nvPr>
            <p:ph idx="1"/>
          </p:nvPr>
        </p:nvSpPr>
        <p:spPr>
          <a:xfrm>
            <a:off x="179512" y="1340768"/>
            <a:ext cx="8712968" cy="5228323"/>
          </a:xfrm>
        </p:spPr>
        <p:txBody>
          <a:bodyPr/>
          <a:lstStyle/>
          <a:p>
            <a:pPr marL="0" indent="0" algn="just">
              <a:spcBef>
                <a:spcPct val="0"/>
              </a:spcBef>
              <a:buNone/>
            </a:pPr>
            <a:r>
              <a:rPr lang="es-CO" sz="2400" kern="1200" dirty="0">
                <a:latin typeface="Times New Roman" pitchFamily="18" charset="0"/>
              </a:rPr>
              <a:t>Institución creada mediante el Acuerdo Número 26 del 23 de mayo de 1955, del Concejo de la ciudad. Hace parte del sector central de la administración distrital, en cabeza de la Alcaldía Mayor de Bogotá.</a:t>
            </a:r>
          </a:p>
          <a:p>
            <a:pPr marL="0" indent="0" algn="just">
              <a:spcBef>
                <a:spcPct val="0"/>
              </a:spcBef>
              <a:buNone/>
            </a:pPr>
            <a:endParaRPr lang="es-CO" sz="2400" kern="1200" dirty="0" smtClean="0">
              <a:latin typeface="Times New Roman" pitchFamily="18" charset="0"/>
            </a:endParaRPr>
          </a:p>
          <a:p>
            <a:pPr marL="0" indent="0" algn="just">
              <a:spcBef>
                <a:spcPct val="0"/>
              </a:spcBef>
              <a:buNone/>
            </a:pPr>
            <a:r>
              <a:rPr lang="es-CO" sz="2400" kern="1200" dirty="0" smtClean="0">
                <a:latin typeface="Times New Roman" pitchFamily="18" charset="0"/>
              </a:rPr>
              <a:t>Entidad </a:t>
            </a:r>
            <a:r>
              <a:rPr lang="es-CO" sz="2400" kern="1200" dirty="0">
                <a:latin typeface="Times New Roman" pitchFamily="18" charset="0"/>
              </a:rPr>
              <a:t>rectora de la educación</a:t>
            </a:r>
          </a:p>
          <a:p>
            <a:pPr marL="0" indent="0" algn="just">
              <a:spcBef>
                <a:spcPct val="0"/>
              </a:spcBef>
              <a:buNone/>
            </a:pPr>
            <a:r>
              <a:rPr lang="es-CO" sz="2400" kern="1200" dirty="0">
                <a:latin typeface="Times New Roman" pitchFamily="18" charset="0"/>
              </a:rPr>
              <a:t>preescolar, básica (primaria y </a:t>
            </a:r>
          </a:p>
          <a:p>
            <a:pPr marL="0" indent="0" algn="just">
              <a:spcBef>
                <a:spcPct val="0"/>
              </a:spcBef>
              <a:buNone/>
            </a:pPr>
            <a:r>
              <a:rPr lang="es-CO" sz="2400" kern="1200" dirty="0">
                <a:latin typeface="Times New Roman" pitchFamily="18" charset="0"/>
              </a:rPr>
              <a:t>secundaria) y media en Bogotá.</a:t>
            </a:r>
          </a:p>
          <a:p>
            <a:pPr marL="0" indent="0" algn="just">
              <a:spcBef>
                <a:spcPct val="0"/>
              </a:spcBef>
              <a:buNone/>
            </a:pPr>
            <a:r>
              <a:rPr lang="es-CO" sz="2400" kern="1200" dirty="0">
                <a:latin typeface="Times New Roman" pitchFamily="18" charset="0"/>
              </a:rPr>
              <a:t>De acuerdo con el Decreto 330 </a:t>
            </a:r>
          </a:p>
          <a:p>
            <a:pPr marL="0" indent="0" algn="just">
              <a:spcBef>
                <a:spcPct val="0"/>
              </a:spcBef>
              <a:buNone/>
            </a:pPr>
            <a:r>
              <a:rPr lang="es-CO" sz="2400" kern="1200" dirty="0">
                <a:latin typeface="Times New Roman" pitchFamily="18" charset="0"/>
              </a:rPr>
              <a:t>de 2008, mediante el cual se </a:t>
            </a:r>
          </a:p>
          <a:p>
            <a:pPr marL="0" indent="0" algn="just">
              <a:spcBef>
                <a:spcPct val="0"/>
              </a:spcBef>
              <a:buNone/>
            </a:pPr>
            <a:r>
              <a:rPr lang="es-CO" sz="2400" kern="1200" dirty="0">
                <a:latin typeface="Times New Roman" pitchFamily="18" charset="0"/>
              </a:rPr>
              <a:t>reestructuró la entidad.</a:t>
            </a:r>
          </a:p>
        </p:txBody>
      </p:sp>
      <p:pic>
        <p:nvPicPr>
          <p:cNvPr id="129029" name="Picture 5" descr="C:\Users\Daniel\Desktop\preview_html_51dfa3af.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3356992"/>
            <a:ext cx="4104456"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2081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209"/>
            <a:ext cx="9144000" cy="895511"/>
          </a:xfrm>
        </p:spPr>
        <p:txBody>
          <a:bodyPr/>
          <a:lstStyle/>
          <a:p>
            <a:pPr algn="ctr"/>
            <a:r>
              <a:rPr lang="es-CO" sz="2800" kern="1200" dirty="0" smtClean="0">
                <a:solidFill>
                  <a:srgbClr val="7030A0"/>
                </a:solidFill>
              </a:rPr>
              <a:t>CAMBIOS OPERATIVOS ORGANIZACIONALES </a:t>
            </a:r>
            <a:br>
              <a:rPr lang="es-CO" sz="2800" kern="1200" dirty="0" smtClean="0">
                <a:solidFill>
                  <a:srgbClr val="7030A0"/>
                </a:solidFill>
              </a:rPr>
            </a:br>
            <a:r>
              <a:rPr lang="es-CO" sz="2800" kern="1200" dirty="0" smtClean="0">
                <a:solidFill>
                  <a:srgbClr val="7030A0"/>
                </a:solidFill>
              </a:rPr>
              <a:t>ORGANIGRAMA 2011 - 2013</a:t>
            </a:r>
            <a:endParaRPr lang="es-CO" sz="2800" kern="1200" dirty="0">
              <a:solidFill>
                <a:srgbClr val="7030A0"/>
              </a:solidFill>
            </a:endParaRPr>
          </a:p>
        </p:txBody>
      </p:sp>
      <p:pic>
        <p:nvPicPr>
          <p:cNvPr id="4" name="3 Marcador de contenido"/>
          <p:cNvPicPr>
            <a:picLocks noGrp="1"/>
          </p:cNvPicPr>
          <p:nvPr>
            <p:ph idx="1"/>
          </p:nvPr>
        </p:nvPicPr>
        <p:blipFill>
          <a:blip r:embed="rId2" cstate="print"/>
          <a:stretch>
            <a:fillRect/>
          </a:stretch>
        </p:blipFill>
        <p:spPr>
          <a:xfrm>
            <a:off x="395536" y="1557338"/>
            <a:ext cx="7920880" cy="4824412"/>
          </a:xfrm>
          <a:prstGeom prst="rect">
            <a:avLst/>
          </a:prstGeom>
        </p:spPr>
      </p:pic>
    </p:spTree>
    <p:extLst>
      <p:ext uri="{BB962C8B-B14F-4D97-AF65-F5344CB8AC3E}">
        <p14:creationId xmlns:p14="http://schemas.microsoft.com/office/powerpoint/2010/main" xmlns="" val="1193322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5217"/>
            <a:ext cx="9144000" cy="607479"/>
          </a:xfrm>
        </p:spPr>
        <p:txBody>
          <a:bodyPr/>
          <a:lstStyle/>
          <a:p>
            <a:pPr algn="ctr"/>
            <a:r>
              <a:rPr lang="es-CO" sz="2800" kern="1200" dirty="0" smtClean="0">
                <a:solidFill>
                  <a:srgbClr val="7030A0"/>
                </a:solidFill>
              </a:rPr>
              <a:t>CAMBIOS OPERATIVOS ORGANIZACIONALES</a:t>
            </a:r>
            <a:br>
              <a:rPr lang="es-CO" sz="2800" kern="1200" dirty="0" smtClean="0">
                <a:solidFill>
                  <a:srgbClr val="7030A0"/>
                </a:solidFill>
              </a:rPr>
            </a:br>
            <a:r>
              <a:rPr lang="es-CO" sz="2800" kern="1200" dirty="0" smtClean="0">
                <a:solidFill>
                  <a:srgbClr val="7030A0"/>
                </a:solidFill>
              </a:rPr>
              <a:t>ORGANIGRAMA 2001 - 2003 </a:t>
            </a:r>
            <a:endParaRPr lang="es-CO" sz="2800" kern="1200" dirty="0">
              <a:solidFill>
                <a:srgbClr val="7030A0"/>
              </a:solidFill>
            </a:endParaRPr>
          </a:p>
        </p:txBody>
      </p:sp>
      <p:pic>
        <p:nvPicPr>
          <p:cNvPr id="5" name="0 Imagen"/>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980728"/>
            <a:ext cx="8136904" cy="5472608"/>
          </a:xfrm>
          <a:prstGeom prst="rect">
            <a:avLst/>
          </a:prstGeom>
        </p:spPr>
      </p:pic>
    </p:spTree>
    <p:extLst>
      <p:ext uri="{BB962C8B-B14F-4D97-AF65-F5344CB8AC3E}">
        <p14:creationId xmlns:p14="http://schemas.microsoft.com/office/powerpoint/2010/main" xmlns="" val="1449231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209"/>
            <a:ext cx="9144000" cy="607479"/>
          </a:xfrm>
        </p:spPr>
        <p:txBody>
          <a:bodyPr/>
          <a:lstStyle/>
          <a:p>
            <a:pPr algn="ctr"/>
            <a:r>
              <a:rPr lang="es-CO" sz="2800" kern="1200" dirty="0" smtClean="0">
                <a:solidFill>
                  <a:srgbClr val="7030A0"/>
                </a:solidFill>
              </a:rPr>
              <a:t>CAMBIOS OPERATIVOS ORGANIZACIONALES </a:t>
            </a:r>
            <a:endParaRPr lang="es-CO" sz="2800" kern="1200" dirty="0">
              <a:solidFill>
                <a:srgbClr val="7030A0"/>
              </a:solidFill>
            </a:endParaRPr>
          </a:p>
        </p:txBody>
      </p:sp>
      <p:sp>
        <p:nvSpPr>
          <p:cNvPr id="5" name="4 Rectángulo"/>
          <p:cNvSpPr/>
          <p:nvPr/>
        </p:nvSpPr>
        <p:spPr>
          <a:xfrm>
            <a:off x="179512" y="821025"/>
            <a:ext cx="8712968" cy="5632311"/>
          </a:xfrm>
          <a:prstGeom prst="rect">
            <a:avLst/>
          </a:prstGeom>
        </p:spPr>
        <p:txBody>
          <a:bodyPr wrap="square">
            <a:spAutoFit/>
          </a:bodyPr>
          <a:lstStyle/>
          <a:p>
            <a:r>
              <a:rPr lang="es-CO" dirty="0"/>
              <a:t>Organigrama 2011 - 2013</a:t>
            </a:r>
          </a:p>
          <a:p>
            <a:r>
              <a:rPr lang="es-CO" dirty="0"/>
              <a:t> </a:t>
            </a:r>
          </a:p>
          <a:p>
            <a:pPr lvl="0"/>
            <a:r>
              <a:rPr lang="es-CO" dirty="0"/>
              <a:t>5 Oficinas asesoras</a:t>
            </a:r>
          </a:p>
          <a:p>
            <a:pPr lvl="0"/>
            <a:r>
              <a:rPr lang="es-CO" dirty="0"/>
              <a:t>4 Subsecretarías</a:t>
            </a:r>
          </a:p>
          <a:p>
            <a:pPr lvl="0"/>
            <a:r>
              <a:rPr lang="es-CO" dirty="0"/>
              <a:t>19 Direcciones</a:t>
            </a:r>
          </a:p>
          <a:p>
            <a:pPr lvl="0"/>
            <a:r>
              <a:rPr lang="es-CO" dirty="0"/>
              <a:t>9 Oficinas</a:t>
            </a:r>
          </a:p>
          <a:p>
            <a:pPr lvl="0"/>
            <a:r>
              <a:rPr lang="es-CO" dirty="0"/>
              <a:t>Colegios Distritales</a:t>
            </a:r>
          </a:p>
          <a:p>
            <a:r>
              <a:rPr lang="es-CO" dirty="0"/>
              <a:t> </a:t>
            </a:r>
          </a:p>
          <a:p>
            <a:r>
              <a:rPr lang="es-CO" dirty="0"/>
              <a:t>Organigrama 2001 - 2003</a:t>
            </a:r>
          </a:p>
          <a:p>
            <a:r>
              <a:rPr lang="es-CO" dirty="0"/>
              <a:t> </a:t>
            </a:r>
          </a:p>
          <a:p>
            <a:pPr lvl="0"/>
            <a:r>
              <a:rPr lang="es-CO" dirty="0"/>
              <a:t>4 Oficinas Asesoras</a:t>
            </a:r>
          </a:p>
          <a:p>
            <a:pPr lvl="0"/>
            <a:r>
              <a:rPr lang="es-CO" dirty="0"/>
              <a:t>3 Subsecretarías</a:t>
            </a:r>
          </a:p>
          <a:p>
            <a:pPr lvl="0"/>
            <a:r>
              <a:rPr lang="es-CO" dirty="0"/>
              <a:t>4 Unidades</a:t>
            </a:r>
          </a:p>
          <a:p>
            <a:pPr lvl="0"/>
            <a:r>
              <a:rPr lang="es-CO" dirty="0"/>
              <a:t>9 Direcciones</a:t>
            </a:r>
          </a:p>
          <a:p>
            <a:pPr lvl="0"/>
            <a:r>
              <a:rPr lang="es-CO" dirty="0"/>
              <a:t>18 </a:t>
            </a:r>
            <a:r>
              <a:rPr lang="es-CO" dirty="0" smtClean="0"/>
              <a:t>Subdirecciones</a:t>
            </a:r>
            <a:endParaRPr lang="es-CO" dirty="0"/>
          </a:p>
        </p:txBody>
      </p:sp>
      <p:pic>
        <p:nvPicPr>
          <p:cNvPr id="6"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56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80400" cy="4968974"/>
          </a:xfrm>
        </p:spPr>
        <p:txBody>
          <a:bodyPr/>
          <a:lstStyle/>
          <a:p>
            <a:pPr algn="ctr"/>
            <a:r>
              <a:rPr lang="es-ES" sz="6000" kern="1200" dirty="0" smtClean="0">
                <a:solidFill>
                  <a:srgbClr val="7030A0"/>
                </a:solidFill>
              </a:rPr>
              <a:t>CONTEXTO EN EL CUAL SE ADELANTA LA IMPLEMENTACIÓN DE LA POLÍTICA.</a:t>
            </a:r>
            <a:endParaRPr lang="es-CO" sz="6000" dirty="0">
              <a:solidFill>
                <a:srgbClr val="7030A0"/>
              </a:solidFill>
            </a:endParaRPr>
          </a:p>
        </p:txBody>
      </p:sp>
    </p:spTree>
    <p:extLst>
      <p:ext uri="{BB962C8B-B14F-4D97-AF65-F5344CB8AC3E}">
        <p14:creationId xmlns:p14="http://schemas.microsoft.com/office/powerpoint/2010/main" xmlns="" val="255983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209"/>
            <a:ext cx="9144000" cy="823503"/>
          </a:xfrm>
        </p:spPr>
        <p:txBody>
          <a:bodyPr/>
          <a:lstStyle/>
          <a:p>
            <a:pPr algn="ctr"/>
            <a:r>
              <a:rPr lang="es-ES" sz="2400" kern="1200" dirty="0">
                <a:solidFill>
                  <a:srgbClr val="7030A0"/>
                </a:solidFill>
              </a:rPr>
              <a:t>CONTEXTO EN EL CUAL SE ADELANTA LA IMPLEMENTACIÓN DE LA POLÍTICA.</a:t>
            </a:r>
            <a:endParaRPr lang="es-CO" sz="2400" kern="1200" dirty="0">
              <a:solidFill>
                <a:srgbClr val="7030A0"/>
              </a:solidFill>
            </a:endParaRPr>
          </a:p>
        </p:txBody>
      </p:sp>
      <p:sp>
        <p:nvSpPr>
          <p:cNvPr id="5" name="4 Rectángulo"/>
          <p:cNvSpPr/>
          <p:nvPr/>
        </p:nvSpPr>
        <p:spPr>
          <a:xfrm>
            <a:off x="179512" y="868650"/>
            <a:ext cx="8712968" cy="400110"/>
          </a:xfrm>
          <a:prstGeom prst="rect">
            <a:avLst/>
          </a:prstGeom>
        </p:spPr>
        <p:txBody>
          <a:bodyPr wrap="square">
            <a:spAutoFit/>
          </a:bodyPr>
          <a:lstStyle/>
          <a:p>
            <a:r>
              <a:rPr lang="es-CO" sz="2000" dirty="0"/>
              <a:t> </a:t>
            </a:r>
          </a:p>
        </p:txBody>
      </p:sp>
      <p:sp>
        <p:nvSpPr>
          <p:cNvPr id="3" name="2 Rectángulo"/>
          <p:cNvSpPr/>
          <p:nvPr/>
        </p:nvSpPr>
        <p:spPr>
          <a:xfrm>
            <a:off x="179512" y="1412776"/>
            <a:ext cx="8568952" cy="4524315"/>
          </a:xfrm>
          <a:prstGeom prst="rect">
            <a:avLst/>
          </a:prstGeom>
        </p:spPr>
        <p:txBody>
          <a:bodyPr wrap="square">
            <a:spAutoFit/>
          </a:bodyPr>
          <a:lstStyle/>
          <a:p>
            <a:r>
              <a:rPr kumimoji="1" lang="es-ES" b="1" dirty="0">
                <a:solidFill>
                  <a:srgbClr val="7030A0"/>
                </a:solidFill>
                <a:latin typeface="+mj-lt"/>
                <a:ea typeface="+mj-ea"/>
                <a:cs typeface="+mj-cs"/>
              </a:rPr>
              <a:t>PLAN NACIONAL DE </a:t>
            </a:r>
            <a:r>
              <a:rPr kumimoji="1" lang="es-ES" b="1" dirty="0" smtClean="0">
                <a:solidFill>
                  <a:srgbClr val="7030A0"/>
                </a:solidFill>
                <a:latin typeface="+mj-lt"/>
                <a:ea typeface="+mj-ea"/>
                <a:cs typeface="+mj-cs"/>
              </a:rPr>
              <a:t>DESARROLLO</a:t>
            </a:r>
          </a:p>
          <a:p>
            <a:endParaRPr kumimoji="1" lang="es-ES" b="1" dirty="0">
              <a:solidFill>
                <a:srgbClr val="7030A0"/>
              </a:solidFill>
              <a:latin typeface="+mj-lt"/>
              <a:ea typeface="+mj-ea"/>
              <a:cs typeface="+mj-cs"/>
            </a:endParaRPr>
          </a:p>
          <a:p>
            <a:pPr algn="just"/>
            <a:r>
              <a:rPr lang="es-ES" dirty="0"/>
              <a:t>Reglamentado por la Ley 152 de 1994, durante el gobierno del presidente César Gaviria por la cual se estableció la </a:t>
            </a:r>
            <a:r>
              <a:rPr lang="es-ES" b="1" dirty="0"/>
              <a:t>Ley Orgánica del Plan de </a:t>
            </a:r>
            <a:r>
              <a:rPr lang="es-ES" b="1" dirty="0" smtClean="0"/>
              <a:t>Desarrollo.</a:t>
            </a:r>
          </a:p>
          <a:p>
            <a:pPr algn="just"/>
            <a:endParaRPr kumimoji="1" lang="es-ES" b="1" dirty="0">
              <a:solidFill>
                <a:srgbClr val="7030A0"/>
              </a:solidFill>
              <a:latin typeface="+mj-lt"/>
              <a:ea typeface="+mj-ea"/>
              <a:cs typeface="+mj-cs"/>
            </a:endParaRPr>
          </a:p>
          <a:p>
            <a:pPr algn="just"/>
            <a:r>
              <a:rPr lang="es-ES" dirty="0" smtClean="0"/>
              <a:t>Se </a:t>
            </a:r>
            <a:r>
              <a:rPr lang="es-ES" dirty="0"/>
              <a:t>puede hablar de Plan </a:t>
            </a:r>
            <a:r>
              <a:rPr lang="es-ES" dirty="0" smtClean="0"/>
              <a:t>Local </a:t>
            </a:r>
            <a:r>
              <a:rPr lang="es-ES" dirty="0"/>
              <a:t>(localidades de Bogotá), Municipal, Distrital o </a:t>
            </a:r>
            <a:r>
              <a:rPr lang="es-ES" dirty="0" smtClean="0"/>
              <a:t>Departamental.</a:t>
            </a:r>
          </a:p>
          <a:p>
            <a:pPr algn="just"/>
            <a:endParaRPr lang="es-ES" dirty="0"/>
          </a:p>
          <a:p>
            <a:pPr algn="just"/>
            <a:r>
              <a:rPr lang="es-ES" dirty="0" smtClean="0"/>
              <a:t> </a:t>
            </a:r>
            <a:r>
              <a:rPr lang="es-ES" b="1" dirty="0" smtClean="0"/>
              <a:t>Plan </a:t>
            </a:r>
            <a:r>
              <a:rPr lang="es-ES" b="1" dirty="0"/>
              <a:t>Nacional de Desarrollo </a:t>
            </a:r>
            <a:r>
              <a:rPr lang="es-ES" dirty="0"/>
              <a:t>que a la presente es el nombre con que se conocen a los gobiernos de los distintos presidentes.</a:t>
            </a:r>
            <a:endParaRPr lang="es-CO" dirty="0"/>
          </a:p>
          <a:p>
            <a:pPr algn="just"/>
            <a:r>
              <a:rPr kumimoji="1" lang="es-ES" b="1" dirty="0" smtClean="0">
                <a:solidFill>
                  <a:srgbClr val="7030A0"/>
                </a:solidFill>
                <a:latin typeface="+mj-lt"/>
                <a:ea typeface="+mj-ea"/>
                <a:cs typeface="+mj-cs"/>
              </a:rPr>
              <a:t> </a:t>
            </a:r>
            <a:endParaRPr kumimoji="1" lang="es-CO" b="1" dirty="0">
              <a:solidFill>
                <a:srgbClr val="7030A0"/>
              </a:solidFill>
              <a:latin typeface="+mj-lt"/>
              <a:ea typeface="+mj-ea"/>
              <a:cs typeface="+mj-cs"/>
            </a:endParaRPr>
          </a:p>
        </p:txBody>
      </p:sp>
      <p:pic>
        <p:nvPicPr>
          <p:cNvPr id="6" name="Picture 5" descr="SED">
            <a:hlinkClick r:id=""/>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650" y="5830050"/>
            <a:ext cx="1084898" cy="81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091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01140805">
  <a:themeElements>
    <a:clrScheme name="Tema de Office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a de Office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01140805</Template>
  <TotalTime>100</TotalTime>
  <Words>2043</Words>
  <Application>Microsoft Office PowerPoint</Application>
  <PresentationFormat>Presentación en pantalla (4:3)</PresentationFormat>
  <Paragraphs>342</Paragraphs>
  <Slides>37</Slides>
  <Notes>4</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01140805</vt:lpstr>
      <vt:lpstr>ADMINISTRACIÓN PÚBLICA MANEJO DE LA POLÍTICA PÚBLICA DE SEGURIDAD Y CONVIVENCIA EN LA SECRETARIA DE EDUCAUCÍON DE BOGOTÁ </vt:lpstr>
      <vt:lpstr>DE LA SECRETARIA Y SU CONFORMACION</vt:lpstr>
      <vt:lpstr>OBJETIVO GENERAL</vt:lpstr>
      <vt:lpstr>RESEÑA HISTORICA SECRETARIAS DE EDUCACION.</vt:lpstr>
      <vt:lpstr>CAMBIOS OPERATIVOS ORGANIZACIONALES  ORGANIGRAMA 2011 - 2013</vt:lpstr>
      <vt:lpstr>CAMBIOS OPERATIVOS ORGANIZACIONALES ORGANIGRAMA 2001 - 2003 </vt:lpstr>
      <vt:lpstr>CAMBIOS OPERATIVOS ORGANIZACIONALES </vt:lpstr>
      <vt:lpstr>CONTEXTO EN EL CUAL SE ADELANTA LA IMPLEMENTACIÓN DE LA POLÍTICA.</vt:lpstr>
      <vt:lpstr>CONTEXTO EN EL CUAL SE ADELANTA LA IMPLEMENTACIÓN DE LA POLÍTICA.</vt:lpstr>
      <vt:lpstr>CONTEXTO EN EL CUAL SE ADELANTA LA IMPLEMENTACIÓN DE LA POLÍTICA.</vt:lpstr>
      <vt:lpstr>CONTEXTO EN EL CUAL SE ADELANTA LA IMPLEMENTACIÓN DE LA POLÍTICA.</vt:lpstr>
      <vt:lpstr>CONTEXTO EN EL CUAL SE ADELANTA LA IMPLEMENTACIÓN DE LA POLÍTICA.</vt:lpstr>
      <vt:lpstr>CONTEXTO EN EL CUAL SE ADELANTA LA IMPLEMENTACIÓN DE LA POLÍTICA.</vt:lpstr>
      <vt:lpstr>CONTEXTO EN EL CUAL SE ADELANTA LA IMPLEMENTACIÓN DE LA POLÍTICA.</vt:lpstr>
      <vt:lpstr>CONTEXTO EN EL CUAL SE ADELANTA LA IMPLEMENTACIÓN DE LA POLÍTICA.</vt:lpstr>
      <vt:lpstr>DE LA NORMATIVIDAD Y DECRETOS</vt:lpstr>
      <vt:lpstr>CUADRO DE NORMAS JURIDICAS.</vt:lpstr>
      <vt:lpstr>DECRETOS RELACIONADOS LA CONVIVENCIA Y SEGURIDAD</vt:lpstr>
      <vt:lpstr>Diapositiva 19</vt:lpstr>
      <vt:lpstr>Diapositiva 20</vt:lpstr>
      <vt:lpstr>PLANES INTEGRALES DE SEGURIDAD Y CONVIVENCIA EDUCATIVA</vt:lpstr>
      <vt:lpstr>PLANES INTEGRALES DE SEGURIDAD Y CONVIVENCIA EDUCATIVA.</vt:lpstr>
      <vt:lpstr>EVENTOS QUE AMENAZAN UNA POBLACIÓN EDUCATIVA </vt:lpstr>
      <vt:lpstr>OTROS INDICIOS.</vt:lpstr>
      <vt:lpstr>NIVEL DE VICTIMIZACION ESCOLAR “CONVIVENCIA Y SEGURIDAD EN ÁMBITOS ESCOLARES DE BOGOTÁ”</vt:lpstr>
      <vt:lpstr>Diapositiva 26</vt:lpstr>
      <vt:lpstr>INDICADORES DE CALIDAD DE LA CONVIVENCIA EN CENTROS EDUCATIVOS.</vt:lpstr>
      <vt:lpstr>DE LA VIOLENCIA INTRAFAMILIAR A LA VIOLENCIA ESCOLAR Y JUVENIL.</vt:lpstr>
      <vt:lpstr>PLANES DE DESARROLLO</vt:lpstr>
      <vt:lpstr>PLANES DE DESARROLLO</vt:lpstr>
      <vt:lpstr>Diapositiva 31</vt:lpstr>
      <vt:lpstr>PROTECCIÓN Y CONVIVENCIA ESTUDIANTIL. </vt:lpstr>
      <vt:lpstr>PROTECCIÓN Y CONVIVENCIA ESTUDIANTIL. </vt:lpstr>
      <vt:lpstr>CONVENIOS</vt:lpstr>
      <vt:lpstr>CONVENIOS</vt:lpstr>
      <vt:lpstr>ANALISIS DE LA HIPOTESIS.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SECRETARIA DE EDUCACION DEL DISTRITO</dc:title>
  <dc:creator>john</dc:creator>
  <cp:lastModifiedBy>Julieta.Martinez</cp:lastModifiedBy>
  <cp:revision>19</cp:revision>
  <dcterms:created xsi:type="dcterms:W3CDTF">2013-05-28T03:09:25Z</dcterms:created>
  <dcterms:modified xsi:type="dcterms:W3CDTF">2013-05-28T20:31:58Z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TC011408053082</vt:lpwstr>
  </property>
</Properties>
</file>