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7" r:id="rId4"/>
    <p:sldId id="258" r:id="rId5"/>
    <p:sldId id="261" r:id="rId6"/>
    <p:sldId id="260" r:id="rId7"/>
    <p:sldId id="264" r:id="rId8"/>
    <p:sldId id="265" r:id="rId9"/>
    <p:sldId id="263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7051" autoAdjust="0"/>
    <p:restoredTop sz="86453" autoAdjust="0"/>
  </p:normalViewPr>
  <p:slideViewPr>
    <p:cSldViewPr>
      <p:cViewPr varScale="1">
        <p:scale>
          <a:sx n="41" d="100"/>
          <a:sy n="41" d="100"/>
        </p:scale>
        <p:origin x="-51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999A84-83F9-4456-A8D1-A9C53D8C163F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EC7E60-5420-4A94-8603-2F5FE44A5612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B583A4-1520-4179-A739-16D7522F38AB}" type="slidenum">
              <a:rPr lang="es-ES"/>
              <a:pPr/>
              <a:t>1</a:t>
            </a:fld>
            <a:endParaRPr lang="es-E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589F89-EA6D-4B5B-9B73-7F968FC12D22}" type="slidenum">
              <a:rPr lang="es-ES"/>
              <a:pPr/>
              <a:t>2</a:t>
            </a:fld>
            <a:endParaRPr lang="es-E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28FBD1-9E17-4CDF-8356-3ACA1E452983}" type="slidenum">
              <a:rPr lang="es-ES"/>
              <a:pPr/>
              <a:t>3</a:t>
            </a:fld>
            <a:endParaRPr lang="es-E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70D5D3-AD05-4E84-A19B-D4ABF8B1692B}" type="slidenum">
              <a:rPr lang="es-ES"/>
              <a:pPr/>
              <a:t>4</a:t>
            </a:fld>
            <a:endParaRPr lang="es-E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AF0C8A-C43B-4B40-9832-0F3CC89FA08E}" type="slidenum">
              <a:rPr lang="es-ES"/>
              <a:pPr/>
              <a:t>5</a:t>
            </a:fld>
            <a:endParaRPr lang="es-E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C44277-EEBE-4E12-AFA6-00D2F3373B68}" type="slidenum">
              <a:rPr lang="es-ES"/>
              <a:pPr/>
              <a:t>6</a:t>
            </a:fld>
            <a:endParaRPr lang="es-E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2133DD-7F76-4C80-AC44-F19332D1AC6C}" type="slidenum">
              <a:rPr lang="es-ES"/>
              <a:pPr/>
              <a:t>7</a:t>
            </a:fld>
            <a:endParaRPr lang="es-E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B518F1-6770-43AB-996B-B1E262F48F47}" type="slidenum">
              <a:rPr lang="es-ES"/>
              <a:pPr/>
              <a:t>8</a:t>
            </a:fld>
            <a:endParaRPr lang="es-E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FF3F4D-9283-4089-BB84-6B8F25E893BC}" type="slidenum">
              <a:rPr lang="es-ES"/>
              <a:pPr/>
              <a:t>9</a:t>
            </a:fld>
            <a:endParaRPr lang="es-E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rgbClr val="D3604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AR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B883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AR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1676400"/>
            <a:ext cx="4054475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292225"/>
            <a:ext cx="4117975" cy="411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3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57200" y="762000"/>
            <a:ext cx="8229600" cy="223202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360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subtítulo del patrón</a:t>
            </a:r>
            <a:endParaRPr lang="en-GB"/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6634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117E042-99E2-4E86-A01C-EC4E9C8928B7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ACB1B-069B-459E-8C24-EF44EDE64FD9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FFBA2-F5F7-4CD2-BD7A-C924902734E3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6E0F4-200D-4072-A180-6A73CF259C63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A39EC-91CF-44D1-AD74-91307E9B8016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A2626-9792-449C-8560-E8D56951945D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EF2A1-DF1A-4FCF-B4F3-376B0F4D59F4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834CA-2B49-4947-8E6F-7DF165A5AD5A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C66C5-4163-4887-9EDA-24491F185AD6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2ADD8-D0DA-4589-A2E1-7D318BDFCFA7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4AC94-410F-4198-B1FA-04352576EDEC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rgbClr val="D3604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AR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B883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AR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800600" y="1676400"/>
            <a:ext cx="4054475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28600" y="1292225"/>
            <a:ext cx="4117975" cy="411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GB" smtClean="0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 smtClean="0"/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2560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2561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6A7E645-ABAD-4A89-8680-D2DADF332F12}" type="slidenum">
              <a:rPr lang="en-GB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Gill Sans MT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Gill Sans MT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Gill Sans MT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Gill Sans MT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Gill Sans MT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Gill Sans MT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Gill Sans MT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Gill Sans M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/>
              <a:t>Título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ct val="200000"/>
              </a:spcBef>
            </a:pPr>
            <a:r>
              <a:rPr lang="es-ES_tradnl"/>
              <a:t>Nombre.</a:t>
            </a:r>
            <a:br>
              <a:rPr lang="es-ES_tradnl"/>
            </a:br>
            <a:r>
              <a:rPr lang="es-ES_tradnl"/>
              <a:t>Clase.</a:t>
            </a:r>
            <a:br>
              <a:rPr lang="es-ES_tradnl"/>
            </a:br>
            <a:r>
              <a:rPr lang="es-ES_tradnl"/>
              <a:t>Fecha.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Tema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0"/>
              </a:spcBef>
              <a:buClr>
                <a:srgbClr val="FFFFFF"/>
              </a:buClr>
              <a:buFont typeface="Gill Sans MT" pitchFamily="34" charset="0"/>
              <a:buChar char="•"/>
            </a:pPr>
            <a:r>
              <a:rPr lang="es-ES_tradnl"/>
              <a:t>Presenta el tema en un párrafo. Explica brevemente por qué existe una controversia o un desacuerdo sobre el tema.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Cuestiones que se van a debatir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0"/>
              </a:spcBef>
              <a:buClr>
                <a:srgbClr val="FFFFFF"/>
              </a:buClr>
              <a:buFont typeface="Gill Sans MT" pitchFamily="34" charset="0"/>
              <a:buChar char="•"/>
            </a:pPr>
            <a:r>
              <a:rPr lang="es-ES_tradnl"/>
              <a:t>Enumera los puntos clave </a:t>
            </a:r>
            <a:br>
              <a:rPr lang="es-ES_tradnl"/>
            </a:br>
            <a:r>
              <a:rPr lang="es-ES_tradnl"/>
              <a:t>de la controversia.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Antecedentes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0"/>
              </a:spcBef>
              <a:buClr>
                <a:srgbClr val="FFFFFF"/>
              </a:buClr>
              <a:buFont typeface="Gill Sans MT" pitchFamily="34" charset="0"/>
              <a:buChar char="•"/>
            </a:pPr>
            <a:r>
              <a:rPr lang="es-ES_tradnl"/>
              <a:t>Identifica, si es que existen, los acontecimientos que condujeron a la controversia. </a:t>
            </a:r>
          </a:p>
          <a:p>
            <a:pPr>
              <a:spcBef>
                <a:spcPct val="200000"/>
              </a:spcBef>
              <a:buClr>
                <a:srgbClr val="FFFFFF"/>
              </a:buClr>
              <a:buFont typeface="Gill Sans MT" pitchFamily="34" charset="0"/>
              <a:buChar char="•"/>
            </a:pPr>
            <a:r>
              <a:rPr lang="es-ES_tradnl"/>
              <a:t>¿Existen fechas importantes o momentos decisivos en la controversia?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Opiniones enfrentadas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0"/>
              </a:spcBef>
              <a:buClr>
                <a:srgbClr val="FFFFFF"/>
              </a:buClr>
              <a:buFont typeface="Gill Sans MT" pitchFamily="34" charset="0"/>
              <a:buChar char="•"/>
            </a:pPr>
            <a:r>
              <a:rPr lang="es-ES_tradnl"/>
              <a:t>Describe las distintas posiciones ante el problema.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Distintas argumentaciones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0"/>
              </a:spcBef>
              <a:buClr>
                <a:srgbClr val="FFFFFF"/>
              </a:buClr>
              <a:buFont typeface="Gill Sans MT" pitchFamily="34" charset="0"/>
              <a:buChar char="•"/>
            </a:pPr>
            <a:r>
              <a:rPr lang="es-ES_tradnl"/>
              <a:t>Describe los argumentos clave de cada una de las posiciones existentes.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Esquema del debate</a:t>
            </a:r>
          </a:p>
        </p:txBody>
      </p:sp>
      <p:graphicFrame>
        <p:nvGraphicFramePr>
          <p:cNvPr id="19538" name="Group 82"/>
          <p:cNvGraphicFramePr>
            <a:graphicFrameLocks noGrp="1"/>
          </p:cNvGraphicFramePr>
          <p:nvPr/>
        </p:nvGraphicFramePr>
        <p:xfrm>
          <a:off x="457200" y="1600200"/>
          <a:ext cx="8305800" cy="4344989"/>
        </p:xfrm>
        <a:graphic>
          <a:graphicData uri="http://schemas.openxmlformats.org/drawingml/2006/table">
            <a:tbl>
              <a:tblPr/>
              <a:tblGrid>
                <a:gridCol w="4152900"/>
                <a:gridCol w="4152900"/>
              </a:tblGrid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Postura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Postura 2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¿Quién está en este lado del debate?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¿Quién está en este lado del debate?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Explicación de la postura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Explicación de la postura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Puntos clave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Puntos clave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Puntos clave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Puntos clave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Puntos clave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Puntos clave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35" name="Rectangle 79"/>
          <p:cNvSpPr>
            <a:spLocks noChangeArrowheads="1"/>
          </p:cNvSpPr>
          <p:nvPr/>
        </p:nvSpPr>
        <p:spPr bwMode="auto">
          <a:xfrm>
            <a:off x="0" y="4162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/>
          <a:lstStyle/>
          <a:p>
            <a:r>
              <a:rPr lang="es-ES_tradnl" sz="4800"/>
              <a:t>Posibles puntos de acuerdo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>
              <a:spcBef>
                <a:spcPct val="100000"/>
              </a:spcBef>
              <a:buClr>
                <a:srgbClr val="FFFFFF"/>
              </a:buClr>
              <a:buFont typeface="Gill Sans MT" pitchFamily="34" charset="0"/>
              <a:buChar char="•"/>
            </a:pPr>
            <a:r>
              <a:rPr lang="es-ES_tradnl"/>
              <a:t>¿Existe una base de entendimiento entre las posiciones enfrentadas? </a:t>
            </a:r>
          </a:p>
          <a:p>
            <a:pPr>
              <a:spcBef>
                <a:spcPct val="100000"/>
              </a:spcBef>
              <a:buClr>
                <a:srgbClr val="FFFFFF"/>
              </a:buClr>
              <a:buFont typeface="Gill Sans MT" pitchFamily="34" charset="0"/>
              <a:buChar char="•"/>
            </a:pPr>
            <a:r>
              <a:rPr lang="es-ES_tradnl"/>
              <a:t>¿Existen áreas en las que ambas crean que es posible encontrar un compromiso?</a:t>
            </a:r>
          </a:p>
          <a:p>
            <a:pPr>
              <a:spcBef>
                <a:spcPct val="100000"/>
              </a:spcBef>
              <a:buClr>
                <a:srgbClr val="FFFFFF"/>
              </a:buClr>
              <a:buFont typeface="Gill Sans MT" pitchFamily="34" charset="0"/>
              <a:buChar char="•"/>
            </a:pPr>
            <a:r>
              <a:rPr lang="es-ES_tradnl"/>
              <a:t>¿En qué cosas están de acuerdo?</a:t>
            </a:r>
          </a:p>
          <a:p>
            <a:pPr>
              <a:spcBef>
                <a:spcPct val="100000"/>
              </a:spcBef>
              <a:buClr>
                <a:srgbClr val="FFFFFF"/>
              </a:buClr>
              <a:buFont typeface="Gill Sans MT" pitchFamily="34" charset="0"/>
              <a:buChar char="•"/>
            </a:pPr>
            <a:r>
              <a:rPr lang="es-ES_tradnl"/>
              <a:t>¿Por qué para cada una de las posiciones resulta más convincente su argumento que el otro?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Fuentes de información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0"/>
              </a:spcBef>
              <a:buClr>
                <a:srgbClr val="FFFFFF"/>
              </a:buClr>
              <a:buFont typeface="Gill Sans MT" pitchFamily="34" charset="0"/>
              <a:buChar char="•"/>
            </a:pPr>
            <a:r>
              <a:rPr lang="es-ES_tradnl"/>
              <a:t>Enumera sitios Web que ofrezcan información sobre el tema. </a:t>
            </a:r>
          </a:p>
          <a:p>
            <a:pPr>
              <a:spcBef>
                <a:spcPct val="200000"/>
              </a:spcBef>
              <a:buClr>
                <a:srgbClr val="FFFFFF"/>
              </a:buClr>
              <a:buFont typeface="Gill Sans MT" pitchFamily="34" charset="0"/>
              <a:buChar char="•"/>
            </a:pPr>
            <a:r>
              <a:rPr lang="es-ES_tradnl"/>
              <a:t>Enumera artículos de opinión para cada uno de los puntos de vista. </a:t>
            </a:r>
          </a:p>
          <a:p>
            <a:pPr>
              <a:spcBef>
                <a:spcPct val="200000"/>
              </a:spcBef>
              <a:buClr>
                <a:srgbClr val="FFFFFF"/>
              </a:buClr>
              <a:buFont typeface="Gill Sans MT" pitchFamily="34" charset="0"/>
              <a:buChar char="•"/>
            </a:pPr>
            <a:endParaRPr lang="es-ES_tradn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 Debate Apples Oranges">
  <a:themeElements>
    <a:clrScheme name="Class Debate Apples Orang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lass Debate Apples Oranges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ass Debate Apples Orang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Debate Apples Orang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Debate Apples Orang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Debate Apples Orang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Debate Apples Orang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Debate Apples Orang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Debate Apples Orang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Debate Apples Orang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Debate Apples Orang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Debate Apples Orang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Debate Apples Orang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Debate Apples Orang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 debate apples oranges</Template>
  <TotalTime>0</TotalTime>
  <Pages>0</Pages>
  <Words>223</Words>
  <Characters>0</Characters>
  <Application/>
  <DocSecurity>0</DocSecurity>
  <PresentationFormat>Presentación en pantalla (4:3)</PresentationFormat>
  <Lines>0</Lines>
  <Paragraphs>43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Class Debate Apples Oranges</vt:lpstr>
      <vt:lpstr>Título</vt:lpstr>
      <vt:lpstr>Tema</vt:lpstr>
      <vt:lpstr>Cuestiones que se van a debatir</vt:lpstr>
      <vt:lpstr>Antecedentes </vt:lpstr>
      <vt:lpstr>Opiniones enfrentadas</vt:lpstr>
      <vt:lpstr>Distintas argumentaciones</vt:lpstr>
      <vt:lpstr>Esquema del debate</vt:lpstr>
      <vt:lpstr>Posibles puntos de acuerdo</vt:lpstr>
      <vt:lpstr>Fuentes de información</vt:lpstr>
    </vt:vector>
  </TitlesOfParts>
  <LinksUpToDate>false</LinksUpToDate>
  <CharactersWithSpaces>0</CharactersWithSpaces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2005-06-08T15:30:48Z</cp:lastPrinted>
  <dcterms:created xsi:type="dcterms:W3CDTF">2011-08-24T12:34:45Z</dcterms:created>
  <dcterms:modified xsi:type="dcterms:W3CDTF">2011-11-16T10:52:43Z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E DAP">
    <vt:lpwstr>[ContentDir]\Student\MS\Templates\Class Debate\Class Debate.xml</vt:lpwstr>
  </property>
  <property fmtid="{D5CDD505-2E9C-101B-9397-08002B2CF9AE}" pid="3" name="SE Mode">
    <vt:lpwstr>student</vt:lpwstr>
  </property>
  <property fmtid="{D5CDD505-2E9C-101B-9397-08002B2CF9AE}" pid="4" name="SE Context">
    <vt:lpwstr>Presentation</vt:lpwstr>
  </property>
  <property fmtid="{D5CDD505-2E9C-101B-9397-08002B2CF9AE}" pid="5" name="SE DAP Default">
    <vt:lpwstr>[ContentDir]\Student\MS\Templates\Class Debate\Class Debate.xml</vt:lpwstr>
  </property>
  <property fmtid="{D5CDD505-2E9C-101B-9397-08002B2CF9AE}" pid="6" name="SE DAP Check Values">
    <vt:lpwstr>0</vt:lpwstr>
  </property>
</Properties>
</file>