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C8A4A1C-300B-46A8-9725-17F47285740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C1BAF43-9321-46DA-930E-61EB3430A7CE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Bipolar Junction Transistors (BJTs)</a:t>
            </a:r>
            <a:endParaRPr lang="en-US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772816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bipolar junction transistor (BJT) </a:t>
            </a:r>
            <a:r>
              <a:rPr lang="en-US" dirty="0" smtClean="0"/>
              <a:t>is constructed with three doped semiconductor regions called </a:t>
            </a:r>
            <a:r>
              <a:rPr lang="en-US" b="1" dirty="0" smtClean="0"/>
              <a:t>emitter</a:t>
            </a:r>
            <a:r>
              <a:rPr lang="en-US" dirty="0" smtClean="0"/>
              <a:t>, </a:t>
            </a:r>
            <a:r>
              <a:rPr lang="en-US" b="1" dirty="0" smtClean="0"/>
              <a:t>base</a:t>
            </a:r>
            <a:r>
              <a:rPr lang="en-US" dirty="0" smtClean="0"/>
              <a:t>, and </a:t>
            </a:r>
            <a:r>
              <a:rPr lang="en-US" b="1" dirty="0" smtClean="0"/>
              <a:t>collector</a:t>
            </a:r>
            <a:r>
              <a:rPr lang="en-US" dirty="0" smtClean="0"/>
              <a:t>. These three regions are separated by two </a:t>
            </a:r>
            <a:r>
              <a:rPr lang="en-US" i="1" dirty="0" err="1" smtClean="0"/>
              <a:t>pn</a:t>
            </a:r>
            <a:r>
              <a:rPr lang="en-US" i="1" dirty="0" smtClean="0"/>
              <a:t> </a:t>
            </a:r>
            <a:r>
              <a:rPr lang="en-US" dirty="0" smtClean="0"/>
              <a:t>junctions:  The </a:t>
            </a:r>
            <a:r>
              <a:rPr lang="en-US" i="1" dirty="0" smtClean="0"/>
              <a:t>base-emitter junction</a:t>
            </a:r>
            <a:r>
              <a:rPr lang="en-US" dirty="0" smtClean="0"/>
              <a:t> and the </a:t>
            </a:r>
            <a:r>
              <a:rPr lang="en-US" i="1" dirty="0" smtClean="0"/>
              <a:t>base-collector junction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" name="Picture 6" descr="AAFZLPX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284984"/>
            <a:ext cx="7115175" cy="2620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692696"/>
            <a:ext cx="7242048" cy="8767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BJT Symbols</a:t>
            </a:r>
            <a:br>
              <a:rPr lang="en-US" sz="4000" dirty="0" smtClean="0"/>
            </a:br>
            <a:endParaRPr lang="et-EE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412776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transistor symbol indicates the structure of the component.  </a:t>
            </a: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2276872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transistor on the left is an </a:t>
            </a:r>
            <a:r>
              <a:rPr lang="en-US" b="1" i="1" dirty="0" err="1" smtClean="0">
                <a:solidFill>
                  <a:srgbClr val="660066"/>
                </a:solidFill>
              </a:rPr>
              <a:t>npn</a:t>
            </a:r>
            <a:r>
              <a:rPr lang="en-US" b="1" dirty="0" smtClean="0">
                <a:solidFill>
                  <a:srgbClr val="660066"/>
                </a:solidFill>
              </a:rPr>
              <a:t> transistor</a:t>
            </a:r>
            <a:r>
              <a:rPr lang="en-US" dirty="0" smtClean="0"/>
              <a:t>.  It has </a:t>
            </a:r>
            <a:r>
              <a:rPr lang="en-US" i="1" dirty="0" smtClean="0"/>
              <a:t>n-</a:t>
            </a:r>
            <a:r>
              <a:rPr lang="en-US" dirty="0" smtClean="0"/>
              <a:t>type emitter and collector materials, and a </a:t>
            </a:r>
            <a:r>
              <a:rPr lang="en-US" i="1" dirty="0" smtClean="0"/>
              <a:t>p</a:t>
            </a:r>
            <a:r>
              <a:rPr lang="en-US" dirty="0" smtClean="0"/>
              <a:t>-type base material.  </a:t>
            </a: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3356992"/>
            <a:ext cx="32403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transistor on the right is a </a:t>
            </a:r>
            <a:r>
              <a:rPr lang="en-US" b="1" i="1" dirty="0" err="1" smtClean="0">
                <a:solidFill>
                  <a:srgbClr val="660066"/>
                </a:solidFill>
              </a:rPr>
              <a:t>pnp</a:t>
            </a:r>
            <a:r>
              <a:rPr lang="en-US" b="1" dirty="0" smtClean="0">
                <a:solidFill>
                  <a:srgbClr val="660066"/>
                </a:solidFill>
              </a:rPr>
              <a:t> transistor</a:t>
            </a:r>
            <a:r>
              <a:rPr lang="en-US" dirty="0" smtClean="0"/>
              <a:t>.  It has </a:t>
            </a:r>
            <a:r>
              <a:rPr lang="en-US" i="1" dirty="0" smtClean="0"/>
              <a:t>p-</a:t>
            </a:r>
            <a:r>
              <a:rPr lang="en-US" dirty="0" smtClean="0"/>
              <a:t>type emitter and collector materials, and an </a:t>
            </a:r>
            <a:r>
              <a:rPr lang="en-US" i="1" dirty="0" smtClean="0"/>
              <a:t>n</a:t>
            </a:r>
            <a:r>
              <a:rPr lang="en-US" dirty="0" smtClean="0"/>
              <a:t>-type base material.  </a:t>
            </a:r>
            <a:endParaRPr lang="en-US" dirty="0"/>
          </a:p>
        </p:txBody>
      </p:sp>
      <p:pic>
        <p:nvPicPr>
          <p:cNvPr id="11" name="Picture 8" descr="fg03_0020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068960"/>
            <a:ext cx="3657600" cy="2620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</TotalTime>
  <Words>106</Words>
  <Application>Microsoft Office PowerPoint</Application>
  <PresentationFormat>Экран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Изящная</vt:lpstr>
      <vt:lpstr>Bipolar Junction Transistors (BJTs)</vt:lpstr>
      <vt:lpstr>BJT Symbols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Bipolar Junction Transistors (BJTs)</dc:title>
  <dc:creator>Olga</dc:creator>
  <cp:lastModifiedBy>Olga</cp:lastModifiedBy>
  <cp:revision>1</cp:revision>
  <dcterms:created xsi:type="dcterms:W3CDTF">2013-05-29T15:27:24Z</dcterms:created>
  <dcterms:modified xsi:type="dcterms:W3CDTF">2013-05-29T15:34:21Z</dcterms:modified>
</cp:coreProperties>
</file>