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0" r:id="rId4"/>
    <p:sldId id="256" r:id="rId5"/>
    <p:sldId id="257"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02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22/05/2013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22/05/2013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22/05/2013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22/05/2013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22/05/2013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22/05/2013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22/05/2013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22/05/2013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22/05/2013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22/05/2013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22/05/2013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22/05/2013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smtClean="0">
                <a:latin typeface="Times New Roman" pitchFamily="18" charset="0"/>
                <a:cs typeface="Times New Roman" pitchFamily="18" charset="0"/>
              </a:rPr>
              <a:t>Emoglobina</a:t>
            </a:r>
            <a:r>
              <a:rPr lang="it-IT" b="1" smtClean="0"/>
              <a:t/>
            </a:r>
            <a:br>
              <a:rPr lang="it-IT" b="1" smtClean="0"/>
            </a:br>
            <a:endParaRPr lang="it-IT" dirty="0"/>
          </a:p>
        </p:txBody>
      </p:sp>
      <p:sp>
        <p:nvSpPr>
          <p:cNvPr id="3" name="Rettangolo 2"/>
          <p:cNvSpPr/>
          <p:nvPr/>
        </p:nvSpPr>
        <p:spPr>
          <a:xfrm>
            <a:off x="395536" y="980728"/>
            <a:ext cx="5328592" cy="5078313"/>
          </a:xfrm>
          <a:prstGeom prst="rect">
            <a:avLst/>
          </a:prstGeom>
        </p:spPr>
        <p:txBody>
          <a:bodyPr wrap="square">
            <a:spAutoFit/>
          </a:bodyPr>
          <a:lstStyle/>
          <a:p>
            <a:pPr fontAlgn="base"/>
            <a:r>
              <a:rPr lang="it-IT" dirty="0" smtClean="0">
                <a:latin typeface="Times New Roman" pitchFamily="18" charset="0"/>
                <a:cs typeface="Times New Roman" pitchFamily="18" charset="0"/>
              </a:rPr>
              <a:t>L’</a:t>
            </a:r>
            <a:r>
              <a:rPr lang="it-IT" b="1" dirty="0" smtClean="0">
                <a:latin typeface="Times New Roman" pitchFamily="18" charset="0"/>
                <a:cs typeface="Times New Roman" pitchFamily="18" charset="0"/>
              </a:rPr>
              <a:t>emoglobina</a:t>
            </a:r>
            <a:r>
              <a:rPr lang="it-IT" dirty="0">
                <a:latin typeface="Times New Roman" pitchFamily="18" charset="0"/>
                <a:cs typeface="Times New Roman" pitchFamily="18" charset="0"/>
              </a:rPr>
              <a:t> è una proteina globulare presente nei globuli rossi ed ha la funzione di trasportare l’ossigeno nel sangue.</a:t>
            </a:r>
            <a:br>
              <a:rPr lang="it-IT" dirty="0">
                <a:latin typeface="Times New Roman" pitchFamily="18" charset="0"/>
                <a:cs typeface="Times New Roman" pitchFamily="18" charset="0"/>
              </a:rPr>
            </a:br>
            <a:r>
              <a:rPr lang="it-IT" dirty="0">
                <a:latin typeface="Times New Roman" pitchFamily="18" charset="0"/>
                <a:cs typeface="Times New Roman" pitchFamily="18" charset="0"/>
              </a:rPr>
              <a:t>L’emoglobina è una proteina </a:t>
            </a:r>
            <a:r>
              <a:rPr lang="it-IT" b="1" dirty="0" err="1">
                <a:latin typeface="Times New Roman" pitchFamily="18" charset="0"/>
                <a:cs typeface="Times New Roman" pitchFamily="18" charset="0"/>
              </a:rPr>
              <a:t>tetramerica</a:t>
            </a:r>
            <a:r>
              <a:rPr lang="it-IT" dirty="0">
                <a:latin typeface="Times New Roman" pitchFamily="18" charset="0"/>
                <a:cs typeface="Times New Roman" pitchFamily="18" charset="0"/>
              </a:rPr>
              <a:t> costituita da quattro catene </a:t>
            </a:r>
            <a:r>
              <a:rPr lang="it-IT" dirty="0" err="1">
                <a:latin typeface="Times New Roman" pitchFamily="18" charset="0"/>
                <a:cs typeface="Times New Roman" pitchFamily="18" charset="0"/>
              </a:rPr>
              <a:t>polipetidiche</a:t>
            </a:r>
            <a:r>
              <a:rPr lang="it-IT" dirty="0">
                <a:latin typeface="Times New Roman" pitchFamily="18" charset="0"/>
                <a:cs typeface="Times New Roman" pitchFamily="18" charset="0"/>
              </a:rPr>
              <a:t> (</a:t>
            </a:r>
            <a:r>
              <a:rPr lang="it-IT" b="1" dirty="0" err="1">
                <a:latin typeface="Times New Roman" pitchFamily="18" charset="0"/>
                <a:cs typeface="Times New Roman" pitchFamily="18" charset="0"/>
              </a:rPr>
              <a:t>subunità</a:t>
            </a:r>
            <a:r>
              <a:rPr lang="it-IT" dirty="0">
                <a:latin typeface="Times New Roman" pitchFamily="18" charset="0"/>
                <a:cs typeface="Times New Roman" pitchFamily="18" charset="0"/>
              </a:rPr>
              <a:t>).</a:t>
            </a:r>
          </a:p>
          <a:p>
            <a:pPr fontAlgn="base"/>
            <a:r>
              <a:rPr lang="it-IT" dirty="0">
                <a:latin typeface="Times New Roman" pitchFamily="18" charset="0"/>
                <a:cs typeface="Times New Roman" pitchFamily="18" charset="0"/>
              </a:rPr>
              <a:t>L’emoglobina dell’adulto (A) è costituita da 2 </a:t>
            </a:r>
            <a:r>
              <a:rPr lang="it-IT" b="1" dirty="0">
                <a:latin typeface="Times New Roman" pitchFamily="18" charset="0"/>
                <a:cs typeface="Times New Roman" pitchFamily="18" charset="0"/>
              </a:rPr>
              <a:t>catene alfa</a:t>
            </a:r>
            <a:r>
              <a:rPr lang="it-IT" dirty="0">
                <a:latin typeface="Times New Roman" pitchFamily="18" charset="0"/>
                <a:cs typeface="Times New Roman" pitchFamily="18" charset="0"/>
              </a:rPr>
              <a:t> e 2 </a:t>
            </a:r>
            <a:r>
              <a:rPr lang="it-IT" b="1" dirty="0">
                <a:latin typeface="Times New Roman" pitchFamily="18" charset="0"/>
                <a:cs typeface="Times New Roman" pitchFamily="18" charset="0"/>
              </a:rPr>
              <a:t>catene beta</a:t>
            </a:r>
            <a:r>
              <a:rPr lang="it-IT" dirty="0">
                <a:latin typeface="Times New Roman" pitchFamily="18" charset="0"/>
                <a:cs typeface="Times New Roman" pitchFamily="18" charset="0"/>
              </a:rPr>
              <a:t> (Figura 1).</a:t>
            </a:r>
            <a:br>
              <a:rPr lang="it-IT" dirty="0">
                <a:latin typeface="Times New Roman" pitchFamily="18" charset="0"/>
                <a:cs typeface="Times New Roman" pitchFamily="18" charset="0"/>
              </a:rPr>
            </a:br>
            <a:r>
              <a:rPr lang="it-IT" dirty="0">
                <a:latin typeface="Times New Roman" pitchFamily="18" charset="0"/>
                <a:cs typeface="Times New Roman" pitchFamily="18" charset="0"/>
              </a:rPr>
              <a:t>Entrambe le </a:t>
            </a:r>
            <a:r>
              <a:rPr lang="it-IT" b="1" dirty="0">
                <a:latin typeface="Times New Roman" pitchFamily="18" charset="0"/>
                <a:cs typeface="Times New Roman" pitchFamily="18" charset="0"/>
              </a:rPr>
              <a:t>catene alfa</a:t>
            </a:r>
            <a:r>
              <a:rPr lang="it-IT" dirty="0">
                <a:latin typeface="Times New Roman" pitchFamily="18" charset="0"/>
                <a:cs typeface="Times New Roman" pitchFamily="18" charset="0"/>
              </a:rPr>
              <a:t> e </a:t>
            </a:r>
            <a:r>
              <a:rPr lang="it-IT" b="1" dirty="0">
                <a:latin typeface="Times New Roman" pitchFamily="18" charset="0"/>
                <a:cs typeface="Times New Roman" pitchFamily="18" charset="0"/>
              </a:rPr>
              <a:t>beta</a:t>
            </a:r>
            <a:r>
              <a:rPr lang="it-IT" dirty="0">
                <a:latin typeface="Times New Roman" pitchFamily="18" charset="0"/>
                <a:cs typeface="Times New Roman" pitchFamily="18" charset="0"/>
              </a:rPr>
              <a:t> dell’emoglobina A sono molto simili alla catena della mioglobina.</a:t>
            </a:r>
            <a:br>
              <a:rPr lang="it-IT" dirty="0">
                <a:latin typeface="Times New Roman" pitchFamily="18" charset="0"/>
                <a:cs typeface="Times New Roman" pitchFamily="18" charset="0"/>
              </a:rPr>
            </a:br>
            <a:r>
              <a:rPr lang="it-IT" dirty="0">
                <a:latin typeface="Times New Roman" pitchFamily="18" charset="0"/>
                <a:cs typeface="Times New Roman" pitchFamily="18" charset="0"/>
              </a:rPr>
              <a:t>L’</a:t>
            </a:r>
            <a:r>
              <a:rPr lang="it-IT" b="1" dirty="0">
                <a:latin typeface="Times New Roman" pitchFamily="18" charset="0"/>
                <a:cs typeface="Times New Roman" pitchFamily="18" charset="0"/>
              </a:rPr>
              <a:t>emoglobina fetale</a:t>
            </a:r>
            <a:r>
              <a:rPr lang="it-IT" dirty="0">
                <a:latin typeface="Times New Roman" pitchFamily="18" charset="0"/>
                <a:cs typeface="Times New Roman" pitchFamily="18" charset="0"/>
              </a:rPr>
              <a:t> è costituita da 2 </a:t>
            </a:r>
            <a:r>
              <a:rPr lang="it-IT" b="1" dirty="0">
                <a:latin typeface="Times New Roman" pitchFamily="18" charset="0"/>
                <a:cs typeface="Times New Roman" pitchFamily="18" charset="0"/>
              </a:rPr>
              <a:t>catene alfa</a:t>
            </a:r>
            <a:r>
              <a:rPr lang="it-IT" dirty="0">
                <a:latin typeface="Times New Roman" pitchFamily="18" charset="0"/>
                <a:cs typeface="Times New Roman" pitchFamily="18" charset="0"/>
              </a:rPr>
              <a:t> e 2 </a:t>
            </a:r>
            <a:r>
              <a:rPr lang="it-IT" b="1" dirty="0">
                <a:latin typeface="Times New Roman" pitchFamily="18" charset="0"/>
                <a:cs typeface="Times New Roman" pitchFamily="18" charset="0"/>
              </a:rPr>
              <a:t>catene gamma</a:t>
            </a:r>
            <a:r>
              <a:rPr lang="it-IT" dirty="0">
                <a:latin typeface="Times New Roman" pitchFamily="18" charset="0"/>
                <a:cs typeface="Times New Roman" pitchFamily="18" charset="0"/>
              </a:rPr>
              <a:t>.</a:t>
            </a:r>
            <a:br>
              <a:rPr lang="it-IT" dirty="0">
                <a:latin typeface="Times New Roman" pitchFamily="18" charset="0"/>
                <a:cs typeface="Times New Roman" pitchFamily="18" charset="0"/>
              </a:rPr>
            </a:br>
            <a:r>
              <a:rPr lang="it-IT" dirty="0">
                <a:latin typeface="Times New Roman" pitchFamily="18" charset="0"/>
                <a:cs typeface="Times New Roman" pitchFamily="18" charset="0"/>
              </a:rPr>
              <a:t>L’</a:t>
            </a:r>
            <a:r>
              <a:rPr lang="it-IT" b="1" dirty="0">
                <a:latin typeface="Times New Roman" pitchFamily="18" charset="0"/>
                <a:cs typeface="Times New Roman" pitchFamily="18" charset="0"/>
              </a:rPr>
              <a:t>emoglobina embrionale</a:t>
            </a:r>
            <a:r>
              <a:rPr lang="it-IT" dirty="0">
                <a:latin typeface="Times New Roman" pitchFamily="18" charset="0"/>
                <a:cs typeface="Times New Roman" pitchFamily="18" charset="0"/>
              </a:rPr>
              <a:t> è costituita da 2 </a:t>
            </a:r>
            <a:r>
              <a:rPr lang="it-IT" b="1" dirty="0">
                <a:latin typeface="Times New Roman" pitchFamily="18" charset="0"/>
                <a:cs typeface="Times New Roman" pitchFamily="18" charset="0"/>
              </a:rPr>
              <a:t>catene alfa</a:t>
            </a:r>
            <a:r>
              <a:rPr lang="it-IT" dirty="0">
                <a:latin typeface="Times New Roman" pitchFamily="18" charset="0"/>
                <a:cs typeface="Times New Roman" pitchFamily="18" charset="0"/>
              </a:rPr>
              <a:t> e 2 </a:t>
            </a:r>
            <a:r>
              <a:rPr lang="it-IT" b="1" dirty="0">
                <a:latin typeface="Times New Roman" pitchFamily="18" charset="0"/>
                <a:cs typeface="Times New Roman" pitchFamily="18" charset="0"/>
              </a:rPr>
              <a:t>catene epsilon</a:t>
            </a:r>
            <a:r>
              <a:rPr lang="it-IT" dirty="0">
                <a:latin typeface="Times New Roman" pitchFamily="18" charset="0"/>
                <a:cs typeface="Times New Roman" pitchFamily="18" charset="0"/>
              </a:rPr>
              <a:t>.</a:t>
            </a:r>
          </a:p>
          <a:p>
            <a:pPr fontAlgn="base"/>
            <a:r>
              <a:rPr lang="it-IT" dirty="0">
                <a:latin typeface="Times New Roman" pitchFamily="18" charset="0"/>
                <a:cs typeface="Times New Roman" pitchFamily="18" charset="0"/>
              </a:rPr>
              <a:t>Nella molecola di </a:t>
            </a:r>
            <a:r>
              <a:rPr lang="it-IT" b="1" dirty="0">
                <a:latin typeface="Times New Roman" pitchFamily="18" charset="0"/>
                <a:cs typeface="Times New Roman" pitchFamily="18" charset="0"/>
              </a:rPr>
              <a:t>emoglobina</a:t>
            </a:r>
            <a:r>
              <a:rPr lang="it-IT" dirty="0">
                <a:latin typeface="Times New Roman" pitchFamily="18" charset="0"/>
                <a:cs typeface="Times New Roman" pitchFamily="18" charset="0"/>
              </a:rPr>
              <a:t> ciascuna </a:t>
            </a:r>
            <a:r>
              <a:rPr lang="it-IT" dirty="0" err="1">
                <a:latin typeface="Times New Roman" pitchFamily="18" charset="0"/>
                <a:cs typeface="Times New Roman" pitchFamily="18" charset="0"/>
              </a:rPr>
              <a:t>subunità</a:t>
            </a:r>
            <a:r>
              <a:rPr lang="it-IT" dirty="0">
                <a:latin typeface="Times New Roman" pitchFamily="18" charset="0"/>
                <a:cs typeface="Times New Roman" pitchFamily="18" charset="0"/>
              </a:rPr>
              <a:t> lega un </a:t>
            </a:r>
            <a:r>
              <a:rPr lang="it-IT" b="1" dirty="0">
                <a:latin typeface="Times New Roman" pitchFamily="18" charset="0"/>
                <a:cs typeface="Times New Roman" pitchFamily="18" charset="0"/>
              </a:rPr>
              <a:t>gruppo eme</a:t>
            </a:r>
            <a:r>
              <a:rPr lang="it-IT" dirty="0">
                <a:latin typeface="Times New Roman" pitchFamily="18" charset="0"/>
                <a:cs typeface="Times New Roman" pitchFamily="18" charset="0"/>
              </a:rPr>
              <a:t>, di conseguenza l’emoglobina </a:t>
            </a:r>
            <a:r>
              <a:rPr lang="it-IT" dirty="0"/>
              <a:t>può legare </a:t>
            </a:r>
            <a:r>
              <a:rPr lang="it-IT" b="1" dirty="0"/>
              <a:t>quattro molecole di ossigeno</a:t>
            </a:r>
            <a:r>
              <a:rPr lang="it-IT" dirty="0"/>
              <a:t>.</a:t>
            </a:r>
            <a:br>
              <a:rPr lang="it-IT" dirty="0"/>
            </a:br>
            <a:r>
              <a:rPr lang="it-IT" dirty="0"/>
              <a:t>Il gruppo eme dell’emoglobina è uguale a quello presente nella mioglobina.</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3223" y="1410494"/>
            <a:ext cx="2714148"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5811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94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3074" name="Picture 2" descr="C:\Users\kraun\Desktop\emoglobina-fer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4664"/>
            <a:ext cx="8239765" cy="5885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154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 name="Rettangolo 2"/>
          <p:cNvSpPr/>
          <p:nvPr/>
        </p:nvSpPr>
        <p:spPr>
          <a:xfrm>
            <a:off x="611560" y="612845"/>
            <a:ext cx="3600400" cy="5632311"/>
          </a:xfrm>
          <a:prstGeom prst="rect">
            <a:avLst/>
          </a:prstGeom>
        </p:spPr>
        <p:txBody>
          <a:bodyPr wrap="square">
            <a:spAutoFit/>
          </a:bodyPr>
          <a:lstStyle/>
          <a:p>
            <a:pPr fontAlgn="base"/>
            <a:r>
              <a:rPr lang="it-IT" b="1" dirty="0" smtClean="0"/>
              <a:t>Conformazioni dell’emoglobina: </a:t>
            </a:r>
            <a:r>
              <a:rPr lang="it-IT" b="1" dirty="0" smtClean="0">
                <a:latin typeface="Times New Roman" pitchFamily="18" charset="0"/>
                <a:cs typeface="Times New Roman" pitchFamily="18" charset="0"/>
              </a:rPr>
              <a:t>Stato </a:t>
            </a:r>
            <a:r>
              <a:rPr lang="it-IT" b="1" dirty="0">
                <a:latin typeface="Times New Roman" pitchFamily="18" charset="0"/>
                <a:cs typeface="Times New Roman" pitchFamily="18" charset="0"/>
              </a:rPr>
              <a:t>T e stato S dell'emoglobina.</a:t>
            </a:r>
            <a:r>
              <a:rPr lang="it-IT" b="1" dirty="0"/>
              <a:t> </a:t>
            </a:r>
          </a:p>
          <a:p>
            <a:pPr fontAlgn="base"/>
            <a:endParaRPr lang="it-IT" b="1" dirty="0"/>
          </a:p>
          <a:p>
            <a:pPr fontAlgn="base"/>
            <a:r>
              <a:rPr lang="it-IT" dirty="0"/>
              <a:t>L’emoglobina può esistere in due diversi stati conformazionali: la </a:t>
            </a:r>
            <a:r>
              <a:rPr lang="it-IT" b="1" dirty="0"/>
              <a:t>conformazione T (</a:t>
            </a:r>
            <a:r>
              <a:rPr lang="it-IT" b="1" dirty="0" smtClean="0"/>
              <a:t>Tesa </a:t>
            </a:r>
            <a:r>
              <a:rPr lang="it-IT" dirty="0" smtClean="0">
                <a:latin typeface="Times New Roman" pitchFamily="18" charset="0"/>
                <a:cs typeface="Times New Roman" pitchFamily="18" charset="0"/>
              </a:rPr>
              <a:t>dal </a:t>
            </a:r>
            <a:r>
              <a:rPr lang="it-IT" dirty="0">
                <a:latin typeface="Times New Roman" pitchFamily="18" charset="0"/>
                <a:cs typeface="Times New Roman" pitchFamily="18" charset="0"/>
              </a:rPr>
              <a:t>termine inglese tight </a:t>
            </a:r>
            <a:r>
              <a:rPr lang="it-IT" b="1" dirty="0" smtClean="0"/>
              <a:t>)</a:t>
            </a:r>
            <a:r>
              <a:rPr lang="it-IT" dirty="0"/>
              <a:t> e la </a:t>
            </a:r>
            <a:r>
              <a:rPr lang="it-IT" b="1" dirty="0"/>
              <a:t>conformazione R (</a:t>
            </a:r>
            <a:r>
              <a:rPr lang="it-IT" b="1" dirty="0" smtClean="0"/>
              <a:t>Rilassata </a:t>
            </a:r>
            <a:r>
              <a:rPr lang="it-IT" dirty="0" smtClean="0">
                <a:latin typeface="Times New Roman" pitchFamily="18" charset="0"/>
                <a:cs typeface="Times New Roman" pitchFamily="18" charset="0"/>
              </a:rPr>
              <a:t>ovvero </a:t>
            </a:r>
            <a:r>
              <a:rPr lang="it-IT" dirty="0" err="1">
                <a:latin typeface="Times New Roman" pitchFamily="18" charset="0"/>
                <a:cs typeface="Times New Roman" pitchFamily="18" charset="0"/>
              </a:rPr>
              <a:t>relaxed</a:t>
            </a:r>
            <a:r>
              <a:rPr lang="it-IT" b="1" dirty="0" smtClean="0"/>
              <a:t>).</a:t>
            </a:r>
            <a:endParaRPr lang="it-IT" dirty="0"/>
          </a:p>
          <a:p>
            <a:pPr fontAlgn="base"/>
            <a:r>
              <a:rPr lang="it-IT" dirty="0"/>
              <a:t>Nella </a:t>
            </a:r>
            <a:r>
              <a:rPr lang="it-IT" b="1" dirty="0"/>
              <a:t>conformazione T</a:t>
            </a:r>
            <a:r>
              <a:rPr lang="it-IT" dirty="0"/>
              <a:t> la proteina ha una </a:t>
            </a:r>
            <a:r>
              <a:rPr lang="it-IT" b="1" dirty="0"/>
              <a:t>minore affinità</a:t>
            </a:r>
            <a:r>
              <a:rPr lang="it-IT" dirty="0"/>
              <a:t> per l’ossigeno.</a:t>
            </a:r>
          </a:p>
          <a:p>
            <a:pPr fontAlgn="base"/>
            <a:r>
              <a:rPr lang="it-IT" dirty="0"/>
              <a:t>Nella </a:t>
            </a:r>
            <a:r>
              <a:rPr lang="it-IT" b="1" dirty="0"/>
              <a:t>conformazione R </a:t>
            </a:r>
            <a:r>
              <a:rPr lang="it-IT" dirty="0"/>
              <a:t>la proteina ha una </a:t>
            </a:r>
            <a:r>
              <a:rPr lang="it-IT" b="1" dirty="0"/>
              <a:t>maggiore affinità</a:t>
            </a:r>
            <a:r>
              <a:rPr lang="it-IT" dirty="0"/>
              <a:t> per l’ossigeno</a:t>
            </a:r>
            <a:r>
              <a:rPr lang="it-IT" dirty="0" smtClean="0"/>
              <a:t>.</a:t>
            </a:r>
            <a:r>
              <a:rPr lang="it-IT" dirty="0"/>
              <a:t> </a:t>
            </a:r>
            <a:r>
              <a:rPr lang="it-IT" dirty="0" smtClean="0"/>
              <a:t>Il legame </a:t>
            </a:r>
            <a:r>
              <a:rPr lang="it-IT" dirty="0"/>
              <a:t>dell’ossigeno induce importanti </a:t>
            </a:r>
            <a:r>
              <a:rPr lang="it-IT" b="1" dirty="0"/>
              <a:t>modificazioni conformazionali </a:t>
            </a:r>
            <a:r>
              <a:rPr lang="it-IT" dirty="0"/>
              <a:t>nella molecola di emoglobina.</a:t>
            </a:r>
          </a:p>
          <a:p>
            <a:pPr fontAlgn="base"/>
            <a:r>
              <a:rPr lang="it-IT" dirty="0"/>
              <a:t>Il legame con l’ossigeno favorisce </a:t>
            </a:r>
            <a:r>
              <a:rPr lang="it-IT" dirty="0" smtClean="0"/>
              <a:t>il passaggio dallo</a:t>
            </a:r>
            <a:r>
              <a:rPr lang="it-IT" dirty="0"/>
              <a:t> </a:t>
            </a:r>
            <a:r>
              <a:rPr lang="it-IT" b="1" dirty="0"/>
              <a:t>stato T </a:t>
            </a:r>
            <a:r>
              <a:rPr lang="it-IT" dirty="0"/>
              <a:t>allo </a:t>
            </a:r>
            <a:r>
              <a:rPr lang="it-IT" b="1" dirty="0"/>
              <a:t>stato R</a:t>
            </a:r>
            <a:r>
              <a:rPr lang="it-IT" dirty="0"/>
              <a:t>.</a:t>
            </a:r>
          </a:p>
          <a:p>
            <a:endParaRPr lang="it-IT" dirty="0"/>
          </a:p>
        </p:txBody>
      </p:sp>
      <p:sp>
        <p:nvSpPr>
          <p:cNvPr id="7" name="Titolo 6"/>
          <p:cNvSpPr>
            <a:spLocks noGrp="1"/>
          </p:cNvSpPr>
          <p:nvPr>
            <p:ph type="title"/>
          </p:nvPr>
        </p:nvSpPr>
        <p:spPr>
          <a:xfrm>
            <a:off x="4932040" y="274638"/>
            <a:ext cx="3960440" cy="1143000"/>
          </a:xfrm>
        </p:spPr>
        <p:txBody>
          <a:bodyPr>
            <a:normAutofit/>
          </a:bodyPr>
          <a:lstStyle/>
          <a:p>
            <a:r>
              <a:rPr lang="it-IT" sz="3200" b="1" dirty="0">
                <a:latin typeface="Times New Roman" pitchFamily="18" charset="0"/>
                <a:cs typeface="Times New Roman" pitchFamily="18" charset="0"/>
              </a:rPr>
              <a:t>Trasporto di O</a:t>
            </a:r>
            <a:r>
              <a:rPr lang="it-IT" sz="3200" b="1" baseline="-25000" dirty="0">
                <a:latin typeface="Times New Roman" pitchFamily="18" charset="0"/>
                <a:cs typeface="Times New Roman" pitchFamily="18" charset="0"/>
              </a:rPr>
              <a:t>2</a:t>
            </a:r>
            <a:r>
              <a:rPr lang="it-IT" sz="3200" b="1" dirty="0">
                <a:latin typeface="Times New Roman" pitchFamily="18" charset="0"/>
                <a:cs typeface="Times New Roman" pitchFamily="18" charset="0"/>
              </a:rPr>
              <a:t>/CO</a:t>
            </a:r>
            <a:r>
              <a:rPr lang="it-IT" sz="3200" b="1" baseline="-25000" dirty="0">
                <a:latin typeface="Times New Roman" pitchFamily="18" charset="0"/>
                <a:cs typeface="Times New Roman" pitchFamily="18" charset="0"/>
              </a:rPr>
              <a:t>2</a:t>
            </a:r>
            <a:endParaRPr lang="it-IT" sz="3200" dirty="0"/>
          </a:p>
        </p:txBody>
      </p:sp>
      <p:sp>
        <p:nvSpPr>
          <p:cNvPr id="8" name="Segnaposto contenuto 7"/>
          <p:cNvSpPr>
            <a:spLocks noGrp="1"/>
          </p:cNvSpPr>
          <p:nvPr>
            <p:ph sz="half" idx="1"/>
          </p:nvPr>
        </p:nvSpPr>
        <p:spPr>
          <a:xfrm>
            <a:off x="395536" y="332656"/>
            <a:ext cx="4100264" cy="5793507"/>
          </a:xfrm>
        </p:spPr>
        <p:txBody>
          <a:bodyPr>
            <a:normAutofit/>
          </a:bodyPr>
          <a:lstStyle/>
          <a:p>
            <a:endParaRPr lang="it-IT" dirty="0"/>
          </a:p>
        </p:txBody>
      </p:sp>
      <p:sp>
        <p:nvSpPr>
          <p:cNvPr id="9" name="Segnaposto contenuto 8"/>
          <p:cNvSpPr>
            <a:spLocks noGrp="1"/>
          </p:cNvSpPr>
          <p:nvPr>
            <p:ph sz="half" idx="2"/>
          </p:nvPr>
        </p:nvSpPr>
        <p:spPr>
          <a:xfrm>
            <a:off x="4788024" y="1124744"/>
            <a:ext cx="4032448" cy="5472608"/>
          </a:xfrm>
        </p:spPr>
        <p:txBody>
          <a:bodyPr>
            <a:normAutofit/>
          </a:bodyPr>
          <a:lstStyle/>
          <a:p>
            <a:pPr marL="0" lvl="0" indent="0" fontAlgn="base">
              <a:spcBef>
                <a:spcPts val="0"/>
              </a:spcBef>
              <a:buNone/>
            </a:pPr>
            <a:r>
              <a:rPr lang="it-IT" sz="1600" dirty="0">
                <a:solidFill>
                  <a:prstClr val="black"/>
                </a:solidFill>
                <a:latin typeface="Times New Roman" pitchFamily="18" charset="0"/>
                <a:cs typeface="Times New Roman" pitchFamily="18" charset="0"/>
              </a:rPr>
              <a:t>Nei </a:t>
            </a:r>
            <a:r>
              <a:rPr lang="it-IT" sz="2000" b="1" dirty="0">
                <a:solidFill>
                  <a:prstClr val="black"/>
                </a:solidFill>
                <a:latin typeface="Times New Roman" pitchFamily="18" charset="0"/>
                <a:cs typeface="Times New Roman" pitchFamily="18" charset="0"/>
              </a:rPr>
              <a:t>tessuti</a:t>
            </a:r>
            <a:r>
              <a:rPr lang="it-IT" sz="2000" dirty="0">
                <a:solidFill>
                  <a:prstClr val="black"/>
                </a:solidFill>
                <a:latin typeface="Times New Roman" pitchFamily="18" charset="0"/>
                <a:cs typeface="Times New Roman" pitchFamily="18" charset="0"/>
              </a:rPr>
              <a:t>:</a:t>
            </a:r>
          </a:p>
          <a:p>
            <a:pPr marL="0" lvl="0" indent="0" fontAlgn="base">
              <a:spcBef>
                <a:spcPts val="0"/>
              </a:spcBef>
              <a:buNone/>
            </a:pPr>
            <a:r>
              <a:rPr lang="it-IT" sz="1600" dirty="0">
                <a:solidFill>
                  <a:prstClr val="black"/>
                </a:solidFill>
                <a:latin typeface="Times New Roman" pitchFamily="18" charset="0"/>
                <a:cs typeface="Times New Roman" pitchFamily="18" charset="0"/>
              </a:rPr>
              <a:t>la pressione parziale della CO</a:t>
            </a:r>
            <a:r>
              <a:rPr lang="it-IT" sz="1600" baseline="-25000" dirty="0">
                <a:solidFill>
                  <a:prstClr val="black"/>
                </a:solidFill>
                <a:latin typeface="Times New Roman" pitchFamily="18" charset="0"/>
                <a:cs typeface="Times New Roman" pitchFamily="18" charset="0"/>
              </a:rPr>
              <a:t>2</a:t>
            </a:r>
            <a:r>
              <a:rPr lang="it-IT" sz="1600" dirty="0">
                <a:solidFill>
                  <a:prstClr val="black"/>
                </a:solidFill>
                <a:latin typeface="Times New Roman" pitchFamily="18" charset="0"/>
                <a:cs typeface="Times New Roman" pitchFamily="18" charset="0"/>
              </a:rPr>
              <a:t> è </a:t>
            </a:r>
            <a:r>
              <a:rPr lang="it-IT" sz="1600" dirty="0" smtClean="0">
                <a:solidFill>
                  <a:prstClr val="black"/>
                </a:solidFill>
                <a:latin typeface="Times New Roman" pitchFamily="18" charset="0"/>
                <a:cs typeface="Times New Roman" pitchFamily="18" charset="0"/>
              </a:rPr>
              <a:t>alta, la temperatura è alta, il </a:t>
            </a:r>
            <a:r>
              <a:rPr lang="it-IT" sz="1600" dirty="0" err="1" smtClean="0">
                <a:solidFill>
                  <a:prstClr val="black"/>
                </a:solidFill>
                <a:latin typeface="Times New Roman" pitchFamily="18" charset="0"/>
                <a:cs typeface="Times New Roman" pitchFamily="18" charset="0"/>
              </a:rPr>
              <a:t>pH</a:t>
            </a:r>
            <a:r>
              <a:rPr lang="it-IT" sz="1600" dirty="0" smtClean="0">
                <a:solidFill>
                  <a:prstClr val="black"/>
                </a:solidFill>
                <a:latin typeface="Times New Roman" pitchFamily="18" charset="0"/>
                <a:cs typeface="Times New Roman" pitchFamily="18" charset="0"/>
              </a:rPr>
              <a:t> è basso.</a:t>
            </a:r>
            <a:endParaRPr lang="it-IT" sz="1600" dirty="0">
              <a:solidFill>
                <a:prstClr val="black"/>
              </a:solidFill>
              <a:latin typeface="Times New Roman" pitchFamily="18" charset="0"/>
              <a:cs typeface="Times New Roman" pitchFamily="18" charset="0"/>
            </a:endParaRPr>
          </a:p>
          <a:p>
            <a:pPr marL="0" lvl="0" indent="0" fontAlgn="base">
              <a:spcBef>
                <a:spcPts val="0"/>
              </a:spcBef>
              <a:buNone/>
            </a:pPr>
            <a:r>
              <a:rPr lang="it-IT" sz="1600" dirty="0">
                <a:solidFill>
                  <a:prstClr val="black"/>
                </a:solidFill>
                <a:latin typeface="Times New Roman" pitchFamily="18" charset="0"/>
                <a:cs typeface="Times New Roman" pitchFamily="18" charset="0"/>
              </a:rPr>
              <a:t>l’affinità dell’emoglobina per l’ossigeno è bassa;</a:t>
            </a:r>
          </a:p>
          <a:p>
            <a:pPr marL="0" lvl="0" indent="0" fontAlgn="base">
              <a:spcBef>
                <a:spcPts val="0"/>
              </a:spcBef>
              <a:buNone/>
            </a:pPr>
            <a:r>
              <a:rPr lang="it-IT" sz="2000" b="1" dirty="0">
                <a:solidFill>
                  <a:prstClr val="black"/>
                </a:solidFill>
                <a:latin typeface="Times New Roman" pitchFamily="18" charset="0"/>
                <a:cs typeface="Times New Roman" pitchFamily="18" charset="0"/>
              </a:rPr>
              <a:t>l’ossigeno viene </a:t>
            </a:r>
            <a:r>
              <a:rPr lang="it-IT" sz="2000" b="1" dirty="0" smtClean="0">
                <a:solidFill>
                  <a:prstClr val="black"/>
                </a:solidFill>
                <a:latin typeface="Times New Roman" pitchFamily="18" charset="0"/>
                <a:cs typeface="Times New Roman" pitchFamily="18" charset="0"/>
              </a:rPr>
              <a:t>rilasciato.</a:t>
            </a:r>
          </a:p>
          <a:p>
            <a:pPr marL="0" lvl="0" indent="0" fontAlgn="base">
              <a:spcBef>
                <a:spcPts val="0"/>
              </a:spcBef>
              <a:buNone/>
            </a:pPr>
            <a:r>
              <a:rPr lang="it-IT" sz="1600" dirty="0" smtClean="0">
                <a:solidFill>
                  <a:prstClr val="black"/>
                </a:solidFill>
                <a:latin typeface="Times New Roman" pitchFamily="18" charset="0"/>
                <a:cs typeface="Times New Roman" pitchFamily="18" charset="0"/>
              </a:rPr>
              <a:t>Nei</a:t>
            </a:r>
            <a:r>
              <a:rPr lang="it-IT" sz="1600" dirty="0">
                <a:solidFill>
                  <a:prstClr val="black"/>
                </a:solidFill>
                <a:latin typeface="Times New Roman" pitchFamily="18" charset="0"/>
                <a:cs typeface="Times New Roman" pitchFamily="18" charset="0"/>
              </a:rPr>
              <a:t> </a:t>
            </a:r>
            <a:r>
              <a:rPr lang="it-IT" sz="2000" b="1" dirty="0">
                <a:solidFill>
                  <a:prstClr val="black"/>
                </a:solidFill>
                <a:latin typeface="Times New Roman" pitchFamily="18" charset="0"/>
                <a:cs typeface="Times New Roman" pitchFamily="18" charset="0"/>
              </a:rPr>
              <a:t>polmoni</a:t>
            </a:r>
            <a:r>
              <a:rPr lang="it-IT" sz="2000" dirty="0">
                <a:solidFill>
                  <a:prstClr val="black"/>
                </a:solidFill>
                <a:latin typeface="Times New Roman" pitchFamily="18" charset="0"/>
                <a:cs typeface="Times New Roman" pitchFamily="18" charset="0"/>
              </a:rPr>
              <a:t>:</a:t>
            </a:r>
          </a:p>
          <a:p>
            <a:pPr marL="0" lvl="0" indent="0" fontAlgn="base">
              <a:spcBef>
                <a:spcPts val="0"/>
              </a:spcBef>
              <a:buNone/>
            </a:pPr>
            <a:r>
              <a:rPr lang="it-IT" sz="1600" dirty="0">
                <a:solidFill>
                  <a:prstClr val="black"/>
                </a:solidFill>
                <a:latin typeface="Times New Roman" pitchFamily="18" charset="0"/>
                <a:cs typeface="Times New Roman" pitchFamily="18" charset="0"/>
              </a:rPr>
              <a:t>la </a:t>
            </a:r>
            <a:r>
              <a:rPr lang="it-IT" sz="1600" dirty="0" smtClean="0">
                <a:solidFill>
                  <a:prstClr val="black"/>
                </a:solidFill>
                <a:latin typeface="Times New Roman" pitchFamily="18" charset="0"/>
                <a:cs typeface="Times New Roman" pitchFamily="18" charset="0"/>
              </a:rPr>
              <a:t>pressione </a:t>
            </a:r>
            <a:r>
              <a:rPr lang="it-IT" sz="1600" dirty="0" err="1" smtClean="0">
                <a:solidFill>
                  <a:prstClr val="black"/>
                </a:solidFill>
                <a:latin typeface="Times New Roman" pitchFamily="18" charset="0"/>
                <a:cs typeface="Times New Roman" pitchFamily="18" charset="0"/>
              </a:rPr>
              <a:t>paziale</a:t>
            </a:r>
            <a:r>
              <a:rPr lang="it-IT" sz="1600" dirty="0" smtClean="0">
                <a:solidFill>
                  <a:prstClr val="black"/>
                </a:solidFill>
                <a:latin typeface="Times New Roman" pitchFamily="18" charset="0"/>
                <a:cs typeface="Times New Roman" pitchFamily="18" charset="0"/>
              </a:rPr>
              <a:t> della CO</a:t>
            </a:r>
            <a:r>
              <a:rPr lang="it-IT" sz="1600" baseline="-25000" dirty="0" smtClean="0">
                <a:solidFill>
                  <a:prstClr val="black"/>
                </a:solidFill>
                <a:latin typeface="Times New Roman" pitchFamily="18" charset="0"/>
                <a:cs typeface="Times New Roman" pitchFamily="18" charset="0"/>
              </a:rPr>
              <a:t>2</a:t>
            </a:r>
            <a:r>
              <a:rPr lang="it-IT" sz="1600" dirty="0">
                <a:solidFill>
                  <a:prstClr val="black"/>
                </a:solidFill>
                <a:latin typeface="Times New Roman" pitchFamily="18" charset="0"/>
                <a:cs typeface="Times New Roman" pitchFamily="18" charset="0"/>
              </a:rPr>
              <a:t> è </a:t>
            </a:r>
            <a:r>
              <a:rPr lang="it-IT" sz="1600" dirty="0" smtClean="0">
                <a:solidFill>
                  <a:prstClr val="black"/>
                </a:solidFill>
                <a:latin typeface="Times New Roman" pitchFamily="18" charset="0"/>
                <a:cs typeface="Times New Roman" pitchFamily="18" charset="0"/>
              </a:rPr>
              <a:t>bassa, </a:t>
            </a:r>
            <a:r>
              <a:rPr lang="it-IT" sz="1600" dirty="0">
                <a:solidFill>
                  <a:prstClr val="black"/>
                </a:solidFill>
                <a:latin typeface="Times New Roman" pitchFamily="18" charset="0"/>
                <a:cs typeface="Times New Roman" pitchFamily="18" charset="0"/>
              </a:rPr>
              <a:t>la temperatura è </a:t>
            </a:r>
            <a:r>
              <a:rPr lang="it-IT" sz="1600" dirty="0" smtClean="0">
                <a:solidFill>
                  <a:prstClr val="black"/>
                </a:solidFill>
                <a:latin typeface="Times New Roman" pitchFamily="18" charset="0"/>
                <a:cs typeface="Times New Roman" pitchFamily="18" charset="0"/>
              </a:rPr>
              <a:t>bassa, </a:t>
            </a:r>
            <a:r>
              <a:rPr lang="it-IT" sz="1600" dirty="0">
                <a:solidFill>
                  <a:prstClr val="black"/>
                </a:solidFill>
                <a:latin typeface="Times New Roman" pitchFamily="18" charset="0"/>
                <a:cs typeface="Times New Roman" pitchFamily="18" charset="0"/>
              </a:rPr>
              <a:t>il </a:t>
            </a:r>
            <a:r>
              <a:rPr lang="it-IT" sz="1600" dirty="0" err="1">
                <a:solidFill>
                  <a:prstClr val="black"/>
                </a:solidFill>
                <a:latin typeface="Times New Roman" pitchFamily="18" charset="0"/>
                <a:cs typeface="Times New Roman" pitchFamily="18" charset="0"/>
              </a:rPr>
              <a:t>pH</a:t>
            </a:r>
            <a:r>
              <a:rPr lang="it-IT" sz="1600" dirty="0">
                <a:solidFill>
                  <a:prstClr val="black"/>
                </a:solidFill>
                <a:latin typeface="Times New Roman" pitchFamily="18" charset="0"/>
                <a:cs typeface="Times New Roman" pitchFamily="18" charset="0"/>
              </a:rPr>
              <a:t> è </a:t>
            </a:r>
            <a:r>
              <a:rPr lang="it-IT" sz="1600" dirty="0" smtClean="0">
                <a:solidFill>
                  <a:prstClr val="black"/>
                </a:solidFill>
                <a:latin typeface="Times New Roman" pitchFamily="18" charset="0"/>
                <a:cs typeface="Times New Roman" pitchFamily="18" charset="0"/>
              </a:rPr>
              <a:t>alto.</a:t>
            </a:r>
            <a:endParaRPr lang="it-IT" sz="1600" dirty="0">
              <a:solidFill>
                <a:prstClr val="black"/>
              </a:solidFill>
              <a:latin typeface="Times New Roman" pitchFamily="18" charset="0"/>
              <a:cs typeface="Times New Roman" pitchFamily="18" charset="0"/>
            </a:endParaRPr>
          </a:p>
          <a:p>
            <a:pPr marL="0" lvl="0" indent="0" fontAlgn="base">
              <a:spcBef>
                <a:spcPts val="0"/>
              </a:spcBef>
              <a:buNone/>
            </a:pPr>
            <a:r>
              <a:rPr lang="it-IT" sz="1600" dirty="0">
                <a:solidFill>
                  <a:prstClr val="black"/>
                </a:solidFill>
                <a:latin typeface="Times New Roman" pitchFamily="18" charset="0"/>
                <a:cs typeface="Times New Roman" pitchFamily="18" charset="0"/>
              </a:rPr>
              <a:t>l’affinità dell’emoglobina per l’ossigeno è alta;</a:t>
            </a:r>
          </a:p>
          <a:p>
            <a:pPr marL="0" lvl="0" indent="0" fontAlgn="base">
              <a:spcBef>
                <a:spcPts val="0"/>
              </a:spcBef>
              <a:buNone/>
            </a:pPr>
            <a:r>
              <a:rPr lang="it-IT" sz="2000" b="1" dirty="0">
                <a:solidFill>
                  <a:prstClr val="black"/>
                </a:solidFill>
                <a:latin typeface="Times New Roman" pitchFamily="18" charset="0"/>
                <a:cs typeface="Times New Roman" pitchFamily="18" charset="0"/>
              </a:rPr>
              <a:t>l’ossigeno viene </a:t>
            </a:r>
            <a:r>
              <a:rPr lang="it-IT" sz="2000" b="1" dirty="0" smtClean="0">
                <a:solidFill>
                  <a:prstClr val="black"/>
                </a:solidFill>
                <a:latin typeface="Times New Roman" pitchFamily="18" charset="0"/>
                <a:cs typeface="Times New Roman" pitchFamily="18" charset="0"/>
              </a:rPr>
              <a:t>legato.</a:t>
            </a:r>
            <a:endParaRPr lang="it-IT" sz="20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4282694"/>
            <a:ext cx="3518279" cy="2314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643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lumMod val="43000"/>
              </a:srgbClr>
            </a:gs>
            <a:gs pos="76000">
              <a:srgbClr val="D4DEFF"/>
            </a:gs>
            <a:gs pos="100000">
              <a:srgbClr val="D4DEFF"/>
            </a:gs>
            <a:gs pos="100000">
              <a:srgbClr val="96AB94"/>
            </a:gs>
          </a:gsLst>
          <a:lin ang="16200000" scaled="1"/>
          <a:tileRect/>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16633"/>
            <a:ext cx="7702624" cy="1296143"/>
          </a:xfrm>
        </p:spPr>
        <p:txBody>
          <a:bodyPr/>
          <a:lstStyle/>
          <a:p>
            <a:r>
              <a:rPr lang="it-IT" dirty="0" err="1"/>
              <a:t>Eritrocita:scambi</a:t>
            </a:r>
            <a:r>
              <a:rPr lang="it-IT" dirty="0"/>
              <a:t> gassosi</a:t>
            </a:r>
          </a:p>
        </p:txBody>
      </p:sp>
      <p:sp>
        <p:nvSpPr>
          <p:cNvPr id="3" name="Sottotitolo 2"/>
          <p:cNvSpPr>
            <a:spLocks noGrp="1"/>
          </p:cNvSpPr>
          <p:nvPr>
            <p:ph type="subTitle" idx="1"/>
          </p:nvPr>
        </p:nvSpPr>
        <p:spPr>
          <a:xfrm>
            <a:off x="1371600" y="1196752"/>
            <a:ext cx="6400800" cy="4442048"/>
          </a:xfrm>
        </p:spPr>
        <p:txBody>
          <a:bodyPr/>
          <a:lstStyle/>
          <a:p>
            <a:endParaRPr lang="it-IT" dirty="0"/>
          </a:p>
        </p:txBody>
      </p:sp>
      <p:pic>
        <p:nvPicPr>
          <p:cNvPr id="4" name="Picture 4" descr="C:\Documents and Settings\Simone\Documenti\Sangue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8" y="1052735"/>
            <a:ext cx="9157717" cy="5445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876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itolo 3"/>
          <p:cNvSpPr>
            <a:spLocks noGrp="1"/>
          </p:cNvSpPr>
          <p:nvPr>
            <p:ph type="title"/>
          </p:nvPr>
        </p:nvSpPr>
        <p:spPr>
          <a:xfrm>
            <a:off x="457200" y="273050"/>
            <a:ext cx="3106688" cy="707678"/>
          </a:xfrm>
        </p:spPr>
        <p:txBody>
          <a:bodyPr>
            <a:noAutofit/>
          </a:bodyPr>
          <a:lstStyle/>
          <a:p>
            <a:pPr algn="ctr"/>
            <a:r>
              <a:rPr lang="it-IT" sz="3200" dirty="0" err="1">
                <a:latin typeface="Times New Roman" pitchFamily="18" charset="0"/>
                <a:cs typeface="Times New Roman" pitchFamily="18" charset="0"/>
              </a:rPr>
              <a:t>Anidrasi</a:t>
            </a:r>
            <a:r>
              <a:rPr lang="it-IT" sz="3200" dirty="0">
                <a:latin typeface="Times New Roman" pitchFamily="18" charset="0"/>
                <a:cs typeface="Times New Roman" pitchFamily="18" charset="0"/>
              </a:rPr>
              <a:t> Carbonica </a:t>
            </a:r>
          </a:p>
        </p:txBody>
      </p:sp>
      <p:sp>
        <p:nvSpPr>
          <p:cNvPr id="3" name="Segnaposto contenuto 2"/>
          <p:cNvSpPr>
            <a:spLocks noGrp="1"/>
          </p:cNvSpPr>
          <p:nvPr>
            <p:ph idx="1"/>
          </p:nvPr>
        </p:nvSpPr>
        <p:spPr>
          <a:xfrm>
            <a:off x="3913401" y="188640"/>
            <a:ext cx="4774490" cy="6669360"/>
          </a:xfrm>
        </p:spPr>
        <p:txBody>
          <a:bodyPr>
            <a:normAutofit fontScale="62500" lnSpcReduction="20000"/>
          </a:bodyPr>
          <a:lstStyle/>
          <a:p>
            <a:pPr marL="0" indent="0" algn="r">
              <a:buNone/>
            </a:pPr>
            <a:r>
              <a:rPr lang="it-IT" sz="1400" dirty="0"/>
              <a:t/>
            </a:r>
            <a:br>
              <a:rPr lang="it-IT" sz="1400" dirty="0"/>
            </a:br>
            <a:r>
              <a:rPr lang="it-IT" sz="2600" b="1" dirty="0">
                <a:solidFill>
                  <a:srgbClr val="FF0000"/>
                </a:solidFill>
                <a:latin typeface="Times New Roman" pitchFamily="18" charset="0"/>
                <a:cs typeface="Times New Roman" pitchFamily="18" charset="0"/>
              </a:rPr>
              <a:t>L'</a:t>
            </a:r>
            <a:r>
              <a:rPr lang="it-IT" sz="2600" b="1" dirty="0" err="1">
                <a:solidFill>
                  <a:srgbClr val="FF0000"/>
                </a:solidFill>
                <a:latin typeface="Times New Roman" pitchFamily="18" charset="0"/>
                <a:cs typeface="Times New Roman" pitchFamily="18" charset="0"/>
              </a:rPr>
              <a:t>anidrasi</a:t>
            </a:r>
            <a:r>
              <a:rPr lang="it-IT" sz="2600" b="1" dirty="0">
                <a:solidFill>
                  <a:srgbClr val="FF0000"/>
                </a:solidFill>
                <a:latin typeface="Times New Roman" pitchFamily="18" charset="0"/>
                <a:cs typeface="Times New Roman" pitchFamily="18" charset="0"/>
              </a:rPr>
              <a:t> carbonica è un enzima che catalizza la rapida </a:t>
            </a:r>
            <a:r>
              <a:rPr lang="it-IT" sz="2600" b="1" dirty="0" err="1">
                <a:solidFill>
                  <a:srgbClr val="FF0000"/>
                </a:solidFill>
                <a:latin typeface="Times New Roman" pitchFamily="18" charset="0"/>
                <a:cs typeface="Times New Roman" pitchFamily="18" charset="0"/>
              </a:rPr>
              <a:t>interconversione</a:t>
            </a:r>
            <a:r>
              <a:rPr lang="it-IT" sz="2600" b="1" dirty="0">
                <a:solidFill>
                  <a:srgbClr val="FF0000"/>
                </a:solidFill>
                <a:latin typeface="Times New Roman" pitchFamily="18" charset="0"/>
                <a:cs typeface="Times New Roman" pitchFamily="18" charset="0"/>
              </a:rPr>
              <a:t> di anidride carbonica e acqua in acido carbonico, protoni e ioni bicarbonato. </a:t>
            </a:r>
            <a:r>
              <a:rPr lang="it-IT" sz="2600" b="1" dirty="0" smtClean="0">
                <a:solidFill>
                  <a:srgbClr val="FF0000"/>
                </a:solidFill>
                <a:latin typeface="Times New Roman" pitchFamily="18" charset="0"/>
                <a:cs typeface="Times New Roman" pitchFamily="18" charset="0"/>
              </a:rPr>
              <a:t>La reazione avviene anche in assenza di enzima, ma l'</a:t>
            </a:r>
            <a:r>
              <a:rPr lang="it-IT" sz="2600" b="1" dirty="0" err="1" smtClean="0">
                <a:solidFill>
                  <a:srgbClr val="FF0000"/>
                </a:solidFill>
                <a:latin typeface="Times New Roman" pitchFamily="18" charset="0"/>
                <a:cs typeface="Times New Roman" pitchFamily="18" charset="0"/>
              </a:rPr>
              <a:t>anidrasi</a:t>
            </a:r>
            <a:r>
              <a:rPr lang="it-IT" sz="2600" b="1" dirty="0" smtClean="0">
                <a:solidFill>
                  <a:srgbClr val="FF0000"/>
                </a:solidFill>
                <a:latin typeface="Times New Roman" pitchFamily="18" charset="0"/>
                <a:cs typeface="Times New Roman" pitchFamily="18" charset="0"/>
              </a:rPr>
              <a:t> </a:t>
            </a:r>
            <a:r>
              <a:rPr lang="it-IT" sz="2600" b="1" dirty="0">
                <a:solidFill>
                  <a:srgbClr val="FF0000"/>
                </a:solidFill>
                <a:latin typeface="Times New Roman" pitchFamily="18" charset="0"/>
                <a:cs typeface="Times New Roman" pitchFamily="18" charset="0"/>
              </a:rPr>
              <a:t>carbonica può aumentare la </a:t>
            </a:r>
            <a:r>
              <a:rPr lang="it-IT" sz="2600" b="1" dirty="0" smtClean="0">
                <a:solidFill>
                  <a:srgbClr val="FF0000"/>
                </a:solidFill>
                <a:latin typeface="Times New Roman" pitchFamily="18" charset="0"/>
                <a:cs typeface="Times New Roman" pitchFamily="18" charset="0"/>
              </a:rPr>
              <a:t> velocità </a:t>
            </a:r>
            <a:r>
              <a:rPr lang="it-IT" sz="2600" b="1" dirty="0">
                <a:solidFill>
                  <a:srgbClr val="FF0000"/>
                </a:solidFill>
                <a:latin typeface="Times New Roman" pitchFamily="18" charset="0"/>
                <a:cs typeface="Times New Roman" pitchFamily="18" charset="0"/>
              </a:rPr>
              <a:t>fino ad un milione di volte.</a:t>
            </a:r>
            <a:r>
              <a:rPr lang="it-IT" sz="2600" b="1" dirty="0">
                <a:solidFill>
                  <a:srgbClr val="FF0000"/>
                </a:solidFill>
                <a:latin typeface="Times New Roman" pitchFamily="18" charset="0"/>
                <a:cs typeface="Times New Roman" pitchFamily="18" charset="0"/>
              </a:rPr>
              <a:t> </a:t>
            </a:r>
            <a:endParaRPr lang="it-IT" sz="2600" b="1" dirty="0" smtClean="0">
              <a:solidFill>
                <a:srgbClr val="FF0000"/>
              </a:solidFill>
              <a:latin typeface="Times New Roman" pitchFamily="18" charset="0"/>
              <a:cs typeface="Times New Roman" pitchFamily="18" charset="0"/>
            </a:endParaRPr>
          </a:p>
          <a:p>
            <a:pPr marL="0" indent="0">
              <a:buNone/>
            </a:pPr>
            <a:endParaRPr lang="it-IT" sz="2600" b="1" dirty="0" smtClean="0">
              <a:latin typeface="Times New Roman" pitchFamily="18" charset="0"/>
              <a:cs typeface="Times New Roman" pitchFamily="18" charset="0"/>
            </a:endParaRPr>
          </a:p>
          <a:p>
            <a:r>
              <a:rPr lang="it-IT" sz="2600" b="1" dirty="0">
                <a:solidFill>
                  <a:srgbClr val="0070C0"/>
                </a:solidFill>
                <a:latin typeface="Times New Roman" pitchFamily="18" charset="0"/>
                <a:cs typeface="Times New Roman" pitchFamily="18" charset="0"/>
              </a:rPr>
              <a:t> Il sito attivo giace al fondo di una fenditura profonda nell'enzima dove è legato un atomo di zinco, rappresentato </a:t>
            </a:r>
            <a:r>
              <a:rPr lang="it-IT" sz="2600" b="1" dirty="0" smtClean="0">
                <a:solidFill>
                  <a:srgbClr val="0070C0"/>
                </a:solidFill>
                <a:latin typeface="Times New Roman" pitchFamily="18" charset="0"/>
                <a:cs typeface="Times New Roman" pitchFamily="18" charset="0"/>
              </a:rPr>
              <a:t>dalle  sfere  grigie.   Lo </a:t>
            </a:r>
            <a:r>
              <a:rPr lang="it-IT" sz="2600" b="1" dirty="0">
                <a:solidFill>
                  <a:srgbClr val="0070C0"/>
                </a:solidFill>
                <a:latin typeface="Times New Roman" pitchFamily="18" charset="0"/>
                <a:cs typeface="Times New Roman" pitchFamily="18" charset="0"/>
              </a:rPr>
              <a:t>zinco è la chiave di questa reazione enzimatica. L'acqua legata allo ione zinco viene scissa in un protone ed uno ione idrossido. </a:t>
            </a:r>
            <a:r>
              <a:rPr lang="it-IT" sz="2600" b="1" dirty="0" err="1">
                <a:solidFill>
                  <a:srgbClr val="0070C0"/>
                </a:solidFill>
                <a:latin typeface="Times New Roman" pitchFamily="18" charset="0"/>
                <a:cs typeface="Times New Roman" pitchFamily="18" charset="0"/>
              </a:rPr>
              <a:t>Poichè</a:t>
            </a:r>
            <a:r>
              <a:rPr lang="it-IT" sz="2600" b="1" dirty="0">
                <a:solidFill>
                  <a:srgbClr val="0070C0"/>
                </a:solidFill>
                <a:latin typeface="Times New Roman" pitchFamily="18" charset="0"/>
                <a:cs typeface="Times New Roman" pitchFamily="18" charset="0"/>
              </a:rPr>
              <a:t> </a:t>
            </a:r>
            <a:r>
              <a:rPr lang="it-IT" sz="2600" b="1" dirty="0" smtClean="0">
                <a:solidFill>
                  <a:srgbClr val="0070C0"/>
                </a:solidFill>
                <a:latin typeface="Times New Roman" pitchFamily="18" charset="0"/>
                <a:cs typeface="Times New Roman" pitchFamily="18" charset="0"/>
              </a:rPr>
              <a:t> lo </a:t>
            </a:r>
            <a:r>
              <a:rPr lang="it-IT" sz="2600" b="1" dirty="0">
                <a:solidFill>
                  <a:srgbClr val="0070C0"/>
                </a:solidFill>
                <a:latin typeface="Times New Roman" pitchFamily="18" charset="0"/>
                <a:cs typeface="Times New Roman" pitchFamily="18" charset="0"/>
              </a:rPr>
              <a:t>zinco è uno ione positivo, stabilizza lo ione idrossido carico negativamente che così può attaccare l'anidride carbonica. </a:t>
            </a:r>
            <a:r>
              <a:rPr lang="it-IT" sz="2600" b="1" dirty="0">
                <a:solidFill>
                  <a:srgbClr val="0070C0"/>
                </a:solidFill>
                <a:latin typeface="Times New Roman" pitchFamily="18" charset="0"/>
                <a:cs typeface="Times New Roman" pitchFamily="18" charset="0"/>
              </a:rPr>
              <a:t> </a:t>
            </a:r>
            <a:endParaRPr lang="it-IT" sz="2600" b="1" dirty="0" smtClean="0">
              <a:solidFill>
                <a:srgbClr val="0070C0"/>
              </a:solidFill>
              <a:latin typeface="Times New Roman" pitchFamily="18" charset="0"/>
              <a:cs typeface="Times New Roman" pitchFamily="18" charset="0"/>
            </a:endParaRPr>
          </a:p>
          <a:p>
            <a:endParaRPr lang="it-IT" sz="2600" b="1" dirty="0">
              <a:latin typeface="Times New Roman" pitchFamily="18" charset="0"/>
              <a:cs typeface="Times New Roman" pitchFamily="18" charset="0"/>
            </a:endParaRPr>
          </a:p>
          <a:p>
            <a:pPr marL="0" indent="0">
              <a:buNone/>
            </a:pPr>
            <a:endParaRPr lang="it-IT" sz="2600" b="1" dirty="0">
              <a:latin typeface="Times New Roman" pitchFamily="18" charset="0"/>
              <a:cs typeface="Times New Roman" pitchFamily="18" charset="0"/>
            </a:endParaRPr>
          </a:p>
          <a:p>
            <a:r>
              <a:rPr lang="it-IT" sz="2600" b="1" dirty="0" smtClean="0">
                <a:solidFill>
                  <a:srgbClr val="7030A0"/>
                </a:solidFill>
                <a:latin typeface="Times New Roman" pitchFamily="18" charset="0"/>
                <a:cs typeface="Times New Roman" pitchFamily="18" charset="0"/>
              </a:rPr>
              <a:t>Questo </a:t>
            </a:r>
            <a:r>
              <a:rPr lang="it-IT" sz="2600" b="1" dirty="0">
                <a:solidFill>
                  <a:srgbClr val="7030A0"/>
                </a:solidFill>
                <a:latin typeface="Times New Roman" pitchFamily="18" charset="0"/>
                <a:cs typeface="Times New Roman" pitchFamily="18" charset="0"/>
              </a:rPr>
              <a:t>enzima è stato identificato per la prima volta nel 1933, nei globuli rossi di bovino. Da allora, è stato trovato in abbondanza in tutti i tessuti dei mammiferi, ma anche in piante, alghe e batteri. </a:t>
            </a:r>
            <a:r>
              <a:rPr lang="it-IT" sz="2600" b="1" dirty="0" smtClean="0">
                <a:solidFill>
                  <a:srgbClr val="7030A0"/>
                </a:solidFill>
                <a:latin typeface="Times New Roman" pitchFamily="18" charset="0"/>
                <a:cs typeface="Times New Roman" pitchFamily="18" charset="0"/>
              </a:rPr>
              <a:t>E’ un </a:t>
            </a:r>
            <a:r>
              <a:rPr lang="it-IT" sz="2600" b="1" dirty="0">
                <a:solidFill>
                  <a:srgbClr val="7030A0"/>
                </a:solidFill>
                <a:latin typeface="Times New Roman" pitchFamily="18" charset="0"/>
                <a:cs typeface="Times New Roman" pitchFamily="18" charset="0"/>
              </a:rPr>
              <a:t>enzima antico e se ne conoscono tre classi distinte (chiamate </a:t>
            </a:r>
            <a:r>
              <a:rPr lang="it-IT" sz="2600" b="1" dirty="0" err="1">
                <a:solidFill>
                  <a:srgbClr val="7030A0"/>
                </a:solidFill>
                <a:latin typeface="Times New Roman" pitchFamily="18" charset="0"/>
                <a:cs typeface="Times New Roman" pitchFamily="18" charset="0"/>
              </a:rPr>
              <a:t>anidrasi</a:t>
            </a:r>
            <a:r>
              <a:rPr lang="it-IT" sz="2600" b="1" dirty="0">
                <a:solidFill>
                  <a:srgbClr val="7030A0"/>
                </a:solidFill>
                <a:latin typeface="Times New Roman" pitchFamily="18" charset="0"/>
                <a:cs typeface="Times New Roman" pitchFamily="18" charset="0"/>
              </a:rPr>
              <a:t> carbonica alfa, beta e gamma). </a:t>
            </a:r>
            <a:r>
              <a:rPr lang="it-IT" sz="2600" b="1" dirty="0" smtClean="0">
                <a:solidFill>
                  <a:srgbClr val="7030A0"/>
                </a:solidFill>
                <a:latin typeface="Times New Roman" pitchFamily="18" charset="0"/>
                <a:cs typeface="Times New Roman" pitchFamily="18" charset="0"/>
              </a:rPr>
              <a:t> Le </a:t>
            </a:r>
            <a:r>
              <a:rPr lang="it-IT" sz="2600" b="1" dirty="0" err="1">
                <a:solidFill>
                  <a:srgbClr val="7030A0"/>
                </a:solidFill>
                <a:latin typeface="Times New Roman" pitchFamily="18" charset="0"/>
                <a:cs typeface="Times New Roman" pitchFamily="18" charset="0"/>
              </a:rPr>
              <a:t>anidrasi</a:t>
            </a:r>
            <a:r>
              <a:rPr lang="it-IT" sz="2600" b="1" dirty="0">
                <a:solidFill>
                  <a:srgbClr val="7030A0"/>
                </a:solidFill>
                <a:latin typeface="Times New Roman" pitchFamily="18" charset="0"/>
                <a:cs typeface="Times New Roman" pitchFamily="18" charset="0"/>
              </a:rPr>
              <a:t> carboniche dei mammiferi appartengono alla classe alfa, gli enzimi delle piante appartengono alla classe beta, mentre l'enzima dei batteri produttori di metano che vivono sul fondo delle paludi appartiene alla classe gamma. </a:t>
            </a:r>
            <a:r>
              <a:rPr lang="it-IT" sz="2600" b="1" dirty="0" smtClean="0">
                <a:solidFill>
                  <a:srgbClr val="7030A0"/>
                </a:solidFill>
                <a:latin typeface="Times New Roman" pitchFamily="18" charset="0"/>
                <a:cs typeface="Times New Roman" pitchFamily="18" charset="0"/>
              </a:rPr>
              <a:t> </a:t>
            </a:r>
            <a:r>
              <a:rPr lang="it-IT" sz="2600" b="1" dirty="0">
                <a:latin typeface="Times New Roman" pitchFamily="18" charset="0"/>
                <a:cs typeface="Times New Roman" pitchFamily="18" charset="0"/>
              </a:rPr>
              <a:t/>
            </a:r>
            <a:br>
              <a:rPr lang="it-IT" sz="2600" b="1" dirty="0">
                <a:latin typeface="Times New Roman" pitchFamily="18" charset="0"/>
                <a:cs typeface="Times New Roman" pitchFamily="18" charset="0"/>
              </a:rPr>
            </a:br>
            <a:r>
              <a:rPr lang="it-IT" sz="2600" b="1" dirty="0" smtClean="0">
                <a:latin typeface="Times New Roman" pitchFamily="18" charset="0"/>
                <a:cs typeface="Times New Roman" pitchFamily="18" charset="0"/>
              </a:rPr>
              <a:t> </a:t>
            </a:r>
            <a:endParaRPr lang="it-IT" sz="2600" dirty="0">
              <a:latin typeface="Times New Roman" pitchFamily="18" charset="0"/>
              <a:cs typeface="Times New Roman" pitchFamily="18" charset="0"/>
            </a:endParaRPr>
          </a:p>
        </p:txBody>
      </p:sp>
      <p:sp>
        <p:nvSpPr>
          <p:cNvPr id="5" name="Segnaposto testo 4"/>
          <p:cNvSpPr>
            <a:spLocks noGrp="1"/>
          </p:cNvSpPr>
          <p:nvPr>
            <p:ph type="body" sz="half" idx="2"/>
          </p:nvPr>
        </p:nvSpPr>
        <p:spPr/>
        <p:txBody>
          <a:bodyPr/>
          <a:lstStyle/>
          <a:p>
            <a:endParaRPr lang="it-IT"/>
          </a:p>
        </p:txBody>
      </p:sp>
      <p:pic>
        <p:nvPicPr>
          <p:cNvPr id="1028" name="Picture 4" descr="C:\Users\kraun\Desktop\a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75" y="1268760"/>
            <a:ext cx="3926985"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512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30</Words>
  <Application>Microsoft Office PowerPoint</Application>
  <PresentationFormat>Presentazione su schermo (4:3)</PresentationFormat>
  <Paragraphs>27</Paragraphs>
  <Slides>5</Slides>
  <Notes>0</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Tema di Office</vt:lpstr>
      <vt:lpstr>Emoglobina </vt:lpstr>
      <vt:lpstr>Presentazione standard di PowerPoint</vt:lpstr>
      <vt:lpstr>Trasporto di O2/CO2</vt:lpstr>
      <vt:lpstr>Eritrocita:scambi gassosi</vt:lpstr>
      <vt:lpstr>Anidrasi Carbonica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Eritrocita:scambi gassosi</dc:title>
  <dc:creator>kraun</dc:creator>
  <cp:lastModifiedBy>kraun</cp:lastModifiedBy>
  <cp:revision>10</cp:revision>
  <dcterms:created xsi:type="dcterms:W3CDTF">2013-05-22T08:18:49Z</dcterms:created>
  <dcterms:modified xsi:type="dcterms:W3CDTF">2013-05-22T09:51:18Z</dcterms:modified>
</cp:coreProperties>
</file>