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63" r:id="rId2"/>
    <p:sldId id="270" r:id="rId3"/>
    <p:sldId id="259" r:id="rId4"/>
    <p:sldId id="276" r:id="rId5"/>
    <p:sldId id="265" r:id="rId6"/>
    <p:sldId id="269" r:id="rId7"/>
    <p:sldId id="260" r:id="rId8"/>
    <p:sldId id="271" r:id="rId9"/>
    <p:sldId id="272" r:id="rId10"/>
    <p:sldId id="262" r:id="rId11"/>
    <p:sldId id="266" r:id="rId12"/>
    <p:sldId id="267" r:id="rId13"/>
    <p:sldId id="268" r:id="rId14"/>
    <p:sldId id="256" r:id="rId15"/>
    <p:sldId id="257" r:id="rId16"/>
    <p:sldId id="258" r:id="rId17"/>
    <p:sldId id="277" r:id="rId18"/>
    <p:sldId id="274" r:id="rId19"/>
    <p:sldId id="278" r:id="rId20"/>
    <p:sldId id="275" r:id="rId21"/>
    <p:sldId id="279" r:id="rId22"/>
    <p:sldId id="280" r:id="rId2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8876035E-4E2D-4DA1-914C-5FCABFF791B7}">
          <p14:sldIdLst>
            <p14:sldId id="263"/>
            <p14:sldId id="270"/>
            <p14:sldId id="259"/>
            <p14:sldId id="276"/>
            <p14:sldId id="265"/>
            <p14:sldId id="269"/>
            <p14:sldId id="260"/>
            <p14:sldId id="271"/>
            <p14:sldId id="272"/>
            <p14:sldId id="262"/>
            <p14:sldId id="266"/>
            <p14:sldId id="267"/>
            <p14:sldId id="268"/>
            <p14:sldId id="256"/>
            <p14:sldId id="257"/>
            <p14:sldId id="258"/>
            <p14:sldId id="277"/>
            <p14:sldId id="274"/>
            <p14:sldId id="278"/>
            <p14:sldId id="275"/>
            <p14:sldId id="279"/>
            <p14:sldId id="28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005" y="-7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2AB66-48E7-4BEC-ABD9-A3D68C29410B}" type="datetimeFigureOut">
              <a:rPr lang="it-IT" smtClean="0"/>
              <a:t>17/05/2013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0EAAE-0136-46C9-AB2A-8B118282E03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2AB66-48E7-4BEC-ABD9-A3D68C29410B}" type="datetimeFigureOut">
              <a:rPr lang="it-IT" smtClean="0"/>
              <a:t>17/05/2013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0EAAE-0136-46C9-AB2A-8B118282E03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2AB66-48E7-4BEC-ABD9-A3D68C29410B}" type="datetimeFigureOut">
              <a:rPr lang="it-IT" smtClean="0"/>
              <a:t>17/05/2013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0EAAE-0136-46C9-AB2A-8B118282E03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2AB66-48E7-4BEC-ABD9-A3D68C29410B}" type="datetimeFigureOut">
              <a:rPr lang="it-IT" smtClean="0"/>
              <a:t>17/05/2013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0EAAE-0136-46C9-AB2A-8B118282E03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2AB66-48E7-4BEC-ABD9-A3D68C29410B}" type="datetimeFigureOut">
              <a:rPr lang="it-IT" smtClean="0"/>
              <a:t>17/05/2013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0EAAE-0136-46C9-AB2A-8B118282E03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2AB66-48E7-4BEC-ABD9-A3D68C29410B}" type="datetimeFigureOut">
              <a:rPr lang="it-IT" smtClean="0"/>
              <a:t>17/05/2013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0EAAE-0136-46C9-AB2A-8B118282E038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2AB66-48E7-4BEC-ABD9-A3D68C29410B}" type="datetimeFigureOut">
              <a:rPr lang="it-IT" smtClean="0"/>
              <a:t>17/05/2013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0EAAE-0136-46C9-AB2A-8B118282E03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2AB66-48E7-4BEC-ABD9-A3D68C29410B}" type="datetimeFigureOut">
              <a:rPr lang="it-IT" smtClean="0"/>
              <a:t>17/05/2013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0EAAE-0136-46C9-AB2A-8B118282E03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2AB66-48E7-4BEC-ABD9-A3D68C29410B}" type="datetimeFigureOut">
              <a:rPr lang="it-IT" smtClean="0"/>
              <a:t>17/05/2013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0EAAE-0136-46C9-AB2A-8B118282E03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2AB66-48E7-4BEC-ABD9-A3D68C29410B}" type="datetimeFigureOut">
              <a:rPr lang="it-IT" smtClean="0"/>
              <a:t>17/05/2013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F90EAAE-0136-46C9-AB2A-8B118282E03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2AB66-48E7-4BEC-ABD9-A3D68C29410B}" type="datetimeFigureOut">
              <a:rPr lang="it-IT" smtClean="0"/>
              <a:t>17/05/2013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0EAAE-0136-46C9-AB2A-8B118282E03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8D72AB66-48E7-4BEC-ABD9-A3D68C29410B}" type="datetimeFigureOut">
              <a:rPr lang="it-IT" smtClean="0"/>
              <a:t>17/05/2013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6F90EAAE-0136-46C9-AB2A-8B118282E038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catalepton.altervista.org/2008/02/16/epifora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it.wikipedia.org/wiki/1268" TargetMode="External"/><Relationship Id="rId13" Type="http://schemas.openxmlformats.org/officeDocument/2006/relationships/hyperlink" Target="http://it.wikipedia.org/wiki/Palazzo_della_Signoria" TargetMode="External"/><Relationship Id="rId3" Type="http://schemas.openxmlformats.org/officeDocument/2006/relationships/hyperlink" Target="http://it.wikipedia.org/wiki/Firenze" TargetMode="External"/><Relationship Id="rId7" Type="http://schemas.openxmlformats.org/officeDocument/2006/relationships/hyperlink" Target="http://it.wikipedia.org/wiki/Arno" TargetMode="External"/><Relationship Id="rId12" Type="http://schemas.openxmlformats.org/officeDocument/2006/relationships/hyperlink" Target="http://it.wikipedia.org/wiki/1385" TargetMode="External"/><Relationship Id="rId2" Type="http://schemas.openxmlformats.org/officeDocument/2006/relationships/hyperlink" Target="http://it.wikipedia.org/wiki/Piazza" TargetMode="External"/><Relationship Id="rId16" Type="http://schemas.openxmlformats.org/officeDocument/2006/relationships/hyperlink" Target="http://it.wikipedia.org/wiki/Loggia_della_Signori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t.wikipedia.org/wiki/Ponte_Vecchio" TargetMode="External"/><Relationship Id="rId11" Type="http://schemas.openxmlformats.org/officeDocument/2006/relationships/hyperlink" Target="http://it.wikipedia.org/wiki/Battaglia_di_Benevento_(1266)" TargetMode="External"/><Relationship Id="rId5" Type="http://schemas.openxmlformats.org/officeDocument/2006/relationships/hyperlink" Target="http://it.wikipedia.org/wiki/Santa_Maria_del_Fiore" TargetMode="External"/><Relationship Id="rId15" Type="http://schemas.openxmlformats.org/officeDocument/2006/relationships/hyperlink" Target="http://it.wikipedia.org/wiki/Piazza_della_Repubblica_(Firenze)" TargetMode="External"/><Relationship Id="rId10" Type="http://schemas.openxmlformats.org/officeDocument/2006/relationships/hyperlink" Target="http://it.wikipedia.org/wiki/Guelfi" TargetMode="External"/><Relationship Id="rId4" Type="http://schemas.openxmlformats.org/officeDocument/2006/relationships/hyperlink" Target="http://it.wikipedia.org/wiki/Palazzo_Vecchio" TargetMode="External"/><Relationship Id="rId9" Type="http://schemas.openxmlformats.org/officeDocument/2006/relationships/hyperlink" Target="http://it.wikipedia.org/wiki/Ghibellini" TargetMode="External"/><Relationship Id="rId14" Type="http://schemas.openxmlformats.org/officeDocument/2006/relationships/hyperlink" Target="http://it.wikipedia.org/wiki/Piazza_del_Duomo_(Firenze)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it.wikipedia.org/wiki/Ghironda" TargetMode="External"/><Relationship Id="rId2" Type="http://schemas.openxmlformats.org/officeDocument/2006/relationships/hyperlink" Target="http://it.wikipedia.org/w/index.php?title=Saltimbanco&amp;action=edit&amp;redlink=1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it.wikipedia.org/wiki/Ciarlatano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it.wikipedia.org/w/index.php?title=Poesia_giocosa&amp;action=edit&amp;redlink=1" TargetMode="External"/><Relationship Id="rId13" Type="http://schemas.openxmlformats.org/officeDocument/2006/relationships/hyperlink" Target="http://it.wikipedia.org/wiki/Wikipedia:Cita_le_fonti" TargetMode="External"/><Relationship Id="rId3" Type="http://schemas.openxmlformats.org/officeDocument/2006/relationships/hyperlink" Target="http://it.wikipedia.org/wiki/Brunetto_Latini" TargetMode="External"/><Relationship Id="rId7" Type="http://schemas.openxmlformats.org/officeDocument/2006/relationships/hyperlink" Target="http://it.wikipedia.org/wiki/Poesia_comica" TargetMode="External"/><Relationship Id="rId12" Type="http://schemas.openxmlformats.org/officeDocument/2006/relationships/hyperlink" Target="http://it.wikisource.org/wiki/Oi_dolce_mio_marito_Aldobrandino" TargetMode="External"/><Relationship Id="rId2" Type="http://schemas.openxmlformats.org/officeDocument/2006/relationships/hyperlink" Target="http://it.wikipedia.org/wiki/Ghibellini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t.wikipedia.org/wiki/Poesia_burlesca" TargetMode="External"/><Relationship Id="rId11" Type="http://schemas.openxmlformats.org/officeDocument/2006/relationships/hyperlink" Target="http://it.wikipedia.org/wiki/Rustico_Filippi#cite_note-1" TargetMode="External"/><Relationship Id="rId5" Type="http://schemas.openxmlformats.org/officeDocument/2006/relationships/hyperlink" Target="http://it.wikipedia.org/wiki/Francesco_da_Barberino" TargetMode="External"/><Relationship Id="rId10" Type="http://schemas.openxmlformats.org/officeDocument/2006/relationships/hyperlink" Target="http://it.wikipedia.org/wiki/Sonetto" TargetMode="External"/><Relationship Id="rId4" Type="http://schemas.openxmlformats.org/officeDocument/2006/relationships/hyperlink" Target="http://it.wikipedia.org/wiki/Il_Favolello" TargetMode="External"/><Relationship Id="rId9" Type="http://schemas.openxmlformats.org/officeDocument/2006/relationships/hyperlink" Target="http://it.wikipedia.org/wiki/XIV_secolo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it.wikipedia.org/wiki/14_settembre" TargetMode="External"/><Relationship Id="rId13" Type="http://schemas.openxmlformats.org/officeDocument/2006/relationships/hyperlink" Target="http://it.wikipedia.org/wiki/Italia" TargetMode="External"/><Relationship Id="rId3" Type="http://schemas.openxmlformats.org/officeDocument/2006/relationships/hyperlink" Target="http://it.wikipedia.org/wiki/Firenze" TargetMode="External"/><Relationship Id="rId7" Type="http://schemas.openxmlformats.org/officeDocument/2006/relationships/hyperlink" Target="http://it.wikipedia.org/wiki/Ravenna" TargetMode="External"/><Relationship Id="rId12" Type="http://schemas.openxmlformats.org/officeDocument/2006/relationships/hyperlink" Target="http://it.wikipedia.org/wiki/Politico" TargetMode="External"/><Relationship Id="rId2" Type="http://schemas.openxmlformats.org/officeDocument/2006/relationships/hyperlink" Target="http://it.wikipedia.org/wiki/Alighieri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t.wikipedia.org/wiki/1265" TargetMode="External"/><Relationship Id="rId11" Type="http://schemas.openxmlformats.org/officeDocument/2006/relationships/hyperlink" Target="http://it.wikipedia.org/wiki/Scrittore" TargetMode="External"/><Relationship Id="rId5" Type="http://schemas.openxmlformats.org/officeDocument/2006/relationships/hyperlink" Target="http://it.wikipedia.org/wiki/13_giugno" TargetMode="External"/><Relationship Id="rId15" Type="http://schemas.openxmlformats.org/officeDocument/2006/relationships/hyperlink" Target="http://it.wikipedia.org/wiki/Divina_Commedia" TargetMode="External"/><Relationship Id="rId10" Type="http://schemas.openxmlformats.org/officeDocument/2006/relationships/hyperlink" Target="http://it.wikipedia.org/wiki/Poeta" TargetMode="External"/><Relationship Id="rId4" Type="http://schemas.openxmlformats.org/officeDocument/2006/relationships/hyperlink" Target="http://it.wikipedia.org/wiki/22_maggio" TargetMode="External"/><Relationship Id="rId9" Type="http://schemas.openxmlformats.org/officeDocument/2006/relationships/hyperlink" Target="http://it.wikipedia.org/wiki/1321" TargetMode="External"/><Relationship Id="rId14" Type="http://schemas.openxmlformats.org/officeDocument/2006/relationships/hyperlink" Target="http://it.wikipedia.org/wiki/Lingua_italiana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it.wikipedia.org/wiki/Statue_parlanti#cite_note-1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400" dirty="0" smtClean="0"/>
              <a:t>CARTA DI IDENTITA’ DI una PIAZZA MEDIOEVALE</a:t>
            </a:r>
            <a:endParaRPr lang="it-IT" sz="2400" dirty="0"/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5280700"/>
          </a:xfrm>
        </p:spPr>
        <p:txBody>
          <a:bodyPr>
            <a:normAutofit/>
          </a:bodyPr>
          <a:lstStyle/>
          <a:p>
            <a:r>
              <a:rPr lang="it-IT" dirty="0"/>
              <a:t>Spesso identificata con il cuore cittadino, la piazza nasce nel medioevo come spazio delimitato da una fitta trama di strutture edilizie, per lo più addossate le une alle altre, e quasi sempre delimitate dalla cinta muraria esterna. Il parallelismo tra piazza e città è talmente forte nell’età medievale, che i due concetti tendono spesso a coincidere sia visivamente che simbolicamente. Basti pensare alle tante immagini antiche, provenienti soprattutto da codici miniati, pale religiose, polittici e affreschi votivi, in cui la santa o il santo patrono tengono in mano la miniatura della città da proteggere.    In genere si tratta di riproduzioni in miniatura della piazza e dei suoi principali monumenti, come nel caso della tavola del polittico, dipinto da Meo di Guido da Siena nella prima metà del Trecento, conservata nella Galleria Nazionale dell’Umbria: qui vediamo il santo patrono, il vescovo Ercolano, mentre regge nel palmo della propria mano l’intera piazza di Perugia, riprodotta in miniatura e stilizzata nei suoi più caratteristici ed essenziali elementi architettonici. Si riconoscono gli edifici principali che a quel tempo si affacciavano nella </a:t>
            </a:r>
            <a:r>
              <a:rPr lang="it-IT" i="1" dirty="0"/>
              <a:t>platea magna </a:t>
            </a:r>
            <a:r>
              <a:rPr lang="it-IT" dirty="0"/>
              <a:t>e si vedono chiaramente le mura cittadine che circondano la città.</a:t>
            </a:r>
            <a:br>
              <a:rPr lang="it-IT" dirty="0"/>
            </a:br>
            <a:r>
              <a:rPr lang="it-IT" dirty="0"/>
              <a:t>La piazza dentro le mura e le mura intorno alla piazza. Sono questi i due elementi urbanistici che rappresentano la città medievale nella sua interezza, in contrapposizione alla campagna e al potere feudale circostante.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966578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PASQUINATE IN PIAZZA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4992668"/>
          </a:xfrm>
        </p:spPr>
        <p:txBody>
          <a:bodyPr>
            <a:normAutofit/>
          </a:bodyPr>
          <a:lstStyle/>
          <a:p>
            <a:r>
              <a:rPr lang="it-IT" sz="2000" dirty="0" smtClean="0"/>
              <a:t>PASQUILLUS </a:t>
            </a:r>
            <a:r>
              <a:rPr lang="it-IT" sz="2000" dirty="0"/>
              <a:t>A’ PEDANTI</a:t>
            </a:r>
          </a:p>
          <a:p>
            <a:r>
              <a:rPr lang="it-IT" sz="2000" dirty="0"/>
              <a:t>Su, su, su, su, su, largo a li pedanti,</a:t>
            </a:r>
            <a:br>
              <a:rPr lang="it-IT" sz="2000" dirty="0"/>
            </a:br>
            <a:r>
              <a:rPr lang="it-IT" sz="2000" dirty="0"/>
              <a:t>venite con </a:t>
            </a:r>
            <a:r>
              <a:rPr lang="it-IT" sz="2000" dirty="0" err="1"/>
              <a:t>soneti</a:t>
            </a:r>
            <a:r>
              <a:rPr lang="it-IT" sz="2000" dirty="0"/>
              <a:t> ch’i’ ho cacato,</a:t>
            </a:r>
            <a:br>
              <a:rPr lang="it-IT" sz="2000" dirty="0"/>
            </a:br>
            <a:r>
              <a:rPr lang="it-IT" sz="2000" dirty="0"/>
              <a:t>acciò che resti ben lo </a:t>
            </a:r>
            <a:r>
              <a:rPr lang="it-IT" sz="2000" dirty="0" err="1"/>
              <a:t>cul</a:t>
            </a:r>
            <a:r>
              <a:rPr lang="it-IT" sz="2000" dirty="0"/>
              <a:t> </a:t>
            </a:r>
            <a:r>
              <a:rPr lang="it-IT" sz="2000" dirty="0" err="1"/>
              <a:t>stuato</a:t>
            </a:r>
            <a:r>
              <a:rPr lang="it-IT" sz="2000" dirty="0"/>
              <a:t>,</a:t>
            </a:r>
            <a:br>
              <a:rPr lang="it-IT" sz="2000" dirty="0"/>
            </a:br>
            <a:r>
              <a:rPr lang="it-IT" sz="2000" dirty="0"/>
              <a:t>che ‘l </a:t>
            </a:r>
            <a:r>
              <a:rPr lang="it-IT" sz="2000" dirty="0" err="1"/>
              <a:t>cancaro</a:t>
            </a:r>
            <a:r>
              <a:rPr lang="it-IT" sz="2000" dirty="0"/>
              <a:t> vi venga a tutti quanti.</a:t>
            </a:r>
          </a:p>
          <a:p>
            <a:r>
              <a:rPr lang="it-IT" sz="2000" dirty="0"/>
              <a:t>(</a:t>
            </a:r>
            <a:r>
              <a:rPr lang="it-IT" sz="2000" u="sng" dirty="0">
                <a:hlinkClick r:id="rId2"/>
              </a:rPr>
              <a:t>Pasquinate</a:t>
            </a:r>
            <a:r>
              <a:rPr lang="it-IT" sz="2000" dirty="0"/>
              <a:t>, cit., I, 135 [da </a:t>
            </a:r>
            <a:r>
              <a:rPr lang="it-IT" sz="2000" i="1" dirty="0"/>
              <a:t>Versi posti a Pasquino 1517</a:t>
            </a:r>
            <a:r>
              <a:rPr lang="it-IT" sz="2000" dirty="0"/>
              <a:t>], pp. 107-108)</a:t>
            </a:r>
          </a:p>
          <a:p>
            <a:r>
              <a:rPr lang="it-IT" sz="2000" dirty="0"/>
              <a:t>PASQUINO ALLI PALAFRENIERI</a:t>
            </a:r>
          </a:p>
          <a:p>
            <a:r>
              <a:rPr lang="it-IT" sz="2000" dirty="0"/>
              <a:t>Fate far largo con ronche e bastoni,</a:t>
            </a:r>
            <a:br>
              <a:rPr lang="it-IT" sz="2000" dirty="0"/>
            </a:br>
            <a:r>
              <a:rPr lang="it-IT" sz="2000" dirty="0"/>
              <a:t>palafrenieri, a quelli mei pedanti,</a:t>
            </a:r>
            <a:br>
              <a:rPr lang="it-IT" sz="2000" dirty="0"/>
            </a:br>
            <a:r>
              <a:rPr lang="it-IT" sz="2000" dirty="0"/>
              <a:t>acciò, mentre io caco, tutti quanti</a:t>
            </a:r>
            <a:br>
              <a:rPr lang="it-IT" sz="2000" dirty="0"/>
            </a:br>
            <a:r>
              <a:rPr lang="it-IT" sz="2000" dirty="0"/>
              <a:t>al </a:t>
            </a:r>
            <a:r>
              <a:rPr lang="it-IT" sz="2000" dirty="0" err="1"/>
              <a:t>cul</a:t>
            </a:r>
            <a:r>
              <a:rPr lang="it-IT" sz="2000" dirty="0"/>
              <a:t> </a:t>
            </a:r>
            <a:r>
              <a:rPr lang="it-IT" sz="2000" dirty="0" err="1"/>
              <a:t>possan</a:t>
            </a:r>
            <a:r>
              <a:rPr lang="it-IT" sz="2000" dirty="0"/>
              <a:t> segnar le commissioni.</a:t>
            </a:r>
          </a:p>
          <a:p>
            <a:r>
              <a:rPr lang="it-IT" sz="2000" dirty="0"/>
              <a:t>(</a:t>
            </a:r>
            <a:r>
              <a:rPr lang="it-IT" sz="2000" u="sng" dirty="0">
                <a:hlinkClick r:id="rId2"/>
              </a:rPr>
              <a:t>Pasquinate</a:t>
            </a:r>
            <a:r>
              <a:rPr lang="it-IT" sz="2000" dirty="0"/>
              <a:t>, cit., I, 160 [da </a:t>
            </a:r>
            <a:r>
              <a:rPr lang="it-IT" sz="2000" i="1" dirty="0"/>
              <a:t>Carmina apposita </a:t>
            </a:r>
            <a:r>
              <a:rPr lang="it-IT" sz="2000" i="1" dirty="0" err="1"/>
              <a:t>Pasquillo</a:t>
            </a:r>
            <a:r>
              <a:rPr lang="it-IT" sz="2000" i="1" dirty="0"/>
              <a:t> MDXXI</a:t>
            </a:r>
            <a:r>
              <a:rPr lang="it-IT" sz="2000" dirty="0"/>
              <a:t>, Rome in </a:t>
            </a:r>
            <a:r>
              <a:rPr lang="it-IT" sz="2000" dirty="0" err="1"/>
              <a:t>edib</a:t>
            </a:r>
            <a:r>
              <a:rPr lang="it-IT" sz="2000" dirty="0"/>
              <a:t>. </a:t>
            </a:r>
            <a:r>
              <a:rPr lang="it-IT" sz="2000" dirty="0" err="1"/>
              <a:t>Iacobi</a:t>
            </a:r>
            <a:r>
              <a:rPr lang="it-IT" sz="2000" dirty="0"/>
              <a:t> </a:t>
            </a:r>
            <a:r>
              <a:rPr lang="it-IT" sz="2000" dirty="0" err="1"/>
              <a:t>Mazochij</a:t>
            </a:r>
            <a:r>
              <a:rPr lang="it-IT" sz="2000" dirty="0"/>
              <a:t> MDXXI], p. 131)</a:t>
            </a:r>
          </a:p>
          <a:p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1060922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Piazza della signoria a </a:t>
            </a:r>
            <a:r>
              <a:rPr lang="it-IT" dirty="0" err="1" smtClean="0"/>
              <a:t>firenze</a:t>
            </a:r>
            <a:endParaRPr lang="it-IT" dirty="0"/>
          </a:p>
        </p:txBody>
      </p:sp>
      <p:pic>
        <p:nvPicPr>
          <p:cNvPr id="4" name="irc_mi" descr="http://static.guide.supereva.it/guide/toscana_meravigliosa/monumenti-e-statue-in-piazza-della-signoria-a-firenze/big_firenze1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2736"/>
            <a:ext cx="8424935" cy="5184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2855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Le caratteristiche urbanistiche</a:t>
            </a:r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4992668"/>
          </a:xfrm>
        </p:spPr>
        <p:txBody>
          <a:bodyPr>
            <a:normAutofit fontScale="77500" lnSpcReduction="20000"/>
          </a:bodyPr>
          <a:lstStyle/>
          <a:p>
            <a:r>
              <a:rPr lang="it-IT" sz="2400" dirty="0"/>
              <a:t>Piazza della Signoria è la </a:t>
            </a:r>
            <a:r>
              <a:rPr lang="it-IT" sz="2400" dirty="0">
                <a:hlinkClick r:id="rId2" tooltip="Piazza"/>
              </a:rPr>
              <a:t>piazza</a:t>
            </a:r>
            <a:r>
              <a:rPr lang="it-IT" sz="2400" dirty="0"/>
              <a:t> centrale di </a:t>
            </a:r>
            <a:r>
              <a:rPr lang="it-IT" sz="2400" dirty="0">
                <a:hlinkClick r:id="rId3" tooltip="Firenze"/>
              </a:rPr>
              <a:t>Firenze</a:t>
            </a:r>
            <a:r>
              <a:rPr lang="it-IT" sz="2400" dirty="0"/>
              <a:t>, sede del potere civile con </a:t>
            </a:r>
            <a:r>
              <a:rPr lang="it-IT" sz="2400" dirty="0">
                <a:hlinkClick r:id="rId4" tooltip="Palazzo Vecchio"/>
              </a:rPr>
              <a:t>Palazzo Vecchio</a:t>
            </a:r>
            <a:r>
              <a:rPr lang="it-IT" sz="2400" dirty="0"/>
              <a:t> e cuore della vita sociale della città. </a:t>
            </a:r>
            <a:endParaRPr lang="it-IT" sz="2400" dirty="0" smtClean="0"/>
          </a:p>
          <a:p>
            <a:r>
              <a:rPr lang="it-IT" sz="2400" dirty="0" smtClean="0"/>
              <a:t>A </a:t>
            </a:r>
            <a:r>
              <a:rPr lang="it-IT" sz="2400" dirty="0"/>
              <a:t>forma di L, si trova nella parte centrale della Firenze medievale, a sud del </a:t>
            </a:r>
            <a:r>
              <a:rPr lang="it-IT" sz="2400" dirty="0">
                <a:hlinkClick r:id="rId5" tooltip="Santa Maria del Fiore"/>
              </a:rPr>
              <a:t>Duomo</a:t>
            </a:r>
            <a:r>
              <a:rPr lang="it-IT" sz="2400" dirty="0"/>
              <a:t> e a poche decine di metri dal </a:t>
            </a:r>
            <a:r>
              <a:rPr lang="it-IT" sz="2400" dirty="0">
                <a:hlinkClick r:id="rId6" tooltip="Ponte Vecchio"/>
              </a:rPr>
              <a:t>Ponte Vecchio</a:t>
            </a:r>
            <a:r>
              <a:rPr lang="it-IT" sz="2400" dirty="0"/>
              <a:t> e dall'</a:t>
            </a:r>
            <a:r>
              <a:rPr lang="it-IT" sz="2400" dirty="0">
                <a:hlinkClick r:id="rId7" tooltip="Arno"/>
              </a:rPr>
              <a:t>Arno</a:t>
            </a:r>
            <a:r>
              <a:rPr lang="it-IT" sz="2400" dirty="0"/>
              <a:t>. </a:t>
            </a:r>
            <a:endParaRPr lang="it-IT" sz="2400" dirty="0" smtClean="0"/>
          </a:p>
          <a:p>
            <a:r>
              <a:rPr lang="it-IT" sz="2400" dirty="0" smtClean="0"/>
              <a:t>In </a:t>
            </a:r>
            <a:r>
              <a:rPr lang="it-IT" sz="2400" dirty="0"/>
              <a:t>passato ha avuto vari nomi, come </a:t>
            </a:r>
            <a:r>
              <a:rPr lang="it-IT" sz="2400" i="1" dirty="0"/>
              <a:t>piazza dei Priori</a:t>
            </a:r>
            <a:r>
              <a:rPr lang="it-IT" sz="2400" dirty="0"/>
              <a:t> o </a:t>
            </a:r>
            <a:r>
              <a:rPr lang="it-IT" sz="2400" i="1" dirty="0"/>
              <a:t>piazza del </a:t>
            </a:r>
            <a:r>
              <a:rPr lang="it-IT" sz="2400" i="1" dirty="0" smtClean="0"/>
              <a:t>Granduca</a:t>
            </a:r>
            <a:r>
              <a:rPr lang="it-IT" sz="2400" dirty="0" smtClean="0"/>
              <a:t>.</a:t>
            </a:r>
          </a:p>
          <a:p>
            <a:r>
              <a:rPr lang="it-IT" sz="2400" dirty="0" smtClean="0"/>
              <a:t>La </a:t>
            </a:r>
            <a:r>
              <a:rPr lang="it-IT" sz="2400" dirty="0"/>
              <a:t>piazza cominciò ad assumere la forma attuale intorno al </a:t>
            </a:r>
            <a:r>
              <a:rPr lang="it-IT" sz="2400" dirty="0">
                <a:hlinkClick r:id="rId8" tooltip="1268"/>
              </a:rPr>
              <a:t>1268</a:t>
            </a:r>
            <a:r>
              <a:rPr lang="it-IT" sz="2400" dirty="0"/>
              <a:t>, quando le case dei </a:t>
            </a:r>
            <a:r>
              <a:rPr lang="it-IT" sz="2400" dirty="0">
                <a:hlinkClick r:id="rId9" tooltip="Ghibellini"/>
              </a:rPr>
              <a:t>Ghibellini</a:t>
            </a:r>
            <a:r>
              <a:rPr lang="it-IT" sz="2400" dirty="0"/>
              <a:t> che si ergevano nella zona furono demolite dai </a:t>
            </a:r>
            <a:r>
              <a:rPr lang="it-IT" sz="2400" dirty="0">
                <a:hlinkClick r:id="rId10" tooltip="Guelfi"/>
              </a:rPr>
              <a:t>Guelfi</a:t>
            </a:r>
            <a:r>
              <a:rPr lang="it-IT" sz="2400" dirty="0"/>
              <a:t> vittoriosi a </a:t>
            </a:r>
            <a:r>
              <a:rPr lang="it-IT" sz="2400" dirty="0">
                <a:hlinkClick r:id="rId11" tooltip="Battaglia di Benevento (1266)"/>
              </a:rPr>
              <a:t>Benevento</a:t>
            </a:r>
            <a:r>
              <a:rPr lang="it-IT" sz="2400" dirty="0"/>
              <a:t>, ma senza dare all'area un'impostazione coerente ed unitaria, tanto che fu pavimentata solo nel </a:t>
            </a:r>
            <a:r>
              <a:rPr lang="it-IT" sz="2400" dirty="0">
                <a:hlinkClick r:id="rId12" tooltip="1385"/>
              </a:rPr>
              <a:t>1385</a:t>
            </a:r>
            <a:r>
              <a:rPr lang="it-IT" sz="2400" dirty="0"/>
              <a:t>. Di pari passo venne costruito il </a:t>
            </a:r>
            <a:r>
              <a:rPr lang="it-IT" sz="2400" dirty="0">
                <a:hlinkClick r:id="rId13" tooltip="Palazzo della Signoria"/>
              </a:rPr>
              <a:t>Palazzo della Signoria</a:t>
            </a:r>
            <a:r>
              <a:rPr lang="it-IT" sz="2400" dirty="0"/>
              <a:t>, così la piazza divenne il centro della vita politica cittadina, in antitesi con il centro religioso di </a:t>
            </a:r>
            <a:r>
              <a:rPr lang="it-IT" sz="2400" dirty="0">
                <a:hlinkClick r:id="rId14" tooltip="Piazza del Duomo (Firenze)"/>
              </a:rPr>
              <a:t>Piazza del Duomo</a:t>
            </a:r>
            <a:r>
              <a:rPr lang="it-IT" sz="2400" dirty="0"/>
              <a:t> e la piazza per i commerci che era il </a:t>
            </a:r>
            <a:r>
              <a:rPr lang="it-IT" sz="2400" i="1" dirty="0"/>
              <a:t>Mercato Vecchio</a:t>
            </a:r>
            <a:r>
              <a:rPr lang="it-IT" sz="2400" dirty="0"/>
              <a:t>, dove oggi sorge </a:t>
            </a:r>
            <a:r>
              <a:rPr lang="it-IT" sz="2400" dirty="0">
                <a:hlinkClick r:id="rId15" tooltip="Piazza della Repubblica (Firenze)"/>
              </a:rPr>
              <a:t>Piazza della Repubblica</a:t>
            </a:r>
            <a:r>
              <a:rPr lang="it-IT" sz="2400" dirty="0"/>
              <a:t>. Nel XIV secolo vengono aggiunte la </a:t>
            </a:r>
            <a:r>
              <a:rPr lang="it-IT" sz="2400" dirty="0">
                <a:hlinkClick r:id="rId16" tooltip="Loggia della Signoria"/>
              </a:rPr>
              <a:t>Loggia della Signoria</a:t>
            </a:r>
            <a:r>
              <a:rPr lang="it-IT" sz="2400" dirty="0"/>
              <a:t>, per le cerimonie pubbliche, e il Tribunale della Mercanzia, istituto atto a dirimere le controversie di tipo civile e commerciale.</a:t>
            </a:r>
          </a:p>
          <a:p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504366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400" dirty="0" smtClean="0"/>
              <a:t>Piazza della signoria in un’immagine attuale</a:t>
            </a:r>
            <a:endParaRPr lang="it-IT" sz="2400" dirty="0"/>
          </a:p>
        </p:txBody>
      </p:sp>
      <p:pic>
        <p:nvPicPr>
          <p:cNvPr id="4" name="Segnaposto contenuto 3" descr="File:Piazza della signoria ari1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24744"/>
            <a:ext cx="7992888" cy="52565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4508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772400" cy="1080120"/>
          </a:xfrm>
        </p:spPr>
        <p:txBody>
          <a:bodyPr>
            <a:normAutofit/>
          </a:bodyPr>
          <a:lstStyle/>
          <a:p>
            <a:r>
              <a:rPr lang="it-IT" dirty="0" smtClean="0"/>
              <a:t>La piazza medioevale ed il suo protagonista il giullare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827584" y="1772816"/>
            <a:ext cx="7560840" cy="4248472"/>
          </a:xfrm>
        </p:spPr>
        <p:txBody>
          <a:bodyPr/>
          <a:lstStyle/>
          <a:p>
            <a:endParaRPr lang="it-IT" dirty="0"/>
          </a:p>
        </p:txBody>
      </p:sp>
      <p:pic>
        <p:nvPicPr>
          <p:cNvPr id="4" name="Immagine 3" descr="File:Stanczyk Matejko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77047"/>
            <a:ext cx="7560840" cy="4892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5111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Descrizione di un giullare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4776644"/>
          </a:xfrm>
        </p:spPr>
        <p:txBody>
          <a:bodyPr>
            <a:normAutofit lnSpcReduction="10000"/>
          </a:bodyPr>
          <a:lstStyle/>
          <a:p>
            <a:r>
              <a:rPr lang="it-IT" dirty="0"/>
              <a:t>« </a:t>
            </a:r>
            <a:r>
              <a:rPr lang="it-IT" sz="1800" dirty="0"/>
              <a:t>Un giullare è un essere multiplo; è un musico, un poeta, un attore, un </a:t>
            </a:r>
            <a:r>
              <a:rPr lang="it-IT" sz="1800" u="sng" dirty="0">
                <a:hlinkClick r:id="rId2" tooltip="Saltimbanco (pagina inesistente)"/>
              </a:rPr>
              <a:t>saltimbanco</a:t>
            </a:r>
            <a:r>
              <a:rPr lang="it-IT" sz="1800" dirty="0"/>
              <a:t>; è una sorta di addetto ai piaceri alla corte del re e principi; è un vagabondo che vaga per le strade e dà spettacolo nei villaggi; è il suonatore di </a:t>
            </a:r>
            <a:r>
              <a:rPr lang="it-IT" sz="1800" u="sng" dirty="0">
                <a:hlinkClick r:id="rId3" tooltip="Ghironda"/>
              </a:rPr>
              <a:t>ghironda</a:t>
            </a:r>
            <a:r>
              <a:rPr lang="it-IT" sz="1800" dirty="0"/>
              <a:t> che, a ogni tappa, canta le canzoni di gesta alle persone; è il </a:t>
            </a:r>
            <a:r>
              <a:rPr lang="it-IT" sz="1800" u="sng" dirty="0">
                <a:hlinkClick r:id="rId4" tooltip="Ciarlatano"/>
              </a:rPr>
              <a:t>ciarlatano</a:t>
            </a:r>
            <a:r>
              <a:rPr lang="it-IT" sz="1800" dirty="0"/>
              <a:t> che diverte la folla agli incroci delle strade; è l'autore e l'attore degli spettacoli che si danno i giorni di festa all'uscita dalla chiesa; è il conduttore delle danze che fa ballare la gioventù; è il </a:t>
            </a:r>
            <a:r>
              <a:rPr lang="it-IT" sz="1800" dirty="0" err="1"/>
              <a:t>cantimpanca</a:t>
            </a:r>
            <a:r>
              <a:rPr lang="it-IT" sz="1800" dirty="0"/>
              <a:t> [cantastorie]; è il suonatore di tromba che scandisce la marcia delle processioni; è l'affabulatore, il cantore che rallegra festini, nozze, veglie; è il cavallerizzo che volteggia sui cavalli; l'acrobata che danza sulle mani, che fa giochi coi coltelli, che attraversa i cerchi di corsa, che mangia il fuoco, che fa il contorsionista; il saltimbanco sbruffone e imitatore; il buffone che fa lo scemo e che dice scempiaggini; il giullare è tutto ciò e altro ancora. </a:t>
            </a:r>
            <a:r>
              <a:rPr lang="it-IT" sz="1800" dirty="0" smtClean="0"/>
              <a:t>»</a:t>
            </a: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it-IT" sz="1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  </a:t>
            </a:r>
            <a:r>
              <a:rPr lang="it-IT" sz="18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E.Faral</a:t>
            </a:r>
            <a:r>
              <a:rPr lang="it-IT" sz="1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it-IT" sz="18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Les</a:t>
            </a:r>
            <a:r>
              <a:rPr lang="it-IT" sz="18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it-IT" sz="18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jongleurs</a:t>
            </a:r>
            <a:r>
              <a:rPr lang="it-IT" sz="18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en France </a:t>
            </a:r>
            <a:r>
              <a:rPr lang="it-IT" sz="18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au</a:t>
            </a:r>
            <a:r>
              <a:rPr lang="it-IT" sz="18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it-IT" sz="18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Moyen</a:t>
            </a:r>
            <a:r>
              <a:rPr lang="it-IT" sz="18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it-IT" sz="18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age</a:t>
            </a:r>
            <a:r>
              <a:rPr lang="it-IT" sz="1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lang="it-IT" sz="2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it-IT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lang="it-IT" sz="2400" dirty="0">
              <a:latin typeface="Calibri"/>
              <a:ea typeface="Calibri"/>
              <a:cs typeface="Times New Roman"/>
            </a:endParaRPr>
          </a:p>
          <a:p>
            <a:endParaRPr lang="it-IT" sz="1800" dirty="0" smtClean="0"/>
          </a:p>
          <a:p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291668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I giullari vanno anche a corte</a:t>
            </a:r>
            <a:endParaRPr lang="it-IT" dirty="0"/>
          </a:p>
        </p:txBody>
      </p:sp>
      <p:pic>
        <p:nvPicPr>
          <p:cNvPr id="4" name="Segnaposto contenuto 3" descr="File:Jesters of empress Anna Ioanovna by V.Jacobi (1872)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9592" y="1052736"/>
            <a:ext cx="7488832" cy="5040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6507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400" dirty="0" smtClean="0"/>
              <a:t>La corte da luogo della cultura a centro della congiura</a:t>
            </a:r>
            <a:endParaRPr lang="it-IT" sz="240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La corte del magnifico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it-IT" dirty="0" smtClean="0"/>
              <a:t>La congiura dei pazzi</a:t>
            </a:r>
            <a:endParaRPr lang="it-IT" dirty="0"/>
          </a:p>
        </p:txBody>
      </p:sp>
      <p:pic>
        <p:nvPicPr>
          <p:cNvPr id="7" name="irc_mi" descr="http://farm6.staticflickr.com/5087/5367060967_80643c693c_z.jpg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28800"/>
            <a:ext cx="4464496" cy="4608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rc_mi" descr="http://static.guide.supereva.it/guide/rinascimento/congiurapazzi.jpg"/>
          <p:cNvPicPr>
            <a:picLocks noGrp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588" y="1556792"/>
            <a:ext cx="4263900" cy="46805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5877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400" dirty="0" smtClean="0"/>
              <a:t>Alto e basso medioevo : La piazza da luogo di tortura  a centro del giuoco</a:t>
            </a:r>
            <a:endParaRPr lang="it-IT" sz="240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b="1" dirty="0" smtClean="0"/>
              <a:t>Una cerimonia di auto da </a:t>
            </a:r>
            <a:r>
              <a:rPr lang="it-IT" b="1" dirty="0" err="1" smtClean="0"/>
              <a:t>fè</a:t>
            </a:r>
            <a:endParaRPr lang="it-IT" b="1" dirty="0"/>
          </a:p>
        </p:txBody>
      </p:sp>
      <p:sp>
        <p:nvSpPr>
          <p:cNvPr id="7" name="Segnaposto testo 6"/>
          <p:cNvSpPr>
            <a:spLocks noGrp="1"/>
          </p:cNvSpPr>
          <p:nvPr>
            <p:ph type="body" sz="quarter" idx="3"/>
          </p:nvPr>
        </p:nvSpPr>
        <p:spPr>
          <a:xfrm>
            <a:off x="4932040" y="1097280"/>
            <a:ext cx="3600400" cy="548640"/>
          </a:xfrm>
        </p:spPr>
        <p:txBody>
          <a:bodyPr/>
          <a:lstStyle/>
          <a:p>
            <a:r>
              <a:rPr lang="it-IT" b="1" dirty="0" smtClean="0"/>
              <a:t>Un gruppo di giullari in piazza </a:t>
            </a:r>
            <a:endParaRPr lang="it-IT" b="1" dirty="0"/>
          </a:p>
        </p:txBody>
      </p:sp>
      <p:pic>
        <p:nvPicPr>
          <p:cNvPr id="9" name="Segnaposto contenuto 8" descr="http://www.probertencyclopaedia.com/j/San%20Benito.jpg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4464496" cy="4680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Segnaposto contenuto 9" descr="http://www.sienalibri.it/img_news/giocolieri.jpg"/>
          <p:cNvPicPr>
            <a:picLocks noGrp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502" y="1772816"/>
            <a:ext cx="3995978" cy="4680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6362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piazza da centro del mercato a luogo di rivolta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La piazza del mercato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it-IT" dirty="0" smtClean="0"/>
              <a:t>La rivolta dei ciompi</a:t>
            </a:r>
            <a:endParaRPr lang="it-IT" dirty="0"/>
          </a:p>
        </p:txBody>
      </p:sp>
      <p:pic>
        <p:nvPicPr>
          <p:cNvPr id="7" name="irc_mi" descr="http://www.trool.it/files/images/mercato.preview.jpg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4176464" cy="4680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rc_mi" descr="http://www.ornellamariani.it/uploads/1096_il_tumulto_dei_ciompi.jpg"/>
          <p:cNvPicPr>
            <a:picLocks noGrp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588" y="1772816"/>
            <a:ext cx="4263900" cy="46085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4570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Una piazza del medio evo</a:t>
            </a:r>
            <a:endParaRPr lang="it-IT" dirty="0"/>
          </a:p>
        </p:txBody>
      </p:sp>
      <p:pic>
        <p:nvPicPr>
          <p:cNvPr id="6" name="irc_mi" descr="http://www.itccarli.it/immagini/cmtssto3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08720"/>
            <a:ext cx="7632848" cy="51845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552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I</a:t>
            </a:r>
            <a:r>
              <a:rPr lang="it-IT" dirty="0" smtClean="0"/>
              <a:t>n cortili e piazze storiche, </a:t>
            </a:r>
            <a:endParaRPr lang="it-IT" dirty="0"/>
          </a:p>
        </p:txBody>
      </p:sp>
      <p:sp>
        <p:nvSpPr>
          <p:cNvPr id="8" name="Segnaposto contenuto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sz="1800" dirty="0" smtClean="0"/>
              <a:t>…si giocava ovunque e spesso il tavolo da gioco erano le piazze austere e piene di storia, le strade non ancora involgarite dalle benzine. Adesso le carraie fra i campi si restringono nei cortili condominiali, poi il gioco si rifugia negli spazi istituzionali, consentiti tollerati, i circoli, gli oratori. </a:t>
            </a:r>
          </a:p>
          <a:p>
            <a:r>
              <a:rPr lang="it-IT" sz="1800" dirty="0"/>
              <a:t> </a:t>
            </a:r>
            <a:r>
              <a:rPr lang="it-IT" sz="1800" dirty="0" smtClean="0"/>
              <a:t>     La civiltà ha messo il guinzaglio al gioco, cioè a sé stessa.</a:t>
            </a:r>
          </a:p>
          <a:p>
            <a:r>
              <a:rPr lang="it-IT" sz="1800" dirty="0" smtClean="0"/>
              <a:t>      Michele Smargiassi -Repubblica 12 aprile 2013.</a:t>
            </a:r>
            <a:endParaRPr lang="it-IT" sz="1800" dirty="0"/>
          </a:p>
        </p:txBody>
      </p:sp>
      <p:sp>
        <p:nvSpPr>
          <p:cNvPr id="9" name="Segnaposto testo 8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it-IT" sz="2000" b="0" dirty="0" smtClean="0"/>
              <a:t>Scatti di un’Italia che sapeva giocare  </a:t>
            </a:r>
            <a:endParaRPr lang="it-IT" sz="2000" b="0" dirty="0"/>
          </a:p>
        </p:txBody>
      </p:sp>
    </p:spTree>
    <p:extLst>
      <p:ext uri="{BB962C8B-B14F-4D97-AF65-F5344CB8AC3E}">
        <p14:creationId xmlns:p14="http://schemas.microsoft.com/office/powerpoint/2010/main" val="3122663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400" dirty="0" smtClean="0"/>
              <a:t>In cortili e piazze storiche: scatti di un</a:t>
            </a:r>
            <a:r>
              <a:rPr lang="it-IT" sz="2400" dirty="0" smtClean="0"/>
              <a:t>’ </a:t>
            </a:r>
            <a:r>
              <a:rPr lang="it-IT" sz="2400" dirty="0" err="1" smtClean="0"/>
              <a:t>italia</a:t>
            </a:r>
            <a:r>
              <a:rPr lang="it-IT" sz="2400" dirty="0" smtClean="0"/>
              <a:t> </a:t>
            </a:r>
            <a:r>
              <a:rPr lang="it-IT" sz="2400" dirty="0" smtClean="0"/>
              <a:t>che sapeva giocare</a:t>
            </a:r>
            <a:endParaRPr lang="it-IT" sz="2400" dirty="0"/>
          </a:p>
        </p:txBody>
      </p:sp>
      <p:pic>
        <p:nvPicPr>
          <p:cNvPr id="7" name="irc_mi" descr="http://www.indire.it/immagini/immag/phoindibe/gnv003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8424935" cy="55446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582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nuova piazza virtuale: </a:t>
            </a:r>
            <a:r>
              <a:rPr lang="it-IT" dirty="0" err="1" smtClean="0"/>
              <a:t>facebook</a:t>
            </a:r>
            <a:endParaRPr lang="it-IT" dirty="0"/>
          </a:p>
        </p:txBody>
      </p:sp>
      <p:pic>
        <p:nvPicPr>
          <p:cNvPr id="4" name="irc_mi" descr="http://prime-italy.org/blog/wp-content/uploads/facebook-friends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00138"/>
            <a:ext cx="8712967" cy="55692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3256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http://catalepton.altervista.org/wp-content/uploads/2008/02/folengo.jpg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1052736"/>
            <a:ext cx="4032448" cy="511256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000" dirty="0" smtClean="0"/>
              <a:t>Rustico filippi e dante alighieri: le due facce di una stessa piazza</a:t>
            </a:r>
            <a:endParaRPr lang="it-IT" sz="2000" dirty="0"/>
          </a:p>
        </p:txBody>
      </p:sp>
      <p:pic>
        <p:nvPicPr>
          <p:cNvPr id="6" name="irc_mi" descr="http://www.parcodeglietruschi.it/cda/files/immagini/01/20/49/PTE_MULTIMEDIA_IMMAGINE_12049.jpg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052736"/>
            <a:ext cx="4176464" cy="50683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6656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Le diverse piazze nella vita dei due grandi autori</a:t>
            </a:r>
            <a:endParaRPr lang="it-IT" dirty="0"/>
          </a:p>
        </p:txBody>
      </p:sp>
      <p:sp>
        <p:nvSpPr>
          <p:cNvPr id="6" name="Segnaposto testo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b="1" dirty="0" smtClean="0"/>
              <a:t>Piazza santa </a:t>
            </a:r>
            <a:r>
              <a:rPr lang="it-IT" b="1" dirty="0" err="1" smtClean="0"/>
              <a:t>maria</a:t>
            </a:r>
            <a:r>
              <a:rPr lang="it-IT" b="1" dirty="0" smtClean="0"/>
              <a:t> novella  </a:t>
            </a:r>
            <a:endParaRPr lang="it-IT" b="1" dirty="0"/>
          </a:p>
        </p:txBody>
      </p:sp>
      <p:sp>
        <p:nvSpPr>
          <p:cNvPr id="8" name="Segnaposto testo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it-IT" b="1" dirty="0" smtClean="0"/>
              <a:t>Piazza della signoria</a:t>
            </a:r>
            <a:endParaRPr lang="it-IT" b="1" dirty="0"/>
          </a:p>
        </p:txBody>
      </p:sp>
      <p:pic>
        <p:nvPicPr>
          <p:cNvPr id="10" name="Segnaposto contenuto 9" descr="http://www.turismo.intoscana.it/allthingstuscany/tuscanycious/files/2013/04/Firenze-Gelato-Festival-2012_santamarianovella.jpg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60848"/>
            <a:ext cx="3960440" cy="374441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Segnaposto contenuto 10" descr="http://abeautifulbook.files.wordpress.com/2013/01/001.jpeg"/>
          <p:cNvPicPr>
            <a:picLocks noGrp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588" y="2060849"/>
            <a:ext cx="4047876" cy="367240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904091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 rustico filippi</a:t>
            </a:r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5424716"/>
          </a:xfrm>
        </p:spPr>
        <p:txBody>
          <a:bodyPr>
            <a:normAutofit fontScale="92500" lnSpcReduction="20000"/>
          </a:bodyPr>
          <a:lstStyle/>
          <a:p>
            <a:r>
              <a:rPr lang="it-IT" dirty="0"/>
              <a:t>Le note biografiche su di lui sono assai scarse. Di origini </a:t>
            </a:r>
            <a:r>
              <a:rPr lang="it-IT" dirty="0">
                <a:hlinkClick r:id="rId2" tooltip="Ghibellini"/>
              </a:rPr>
              <a:t>ghibelline</a:t>
            </a:r>
            <a:r>
              <a:rPr lang="it-IT" dirty="0"/>
              <a:t>, nato probabilmente da una famiglia di </a:t>
            </a:r>
            <a:r>
              <a:rPr lang="it-IT" dirty="0" smtClean="0"/>
              <a:t>commercianti</a:t>
            </a:r>
            <a:r>
              <a:rPr lang="it-IT" dirty="0"/>
              <a:t> </a:t>
            </a:r>
            <a:r>
              <a:rPr lang="it-IT" dirty="0" smtClean="0"/>
              <a:t>(1230-1291), appartenne </a:t>
            </a:r>
            <a:r>
              <a:rPr lang="it-IT" dirty="0"/>
              <a:t>al popolo di Santa Maria Novella e raggiunse una notevole fama tra i suoi contemporanei come dimostrano gli attestati di stima prodotti da </a:t>
            </a:r>
            <a:r>
              <a:rPr lang="it-IT" dirty="0">
                <a:hlinkClick r:id="rId3" tooltip="Brunetto Latini"/>
              </a:rPr>
              <a:t>Brunetto Latini</a:t>
            </a:r>
            <a:r>
              <a:rPr lang="it-IT" dirty="0"/>
              <a:t> (che gli dedicò </a:t>
            </a:r>
            <a:r>
              <a:rPr lang="it-IT" i="1" dirty="0">
                <a:hlinkClick r:id="rId4" tooltip="Il Favolello"/>
              </a:rPr>
              <a:t>Il Favolello</a:t>
            </a:r>
            <a:r>
              <a:rPr lang="it-IT" dirty="0"/>
              <a:t>). Ebbe anche la nomea di misogino "</a:t>
            </a:r>
            <a:r>
              <a:rPr lang="it-IT" i="1" dirty="0" err="1"/>
              <a:t>Rusticus</a:t>
            </a:r>
            <a:r>
              <a:rPr lang="it-IT" i="1" dirty="0"/>
              <a:t> </a:t>
            </a:r>
            <a:r>
              <a:rPr lang="it-IT" i="1" dirty="0" err="1"/>
              <a:t>barbutus</a:t>
            </a:r>
            <a:r>
              <a:rPr lang="it-IT" dirty="0"/>
              <a:t>", guadagnata grazie ad una citazione nei "</a:t>
            </a:r>
            <a:r>
              <a:rPr lang="it-IT" i="1" dirty="0"/>
              <a:t>Documenti d'Amore</a:t>
            </a:r>
            <a:r>
              <a:rPr lang="it-IT" dirty="0"/>
              <a:t>" di </a:t>
            </a:r>
            <a:r>
              <a:rPr lang="it-IT" dirty="0">
                <a:hlinkClick r:id="rId5" tooltip="Francesco da Barberino"/>
              </a:rPr>
              <a:t>Francesco da Barberino</a:t>
            </a:r>
            <a:r>
              <a:rPr lang="it-IT" dirty="0"/>
              <a:t>.</a:t>
            </a:r>
          </a:p>
          <a:p>
            <a:r>
              <a:rPr lang="it-IT" dirty="0"/>
              <a:t>Il poeta è noto come iniziatore della </a:t>
            </a:r>
            <a:r>
              <a:rPr lang="it-IT" dirty="0">
                <a:hlinkClick r:id="rId6" tooltip="Poesia burlesca"/>
              </a:rPr>
              <a:t>poesia burlesca</a:t>
            </a:r>
            <a:r>
              <a:rPr lang="it-IT" dirty="0"/>
              <a:t> o </a:t>
            </a:r>
            <a:r>
              <a:rPr lang="it-IT" dirty="0">
                <a:hlinkClick r:id="rId7" tooltip="Poesia comica"/>
              </a:rPr>
              <a:t>comico-realistica</a:t>
            </a:r>
            <a:r>
              <a:rPr lang="it-IT" dirty="0"/>
              <a:t> o </a:t>
            </a:r>
            <a:r>
              <a:rPr lang="it-IT" dirty="0">
                <a:hlinkClick r:id="rId8" tooltip="Poesia giocosa (pagina inesistente)"/>
              </a:rPr>
              <a:t>giocosa</a:t>
            </a:r>
            <a:r>
              <a:rPr lang="it-IT" dirty="0"/>
              <a:t> che avrà largo sviluppo nel </a:t>
            </a:r>
            <a:r>
              <a:rPr lang="it-IT" dirty="0">
                <a:hlinkClick r:id="rId9" tooltip="XIV secolo"/>
              </a:rPr>
              <a:t>XIV secolo</a:t>
            </a:r>
            <a:r>
              <a:rPr lang="it-IT" dirty="0"/>
              <a:t>: ha lasciato ventinove </a:t>
            </a:r>
            <a:r>
              <a:rPr lang="it-IT" dirty="0">
                <a:hlinkClick r:id="rId10" tooltip="Sonetto"/>
              </a:rPr>
              <a:t>sonetti</a:t>
            </a:r>
            <a:r>
              <a:rPr lang="it-IT" dirty="0"/>
              <a:t> aulici, di argomento amoroso, secondo la tradizione della scuola siciliana e trenta comico-realistici, scritti in linguaggio con forte connotazione dialettale e gusto caricaturale, contro personaggi reali od immaginari.</a:t>
            </a:r>
          </a:p>
          <a:p>
            <a:r>
              <a:rPr lang="it-IT" dirty="0"/>
              <a:t>Della sua produzione, perfettamente "bipartita",</a:t>
            </a:r>
            <a:r>
              <a:rPr lang="it-IT" baseline="30000" dirty="0">
                <a:hlinkClick r:id="rId11"/>
              </a:rPr>
              <a:t>[1]</a:t>
            </a:r>
            <a:r>
              <a:rPr lang="it-IT" dirty="0"/>
              <a:t> sono di maggiore interesse e importanza i sonetti comico-realistici. Spesso di difficilissima interpretazione, a causa di un lessico inventivo e ricco di allusioni oscene o criptiche, restano almeno i memorabili attacchi di </a:t>
            </a:r>
            <a:r>
              <a:rPr lang="it-IT" i="1" dirty="0"/>
              <a:t>Ovunque vai </a:t>
            </a:r>
            <a:r>
              <a:rPr lang="it-IT" i="1" dirty="0" err="1"/>
              <a:t>conteco</a:t>
            </a:r>
            <a:r>
              <a:rPr lang="it-IT" i="1" dirty="0"/>
              <a:t> porti il cesso</a:t>
            </a:r>
            <a:r>
              <a:rPr lang="it-IT" dirty="0"/>
              <a:t> o </a:t>
            </a:r>
            <a:r>
              <a:rPr lang="it-IT" i="1" dirty="0">
                <a:hlinkClick r:id="rId12" tooltip="s:Oi dolce mio marito Aldobrandino"/>
              </a:rPr>
              <a:t>Oi dolce mio marito Aldobrandino</a:t>
            </a:r>
            <a:r>
              <a:rPr lang="it-IT" dirty="0"/>
              <a:t>, tra i più noti e studiati dalla critica e anche tra i più antologizzabili</a:t>
            </a:r>
            <a:r>
              <a:rPr lang="it-IT" baseline="30000" dirty="0"/>
              <a:t>[</a:t>
            </a:r>
            <a:r>
              <a:rPr lang="it-IT" i="1" baseline="30000" dirty="0">
                <a:hlinkClick r:id="rId13" tooltip="Wikipedia:Cita le fonti"/>
              </a:rPr>
              <a:t>senza fonte</a:t>
            </a:r>
            <a:r>
              <a:rPr lang="it-IT" baseline="30000" dirty="0"/>
              <a:t>]</a:t>
            </a:r>
            <a:r>
              <a:rPr lang="it-IT" dirty="0"/>
              <a:t>.</a:t>
            </a:r>
          </a:p>
          <a:p>
            <a:r>
              <a:rPr lang="it-IT" dirty="0"/>
              <a:t>La "sfortuna" critica di Rustico Filippi è dovuta </a:t>
            </a:r>
            <a:r>
              <a:rPr lang="it-IT" i="1" dirty="0"/>
              <a:t>in primis</a:t>
            </a:r>
            <a:r>
              <a:rPr lang="it-IT" dirty="0"/>
              <a:t> alla difficoltà di accesso alle sue poesie, immerse come sono in un ambiente municipale lontano da noi più di sette secoli, ma non solo a questo. Pesa anche contro di lui, come del resto contro gli altri poeti comico-realisti, la storica diffidenza degli studiosi, che hanno giudicato "popolare" e artisticamente irrilevante il loro contributo alla letteratura. In realtà gli studi degli ultimi cinquanta anni hanno dimostrato come la poesia comico-realistica sia tutt'altro che popolare: perfettamente regolata dal punto di vista metrico e articolata retoricamente, i suoi debiti (e il suo retroterra culturale) sono rintracciabili nella poesia mediolatina goliardica, nelle </a:t>
            </a:r>
            <a:r>
              <a:rPr lang="it-IT" i="1" dirty="0" err="1"/>
              <a:t>artes</a:t>
            </a:r>
            <a:r>
              <a:rPr lang="it-IT" dirty="0"/>
              <a:t> e nella poesia </a:t>
            </a:r>
            <a:r>
              <a:rPr lang="it-IT" dirty="0" err="1"/>
              <a:t>trovatorica</a:t>
            </a:r>
            <a:r>
              <a:rPr lang="it-IT" dirty="0"/>
              <a:t>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24434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 dante alighieri</a:t>
            </a:r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it-IT" sz="2400" dirty="0"/>
              <a:t>Dante Alighieri / Alighiero, detto semplicemente Dante, battezzato come Durante di Alighiero degli Alighieri, della </a:t>
            </a:r>
            <a:r>
              <a:rPr lang="it-IT" sz="2400" dirty="0">
                <a:hlinkClick r:id="rId2" tooltip="Alighieri"/>
              </a:rPr>
              <a:t>Famiglia Alighieri</a:t>
            </a:r>
            <a:r>
              <a:rPr lang="it-IT" sz="2400" dirty="0"/>
              <a:t>, (</a:t>
            </a:r>
            <a:r>
              <a:rPr lang="it-IT" sz="2400" dirty="0">
                <a:hlinkClick r:id="rId3" tooltip="Firenze"/>
              </a:rPr>
              <a:t>Firenze</a:t>
            </a:r>
            <a:r>
              <a:rPr lang="it-IT" sz="2400" dirty="0"/>
              <a:t>, tra il </a:t>
            </a:r>
            <a:r>
              <a:rPr lang="it-IT" sz="2400" dirty="0">
                <a:hlinkClick r:id="rId4" tooltip="22 maggio"/>
              </a:rPr>
              <a:t>22 maggio</a:t>
            </a:r>
            <a:r>
              <a:rPr lang="it-IT" sz="2400" dirty="0"/>
              <a:t> e il </a:t>
            </a:r>
            <a:r>
              <a:rPr lang="it-IT" sz="2400" dirty="0">
                <a:hlinkClick r:id="rId5" tooltip="13 giugno"/>
              </a:rPr>
              <a:t>13 giugno</a:t>
            </a:r>
            <a:r>
              <a:rPr lang="it-IT" sz="2400" dirty="0"/>
              <a:t> </a:t>
            </a:r>
            <a:r>
              <a:rPr lang="it-IT" sz="2400" dirty="0">
                <a:hlinkClick r:id="rId6" tooltip="1265"/>
              </a:rPr>
              <a:t>1265</a:t>
            </a:r>
            <a:r>
              <a:rPr lang="it-IT" sz="2400" dirty="0"/>
              <a:t> – </a:t>
            </a:r>
            <a:r>
              <a:rPr lang="it-IT" sz="2400" dirty="0">
                <a:hlinkClick r:id="rId7" tooltip="Ravenna"/>
              </a:rPr>
              <a:t>Ravenna</a:t>
            </a:r>
            <a:r>
              <a:rPr lang="it-IT" sz="2400" dirty="0"/>
              <a:t>, </a:t>
            </a:r>
            <a:r>
              <a:rPr lang="it-IT" sz="2400" dirty="0">
                <a:hlinkClick r:id="rId8" tooltip="14 settembre"/>
              </a:rPr>
              <a:t>14 settembre</a:t>
            </a:r>
            <a:r>
              <a:rPr lang="it-IT" sz="2400" dirty="0"/>
              <a:t> </a:t>
            </a:r>
            <a:r>
              <a:rPr lang="it-IT" sz="2400" dirty="0">
                <a:hlinkClick r:id="rId9" tooltip="1321"/>
              </a:rPr>
              <a:t>1321</a:t>
            </a:r>
            <a:r>
              <a:rPr lang="it-IT" sz="2400" dirty="0"/>
              <a:t>), è stato un </a:t>
            </a:r>
            <a:r>
              <a:rPr lang="it-IT" sz="2400" dirty="0">
                <a:hlinkClick r:id="rId10" tooltip="Poeta"/>
              </a:rPr>
              <a:t>poeta</a:t>
            </a:r>
            <a:r>
              <a:rPr lang="it-IT" sz="2400" dirty="0"/>
              <a:t>, </a:t>
            </a:r>
            <a:r>
              <a:rPr lang="it-IT" sz="2400" dirty="0">
                <a:hlinkClick r:id="rId11" tooltip="Scrittore"/>
              </a:rPr>
              <a:t>scrittore</a:t>
            </a:r>
            <a:r>
              <a:rPr lang="it-IT" sz="2400" dirty="0"/>
              <a:t> e </a:t>
            </a:r>
            <a:r>
              <a:rPr lang="it-IT" sz="2400" dirty="0">
                <a:hlinkClick r:id="rId12" tooltip="Politico"/>
              </a:rPr>
              <a:t>politico</a:t>
            </a:r>
            <a:r>
              <a:rPr lang="it-IT" sz="2400" dirty="0"/>
              <a:t> </a:t>
            </a:r>
            <a:r>
              <a:rPr lang="it-IT" sz="2400" dirty="0">
                <a:hlinkClick r:id="rId13" tooltip="Italia"/>
              </a:rPr>
              <a:t>italiano</a:t>
            </a:r>
            <a:r>
              <a:rPr lang="it-IT" sz="2400" dirty="0"/>
              <a:t>. Considerato il </a:t>
            </a:r>
            <a:r>
              <a:rPr lang="it-IT" sz="2400" i="1" dirty="0"/>
              <a:t>padre</a:t>
            </a:r>
            <a:r>
              <a:rPr lang="it-IT" sz="2400" dirty="0"/>
              <a:t> della </a:t>
            </a:r>
            <a:r>
              <a:rPr lang="it-IT" sz="2400" dirty="0">
                <a:hlinkClick r:id="rId14" tooltip="Lingua italiana"/>
              </a:rPr>
              <a:t>lingua italiana</a:t>
            </a:r>
            <a:r>
              <a:rPr lang="it-IT" sz="2400" dirty="0"/>
              <a:t>, è l'autore della </a:t>
            </a:r>
            <a:r>
              <a:rPr lang="it-IT" sz="2400" i="1" dirty="0" err="1"/>
              <a:t>Comedìa</a:t>
            </a:r>
            <a:r>
              <a:rPr lang="it-IT" sz="2400" dirty="0"/>
              <a:t>, divenuta celebre come </a:t>
            </a:r>
            <a:r>
              <a:rPr lang="it-IT" sz="2400" i="1" dirty="0">
                <a:hlinkClick r:id="rId15" tooltip="Divina Commedia"/>
              </a:rPr>
              <a:t>Divina Commedia</a:t>
            </a:r>
            <a:r>
              <a:rPr lang="it-IT" sz="2400" dirty="0"/>
              <a:t> e universalmente considerata la più grande opera scritta in italiano e uno dei più grandi capolavori della letteratura mondiale</a:t>
            </a:r>
            <a:r>
              <a:rPr lang="it-IT" sz="2400" dirty="0" smtClean="0"/>
              <a:t>.</a:t>
            </a:r>
            <a:endParaRPr lang="it-IT" sz="2400" dirty="0"/>
          </a:p>
          <a:p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66899969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99592" y="476672"/>
            <a:ext cx="7520940" cy="548640"/>
          </a:xfrm>
        </p:spPr>
        <p:txBody>
          <a:bodyPr>
            <a:noAutofit/>
          </a:bodyPr>
          <a:lstStyle/>
          <a:p>
            <a:r>
              <a:rPr lang="it-IT" sz="2400" dirty="0" smtClean="0"/>
              <a:t>RUSTICO FILIPPI E DANTE ALIGHIERI: LE DUE FACCE DELLA POESIA MEDIOEVALE</a:t>
            </a:r>
            <a:endParaRPr lang="it-IT" sz="240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Dovunque vai…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it-IT" dirty="0"/>
              <a:t>Dovunque vai </a:t>
            </a:r>
            <a:r>
              <a:rPr lang="it-IT" dirty="0" err="1"/>
              <a:t>conteco</a:t>
            </a:r>
            <a:r>
              <a:rPr lang="it-IT" dirty="0"/>
              <a:t> porti il cesso,</a:t>
            </a:r>
            <a:br>
              <a:rPr lang="it-IT" dirty="0"/>
            </a:br>
            <a:r>
              <a:rPr lang="it-IT" dirty="0"/>
              <a:t>oi </a:t>
            </a:r>
            <a:r>
              <a:rPr lang="it-IT" dirty="0" err="1"/>
              <a:t>buggeressa</a:t>
            </a:r>
            <a:r>
              <a:rPr lang="it-IT" dirty="0"/>
              <a:t> vecchia puzzolente,</a:t>
            </a:r>
            <a:br>
              <a:rPr lang="it-IT" dirty="0"/>
            </a:br>
            <a:r>
              <a:rPr lang="it-IT" dirty="0"/>
              <a:t>che quale-unque persona ti sta presso</a:t>
            </a:r>
            <a:br>
              <a:rPr lang="it-IT" dirty="0"/>
            </a:br>
            <a:r>
              <a:rPr lang="it-IT" dirty="0"/>
              <a:t>si tura il naso e fugge </a:t>
            </a:r>
            <a:r>
              <a:rPr lang="it-IT" dirty="0" err="1"/>
              <a:t>inmantenente</a:t>
            </a:r>
            <a:r>
              <a:rPr lang="it-IT" dirty="0"/>
              <a:t>.</a:t>
            </a:r>
          </a:p>
          <a:p>
            <a:r>
              <a:rPr lang="it-IT" dirty="0"/>
              <a:t>Li </a:t>
            </a:r>
            <a:r>
              <a:rPr lang="it-IT" dirty="0" err="1"/>
              <a:t>dent’i</a:t>
            </a:r>
            <a:r>
              <a:rPr lang="it-IT" dirty="0"/>
              <a:t> le </a:t>
            </a:r>
            <a:r>
              <a:rPr lang="it-IT" dirty="0" err="1"/>
              <a:t>gengìe</a:t>
            </a:r>
            <a:r>
              <a:rPr lang="it-IT" dirty="0"/>
              <a:t> tue </a:t>
            </a:r>
            <a:r>
              <a:rPr lang="it-IT" dirty="0" err="1"/>
              <a:t>ménar</a:t>
            </a:r>
            <a:r>
              <a:rPr lang="it-IT" dirty="0"/>
              <a:t> </a:t>
            </a:r>
            <a:r>
              <a:rPr lang="it-IT" dirty="0" err="1"/>
              <a:t>gresso</a:t>
            </a:r>
            <a:r>
              <a:rPr lang="it-IT" dirty="0"/>
              <a:t>,</a:t>
            </a:r>
            <a:br>
              <a:rPr lang="it-IT" dirty="0"/>
            </a:br>
            <a:r>
              <a:rPr lang="it-IT" dirty="0"/>
              <a:t>ché li </a:t>
            </a:r>
            <a:r>
              <a:rPr lang="it-IT" dirty="0" err="1"/>
              <a:t>taseva</a:t>
            </a:r>
            <a:r>
              <a:rPr lang="it-IT" dirty="0"/>
              <a:t> l’alito putente;</a:t>
            </a:r>
            <a:br>
              <a:rPr lang="it-IT" dirty="0"/>
            </a:br>
            <a:r>
              <a:rPr lang="it-IT" dirty="0"/>
              <a:t>le selle </a:t>
            </a:r>
            <a:r>
              <a:rPr lang="it-IT" dirty="0" err="1"/>
              <a:t>paion</a:t>
            </a:r>
            <a:r>
              <a:rPr lang="it-IT" dirty="0"/>
              <a:t> legna d’</a:t>
            </a:r>
            <a:r>
              <a:rPr lang="it-IT" dirty="0" err="1"/>
              <a:t>alcipresso</a:t>
            </a:r>
            <a:r>
              <a:rPr lang="it-IT" dirty="0"/>
              <a:t/>
            </a:r>
            <a:br>
              <a:rPr lang="it-IT" dirty="0"/>
            </a:br>
            <a:r>
              <a:rPr lang="it-IT" dirty="0" err="1"/>
              <a:t>inver</a:t>
            </a:r>
            <a:r>
              <a:rPr lang="it-IT" dirty="0"/>
              <a:t>’ lo tuo </a:t>
            </a:r>
            <a:r>
              <a:rPr lang="it-IT" dirty="0" err="1"/>
              <a:t>fragor</a:t>
            </a:r>
            <a:r>
              <a:rPr lang="it-IT" dirty="0"/>
              <a:t>, tant’è repente.</a:t>
            </a:r>
          </a:p>
          <a:p>
            <a:r>
              <a:rPr lang="it-IT" dirty="0"/>
              <a:t>Ch’</a:t>
            </a:r>
            <a:r>
              <a:rPr lang="it-IT" dirty="0" err="1"/>
              <a:t>e’</a:t>
            </a:r>
            <a:r>
              <a:rPr lang="it-IT" dirty="0"/>
              <a:t> par che s’</a:t>
            </a:r>
            <a:r>
              <a:rPr lang="it-IT" dirty="0" err="1"/>
              <a:t>apran</a:t>
            </a:r>
            <a:r>
              <a:rPr lang="it-IT" dirty="0"/>
              <a:t> mille </a:t>
            </a:r>
            <a:r>
              <a:rPr lang="it-IT" dirty="0" err="1"/>
              <a:t>monimenta</a:t>
            </a:r>
            <a:r>
              <a:rPr lang="it-IT" dirty="0"/>
              <a:t/>
            </a:r>
            <a:br>
              <a:rPr lang="it-IT" dirty="0"/>
            </a:br>
            <a:r>
              <a:rPr lang="it-IT" dirty="0"/>
              <a:t>quand’apri il ceffo: perché non ti spolpe</a:t>
            </a:r>
            <a:br>
              <a:rPr lang="it-IT" dirty="0"/>
            </a:br>
            <a:r>
              <a:rPr lang="it-IT" dirty="0"/>
              <a:t>o ti rinchiude, sì ch’</a:t>
            </a:r>
            <a:r>
              <a:rPr lang="it-IT" dirty="0" err="1"/>
              <a:t>om</a:t>
            </a:r>
            <a:r>
              <a:rPr lang="it-IT" dirty="0"/>
              <a:t> non ti senta</a:t>
            </a:r>
            <a:r>
              <a:rPr lang="it-IT" dirty="0" smtClean="0"/>
              <a:t>?</a:t>
            </a:r>
            <a:endParaRPr lang="it-IT" dirty="0"/>
          </a:p>
          <a:p>
            <a:r>
              <a:rPr lang="it-IT" dirty="0"/>
              <a:t>Però che tutto ’l mondo ti paventa</a:t>
            </a:r>
            <a:br>
              <a:rPr lang="it-IT" dirty="0"/>
            </a:br>
            <a:r>
              <a:rPr lang="it-IT" dirty="0"/>
              <a:t>in corpo credo </a:t>
            </a:r>
            <a:r>
              <a:rPr lang="it-IT" dirty="0" err="1"/>
              <a:t>figlinti</a:t>
            </a:r>
            <a:r>
              <a:rPr lang="it-IT" dirty="0"/>
              <a:t> le volpe,</a:t>
            </a:r>
            <a:br>
              <a:rPr lang="it-IT" dirty="0"/>
            </a:br>
            <a:r>
              <a:rPr lang="it-IT" dirty="0" err="1"/>
              <a:t>ta</a:t>
            </a:r>
            <a:r>
              <a:rPr lang="it-IT" dirty="0"/>
              <a:t> lezzo n’esce fuor, sozza </a:t>
            </a:r>
            <a:r>
              <a:rPr lang="it-IT" dirty="0" err="1"/>
              <a:t>giomenta</a:t>
            </a:r>
            <a:endParaRPr lang="it-IT" dirty="0"/>
          </a:p>
          <a:p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it-IT" dirty="0" smtClean="0"/>
              <a:t>Tanto gentile…</a:t>
            </a:r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r>
              <a:rPr lang="it-IT" sz="1200" dirty="0"/>
              <a:t>Tanto gentil e tanto onesta pare</a:t>
            </a:r>
            <a:br>
              <a:rPr lang="it-IT" sz="1200" dirty="0"/>
            </a:br>
            <a:r>
              <a:rPr lang="it-IT" sz="1200" dirty="0"/>
              <a:t>la donna mia quand'ella altrui saluta,</a:t>
            </a:r>
            <a:br>
              <a:rPr lang="it-IT" sz="1200" dirty="0"/>
            </a:br>
            <a:r>
              <a:rPr lang="it-IT" sz="1200" dirty="0"/>
              <a:t>ch'</a:t>
            </a:r>
            <a:r>
              <a:rPr lang="it-IT" sz="1200" dirty="0" err="1"/>
              <a:t>ogne</a:t>
            </a:r>
            <a:r>
              <a:rPr lang="it-IT" sz="1200" dirty="0"/>
              <a:t> lingua </a:t>
            </a:r>
            <a:r>
              <a:rPr lang="it-IT" sz="1200" dirty="0" err="1"/>
              <a:t>deven</a:t>
            </a:r>
            <a:r>
              <a:rPr lang="it-IT" sz="1200" dirty="0"/>
              <a:t> tremando muta,</a:t>
            </a:r>
            <a:br>
              <a:rPr lang="it-IT" sz="1200" dirty="0"/>
            </a:br>
            <a:r>
              <a:rPr lang="it-IT" sz="1200" dirty="0"/>
              <a:t>e li occhi no l'</a:t>
            </a:r>
            <a:r>
              <a:rPr lang="it-IT" sz="1200" dirty="0" err="1"/>
              <a:t>ardiscon</a:t>
            </a:r>
            <a:r>
              <a:rPr lang="it-IT" sz="1200" dirty="0"/>
              <a:t> di guardare.</a:t>
            </a:r>
            <a:br>
              <a:rPr lang="it-IT" sz="1200" dirty="0"/>
            </a:br>
            <a:r>
              <a:rPr lang="it-IT" sz="1200" dirty="0"/>
              <a:t/>
            </a:r>
            <a:br>
              <a:rPr lang="it-IT" sz="1200" dirty="0"/>
            </a:br>
            <a:r>
              <a:rPr lang="it-IT" sz="1200" dirty="0"/>
              <a:t>Ella si va, sentendosi </a:t>
            </a:r>
            <a:r>
              <a:rPr lang="it-IT" sz="1200" dirty="0" err="1"/>
              <a:t>laudare</a:t>
            </a:r>
            <a:r>
              <a:rPr lang="it-IT" sz="1200" dirty="0"/>
              <a:t>,</a:t>
            </a:r>
            <a:br>
              <a:rPr lang="it-IT" sz="1200" dirty="0"/>
            </a:br>
            <a:r>
              <a:rPr lang="it-IT" sz="1200" dirty="0"/>
              <a:t>benignamente </a:t>
            </a:r>
            <a:r>
              <a:rPr lang="it-IT" sz="1200" dirty="0" err="1"/>
              <a:t>d'umilta'</a:t>
            </a:r>
            <a:r>
              <a:rPr lang="it-IT" sz="1200" dirty="0"/>
              <a:t> </a:t>
            </a:r>
            <a:r>
              <a:rPr lang="it-IT" sz="1200" dirty="0" err="1"/>
              <a:t>vestuta</a:t>
            </a:r>
            <a:r>
              <a:rPr lang="it-IT" sz="1200" dirty="0"/>
              <a:t>;</a:t>
            </a:r>
            <a:br>
              <a:rPr lang="it-IT" sz="1200" dirty="0"/>
            </a:br>
            <a:r>
              <a:rPr lang="it-IT" sz="1200" dirty="0"/>
              <a:t>e par che sia una cosa venuta</a:t>
            </a:r>
            <a:br>
              <a:rPr lang="it-IT" sz="1200" dirty="0"/>
            </a:br>
            <a:r>
              <a:rPr lang="it-IT" sz="1200" dirty="0"/>
              <a:t>da cielo in terra a </a:t>
            </a:r>
            <a:r>
              <a:rPr lang="it-IT" sz="1200" dirty="0" err="1"/>
              <a:t>miracol</a:t>
            </a:r>
            <a:r>
              <a:rPr lang="it-IT" sz="1200" dirty="0"/>
              <a:t> mostrare.</a:t>
            </a:r>
            <a:br>
              <a:rPr lang="it-IT" sz="1200" dirty="0"/>
            </a:br>
            <a:r>
              <a:rPr lang="it-IT" sz="1200" dirty="0"/>
              <a:t/>
            </a:r>
            <a:br>
              <a:rPr lang="it-IT" sz="1200" dirty="0"/>
            </a:br>
            <a:r>
              <a:rPr lang="it-IT" sz="1200" dirty="0" err="1"/>
              <a:t>Mostrasi</a:t>
            </a:r>
            <a:r>
              <a:rPr lang="it-IT" sz="1200" dirty="0"/>
              <a:t> </a:t>
            </a:r>
            <a:r>
              <a:rPr lang="it-IT" sz="1200" dirty="0" err="1"/>
              <a:t>si'</a:t>
            </a:r>
            <a:r>
              <a:rPr lang="it-IT" sz="1200" dirty="0"/>
              <a:t> piacente a chi la mira,</a:t>
            </a:r>
            <a:br>
              <a:rPr lang="it-IT" sz="1200" dirty="0"/>
            </a:br>
            <a:r>
              <a:rPr lang="it-IT" sz="1200" dirty="0"/>
              <a:t>che da' per li occhi una dolcezza al core,</a:t>
            </a:r>
            <a:br>
              <a:rPr lang="it-IT" sz="1200" dirty="0"/>
            </a:br>
            <a:r>
              <a:rPr lang="it-IT" sz="1200" dirty="0"/>
              <a:t>che '</a:t>
            </a:r>
            <a:r>
              <a:rPr lang="it-IT" sz="1200" dirty="0" err="1"/>
              <a:t>ntender</a:t>
            </a:r>
            <a:r>
              <a:rPr lang="it-IT" sz="1200" dirty="0"/>
              <a:t> non la </a:t>
            </a:r>
            <a:r>
              <a:rPr lang="it-IT" sz="1200" dirty="0" err="1"/>
              <a:t>puo'</a:t>
            </a:r>
            <a:r>
              <a:rPr lang="it-IT" sz="1200" dirty="0"/>
              <a:t> chi no la prova;</a:t>
            </a:r>
            <a:br>
              <a:rPr lang="it-IT" sz="1200" dirty="0"/>
            </a:br>
            <a:r>
              <a:rPr lang="it-IT" sz="1200" dirty="0"/>
              <a:t/>
            </a:r>
            <a:br>
              <a:rPr lang="it-IT" sz="1200" dirty="0"/>
            </a:br>
            <a:r>
              <a:rPr lang="it-IT" sz="1200" dirty="0"/>
              <a:t>e par che de la sua labbia si </a:t>
            </a:r>
            <a:r>
              <a:rPr lang="it-IT" sz="1200" dirty="0" err="1"/>
              <a:t>mova</a:t>
            </a:r>
            <a:r>
              <a:rPr lang="it-IT" sz="1200" dirty="0"/>
              <a:t/>
            </a:r>
            <a:br>
              <a:rPr lang="it-IT" sz="1200" dirty="0"/>
            </a:br>
            <a:r>
              <a:rPr lang="it-IT" sz="1200" dirty="0"/>
              <a:t>uno spirito soave </a:t>
            </a:r>
            <a:r>
              <a:rPr lang="it-IT" sz="1200" dirty="0" err="1"/>
              <a:t>pien</a:t>
            </a:r>
            <a:r>
              <a:rPr lang="it-IT" sz="1200" dirty="0"/>
              <a:t> d'amore,</a:t>
            </a:r>
            <a:br>
              <a:rPr lang="it-IT" sz="1200" dirty="0"/>
            </a:br>
            <a:r>
              <a:rPr lang="it-IT" sz="1200" dirty="0"/>
              <a:t>che va dicendo a l'anima: Sospira.</a:t>
            </a:r>
            <a:br>
              <a:rPr lang="it-IT" sz="1200" dirty="0"/>
            </a:b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356261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Le pasquinate: poesia di piazza ?</a:t>
            </a:r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4704636"/>
          </a:xfrm>
        </p:spPr>
        <p:txBody>
          <a:bodyPr>
            <a:normAutofit fontScale="85000" lnSpcReduction="20000"/>
          </a:bodyPr>
          <a:lstStyle/>
          <a:p>
            <a:r>
              <a:rPr lang="it-IT" sz="2400" dirty="0"/>
              <a:t>Cosa sono in realtà le “pasquinate</a:t>
            </a:r>
            <a:r>
              <a:rPr lang="it-IT" sz="2400" dirty="0" smtClean="0"/>
              <a:t>”?</a:t>
            </a:r>
          </a:p>
          <a:p>
            <a:endParaRPr lang="it-IT" sz="2400" dirty="0"/>
          </a:p>
          <a:p>
            <a:r>
              <a:rPr lang="it-IT" sz="2400" dirty="0"/>
              <a:t> Le statue parlanti di Roma sono una serie di statue (tradizionalmente sei) su cui, fin dal XVI secolo, i Romani affiggevano (e continuano tuttora ad affiggere) messaggi anonimi</a:t>
            </a:r>
            <a:r>
              <a:rPr lang="it-IT" sz="2400" baseline="30000" dirty="0">
                <a:hlinkClick r:id="rId2"/>
              </a:rPr>
              <a:t>[1]</a:t>
            </a:r>
            <a:r>
              <a:rPr lang="it-IT" sz="2400" dirty="0"/>
              <a:t>, contenenti per lo più critiche e componimenti satirici contro i governanti, messaggi spesso detti "pasquinate" dalla statua parlante più nota, </a:t>
            </a:r>
            <a:r>
              <a:rPr lang="it-IT" sz="2400" i="1" dirty="0"/>
              <a:t>Pasquino</a:t>
            </a:r>
            <a:r>
              <a:rPr lang="it-IT" sz="2400" dirty="0"/>
              <a:t>.</a:t>
            </a:r>
          </a:p>
          <a:p>
            <a:r>
              <a:rPr lang="it-IT" sz="2400" dirty="0"/>
              <a:t>I</a:t>
            </a:r>
            <a:r>
              <a:rPr lang="it-IT" sz="2400" dirty="0" smtClean="0"/>
              <a:t>ntorno </a:t>
            </a:r>
            <a:r>
              <a:rPr lang="it-IT" sz="2400" dirty="0"/>
              <a:t>al </a:t>
            </a:r>
            <a:r>
              <a:rPr lang="it-IT" sz="2400" dirty="0" smtClean="0"/>
              <a:t>1400</a:t>
            </a:r>
            <a:r>
              <a:rPr lang="it-IT" sz="2400" dirty="0"/>
              <a:t> </a:t>
            </a:r>
            <a:r>
              <a:rPr lang="it-IT" sz="2400" dirty="0" smtClean="0"/>
              <a:t>il </a:t>
            </a:r>
            <a:r>
              <a:rPr lang="it-IT" sz="2400" dirty="0"/>
              <a:t>potere della chiesa portava non poco malumore al popolo di Roma, vogliosa di più libertà. Fatto sta che di notte, ai piedi della </a:t>
            </a:r>
            <a:r>
              <a:rPr lang="it-IT" sz="2400" dirty="0" smtClean="0"/>
              <a:t>statua parlante di </a:t>
            </a:r>
            <a:r>
              <a:rPr lang="it-IT" sz="2400" dirty="0"/>
              <a:t>P</a:t>
            </a:r>
            <a:r>
              <a:rPr lang="it-IT" sz="2400" dirty="0" smtClean="0"/>
              <a:t>asquino </a:t>
            </a:r>
            <a:r>
              <a:rPr lang="it-IT" sz="2400" dirty="0"/>
              <a:t>venivano appesi dei </a:t>
            </a:r>
            <a:r>
              <a:rPr lang="it-IT" sz="2400" u="sng" dirty="0"/>
              <a:t>fogli satirici </a:t>
            </a:r>
            <a:r>
              <a:rPr lang="it-IT" sz="2400" dirty="0"/>
              <a:t>in versi rimati. </a:t>
            </a:r>
            <a:endParaRPr lang="it-IT" sz="2400" dirty="0" smtClean="0"/>
          </a:p>
          <a:p>
            <a:r>
              <a:rPr lang="it-IT" sz="2400" dirty="0" smtClean="0"/>
              <a:t>L’obiettivo </a:t>
            </a:r>
            <a:r>
              <a:rPr lang="it-IT" sz="2400" dirty="0"/>
              <a:t>era quello di pungere i personaggi importanti di allora, ma soprattutto indirizzate alla chiesa e al papa.</a:t>
            </a:r>
          </a:p>
          <a:p>
            <a:r>
              <a:rPr lang="it-IT" sz="2400" dirty="0"/>
              <a:t> 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26234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Pasquino in piazza</a:t>
            </a:r>
            <a:endParaRPr lang="it-IT" dirty="0"/>
          </a:p>
        </p:txBody>
      </p:sp>
      <p:pic>
        <p:nvPicPr>
          <p:cNvPr id="6" name="irc_mi" descr="http://web.infinito.it/utenti/p/pasquinus/images/2010/pasquino2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1" y="1100138"/>
            <a:ext cx="6552728" cy="53531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6123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oli">
  <a:themeElements>
    <a:clrScheme name="Angoli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ol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oli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491</TotalTime>
  <Words>1067</Words>
  <Application>Microsoft Office PowerPoint</Application>
  <PresentationFormat>Presentazione su schermo (4:3)</PresentationFormat>
  <Paragraphs>66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23" baseType="lpstr">
      <vt:lpstr>Angoli</vt:lpstr>
      <vt:lpstr>CARTA DI IDENTITA’ DI una PIAZZA MEDIOEVALE</vt:lpstr>
      <vt:lpstr>Una piazza del medio evo</vt:lpstr>
      <vt:lpstr>Rustico filippi e dante alighieri: le due facce di una stessa piazza</vt:lpstr>
      <vt:lpstr>Le diverse piazze nella vita dei due grandi autori</vt:lpstr>
      <vt:lpstr> rustico filippi</vt:lpstr>
      <vt:lpstr> dante alighieri</vt:lpstr>
      <vt:lpstr>RUSTICO FILIPPI E DANTE ALIGHIERI: LE DUE FACCE DELLA POESIA MEDIOEVALE</vt:lpstr>
      <vt:lpstr>Le pasquinate: poesia di piazza ?</vt:lpstr>
      <vt:lpstr>Pasquino in piazza</vt:lpstr>
      <vt:lpstr>PASQUINATE IN PIAZZA</vt:lpstr>
      <vt:lpstr>Piazza della signoria a firenze</vt:lpstr>
      <vt:lpstr>Le caratteristiche urbanistiche</vt:lpstr>
      <vt:lpstr>Piazza della signoria in un’immagine attuale</vt:lpstr>
      <vt:lpstr>La piazza medioevale ed il suo protagonista il giullare</vt:lpstr>
      <vt:lpstr>Descrizione di un giullare</vt:lpstr>
      <vt:lpstr>I giullari vanno anche a corte</vt:lpstr>
      <vt:lpstr>La corte da luogo della cultura a centro della congiura</vt:lpstr>
      <vt:lpstr>Alto e basso medioevo : La piazza da luogo di tortura  a centro del giuoco</vt:lpstr>
      <vt:lpstr>La piazza da centro del mercato a luogo di rivolta</vt:lpstr>
      <vt:lpstr>In cortili e piazze storiche, </vt:lpstr>
      <vt:lpstr>In cortili e piazze storiche: scatti di un’ italia che sapeva giocare</vt:lpstr>
      <vt:lpstr>La nuova piazza virtuale: facebook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piazza medioevale ed il suo protagonista il giullare</dc:title>
  <dc:creator>Francesco</dc:creator>
  <cp:lastModifiedBy>Francesco</cp:lastModifiedBy>
  <cp:revision>27</cp:revision>
  <dcterms:created xsi:type="dcterms:W3CDTF">2013-03-18T17:07:20Z</dcterms:created>
  <dcterms:modified xsi:type="dcterms:W3CDTF">2013-05-17T21:45:51Z</dcterms:modified>
</cp:coreProperties>
</file>