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72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333333"/>
    <a:srgbClr val="969696"/>
    <a:srgbClr val="EAEAEA"/>
    <a:srgbClr val="035540"/>
    <a:srgbClr val="023A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06" autoAdjust="0"/>
    <p:restoredTop sz="94660"/>
  </p:normalViewPr>
  <p:slideViewPr>
    <p:cSldViewPr>
      <p:cViewPr>
        <p:scale>
          <a:sx n="60" d="100"/>
          <a:sy n="60" d="100"/>
        </p:scale>
        <p:origin x="-138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AB9FC-9843-4D87-BB17-75B9691C0C0C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5960D-B35D-41B6-A1D0-AF1D404C4D4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3980-A070-4C05-B890-B4B8A44294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EA2DB-EA11-470E-A013-44208B7B61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B0DED-B10D-412B-8CF7-C3DF8C2C0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4EAD-86ED-461E-8951-B7C97088C5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8286-62FF-453A-9EC4-569A448CBD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8268-F38E-4AC1-A584-54C63585C7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3B383-A91F-42D6-8D75-2B2E35AB55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63A36-9B92-4431-97F2-7164B98DA3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C003-F80B-4C8A-AF0E-C739253C86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A9ED-A4DD-4C8C-B984-A441FF9314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788C-50C0-4B03-80C9-EEFB8CD63F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E368-122D-4B93-AE11-0CE0E5749B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3D95-B7D7-43A3-B263-A4CEC0CE40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2B60F57-16CB-4AEE-9611-642AD1EBA0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40" r:id="rId3"/>
    <p:sldLayoutId id="2147483741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Mis%20archivos\CIIE\Uso%20did&#225;ctico%20de%20las%20Nuevas%20Tecnolog&#237;as\Clase%201\1JFG6ZJS4I77HS8LI380Ix-cmapIx-storable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" y="642918"/>
            <a:ext cx="7869238" cy="564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071546"/>
            <a:ext cx="447675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2388" y="2400300"/>
            <a:ext cx="6708775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357290" y="1857364"/>
            <a:ext cx="6616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</a:endParaRPr>
          </a:p>
          <a:p>
            <a:pPr algn="ctr">
              <a:lnSpc>
                <a:spcPct val="95000"/>
              </a:lnSpc>
            </a:pPr>
            <a:r>
              <a:rPr lang="en-US" sz="2800" dirty="0">
                <a:solidFill>
                  <a:srgbClr val="000000"/>
                </a:solidFill>
              </a:rPr>
              <a:t>DIRECCIÓN DE CAPACITACIÓN</a:t>
            </a:r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3857625"/>
            <a:ext cx="5697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928794" y="2786058"/>
            <a:ext cx="56086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500" dirty="0">
                <a:solidFill>
                  <a:srgbClr val="000000"/>
                </a:solidFill>
              </a:rPr>
              <a:t>EQUIPO TÉCNICO REGIONAL 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500" b="1" dirty="0">
                <a:solidFill>
                  <a:srgbClr val="000000"/>
                </a:solidFill>
              </a:rPr>
              <a:t>ÁREA TIC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1785938" y="3720455"/>
            <a:ext cx="560863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2800" b="1" dirty="0"/>
              <a:t>El uso didáctico de las Nuevas </a:t>
            </a:r>
            <a:r>
              <a:rPr lang="ru-RU" sz="2800" b="1" dirty="0" smtClean="0"/>
              <a:t>Tecnologías</a:t>
            </a:r>
            <a:endParaRPr lang="es-ES" sz="2800" b="1" dirty="0" smtClean="0"/>
          </a:p>
          <a:p>
            <a:pPr algn="ctr">
              <a:lnSpc>
                <a:spcPct val="95000"/>
              </a:lnSpc>
            </a:pPr>
            <a:r>
              <a:rPr lang="es-AR" sz="3200" noProof="1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algn="ctr">
              <a:lnSpc>
                <a:spcPct val="95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Capacitador</a:t>
            </a:r>
            <a:r>
              <a:rPr lang="en-US" sz="2400" dirty="0">
                <a:solidFill>
                  <a:srgbClr val="000000"/>
                </a:solidFill>
              </a:rPr>
              <a:t>: Prof. </a:t>
            </a:r>
            <a:r>
              <a:rPr lang="en-US" sz="2400" dirty="0" err="1">
                <a:solidFill>
                  <a:srgbClr val="000000"/>
                </a:solidFill>
              </a:rPr>
              <a:t>Fabián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Hernández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lnSpc>
                <a:spcPct val="95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ctr">
              <a:lnSpc>
                <a:spcPct val="95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E-mail: claudiofhernandez@hotmail.com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29642" cy="914400"/>
          </a:xfrm>
        </p:spPr>
        <p:txBody>
          <a:bodyPr/>
          <a:lstStyle/>
          <a:p>
            <a:r>
              <a:rPr lang="es-ES" sz="3200" dirty="0" smtClean="0">
                <a:latin typeface="Arial Narrow" pitchFamily="34" charset="0"/>
              </a:rPr>
              <a:t>CLASE 2 - </a:t>
            </a:r>
            <a:r>
              <a:rPr lang="es-AR" sz="3200" b="1" dirty="0" smtClean="0">
                <a:latin typeface="Arial Narrow" pitchFamily="34" charset="0"/>
              </a:rPr>
              <a:t>MAPAS CONCEPTUALES</a:t>
            </a:r>
            <a:endParaRPr lang="es-AR" sz="32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6400"/>
            <a:ext cx="7972452" cy="4419600"/>
          </a:xfrm>
        </p:spPr>
        <p:txBody>
          <a:bodyPr/>
          <a:lstStyle/>
          <a:p>
            <a:r>
              <a:rPr lang="es-AR" sz="2800" b="1" dirty="0" smtClean="0">
                <a:latin typeface="Arial Narrow" pitchFamily="34" charset="0"/>
              </a:rPr>
              <a:t>Aprendan cómo organizar la información recabada:</a:t>
            </a:r>
            <a:endParaRPr lang="es-AR" sz="28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s-AR" sz="2800" dirty="0" smtClean="0">
                <a:latin typeface="Arial Narrow" pitchFamily="34" charset="0"/>
              </a:rPr>
              <a:t>Para construir el conocimiento es necesario que los alumnos/as logren no sólo buscar información, sino organizarla. Se espera que a través del trabajo con el lenguaje se puedan organizar también los conceptos, se establezcan relaciones de causalidad, se perciban las jerarquías entre los temas y subtemas, se profundice en las reflexiones, se analicen los hechos, etc.</a:t>
            </a:r>
          </a:p>
          <a:p>
            <a:endParaRPr lang="es-AR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67396"/>
          </a:xfrm>
        </p:spPr>
        <p:txBody>
          <a:bodyPr/>
          <a:lstStyle/>
          <a:p>
            <a:pPr marL="0" indent="0" algn="just">
              <a:buNone/>
            </a:pPr>
            <a:r>
              <a:rPr lang="es-AR" sz="2800" dirty="0" smtClean="0">
                <a:latin typeface="Arial Narrow" pitchFamily="34" charset="0"/>
              </a:rPr>
              <a:t>Cuando se estudia, es imprescindible aprender a dar una organización a toda la información que se posee, ya que gran parte de la comprensión de los objetos de conocimiento está asociada a la posibilidad de ordenarlos, clasificarlos, pensarlos de una manera determinada. Por eso actividades como tomar notas precisas y claras en clase, clarificar cuestiones relativas a la información dada con los pares o el docente y/o recurriendo a bibliografía complementaria, confeccionar fichas bibliográficas, </a:t>
            </a:r>
            <a:r>
              <a:rPr lang="es-AR" sz="2800" b="1" dirty="0" smtClean="0">
                <a:latin typeface="Arial Narrow" pitchFamily="34" charset="0"/>
              </a:rPr>
              <a:t>recurrir a la organización de la información de los textos en cuadros y redes, </a:t>
            </a:r>
            <a:r>
              <a:rPr lang="es-AR" sz="2800" b="1" dirty="0" err="1" smtClean="0">
                <a:latin typeface="Arial Narrow" pitchFamily="34" charset="0"/>
              </a:rPr>
              <a:t>etc</a:t>
            </a:r>
            <a:r>
              <a:rPr lang="es-AR" sz="2800" b="1" dirty="0" smtClean="0">
                <a:latin typeface="Arial Narrow" pitchFamily="34" charset="0"/>
              </a:rPr>
              <a:t> </a:t>
            </a:r>
            <a:r>
              <a:rPr lang="es-AR" sz="2800" dirty="0" smtClean="0">
                <a:latin typeface="Arial Narrow" pitchFamily="34" charset="0"/>
              </a:rPr>
              <a:t>. son prácticas del lenguaje que se valoran no tanto como instrumentos para “redistribuir” lo que ya se tiene y se sabe, sino ante todo para pensar, profundizar y construir nuevos conocimientos. Diseño Curricular </a:t>
            </a:r>
            <a:r>
              <a:rPr lang="es-AR" sz="2800" dirty="0" err="1" smtClean="0">
                <a:latin typeface="Arial Narrow" pitchFamily="34" charset="0"/>
              </a:rPr>
              <a:t>DGCyE</a:t>
            </a:r>
            <a:r>
              <a:rPr lang="es-AR" sz="2800" dirty="0" smtClean="0">
                <a:latin typeface="Arial Narrow" pitchFamily="34" charset="0"/>
              </a:rPr>
              <a:t>.</a:t>
            </a:r>
          </a:p>
          <a:p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-23"/>
            <a:ext cx="9144000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endParaRPr lang="es-AR" sz="1400" b="1" dirty="0" smtClean="0"/>
          </a:p>
          <a:p>
            <a:pPr lvl="0">
              <a:spcBef>
                <a:spcPts val="0"/>
              </a:spcBef>
            </a:pPr>
            <a:r>
              <a:rPr lang="es-AR" sz="3600" b="1" dirty="0" smtClean="0"/>
              <a:t>Para qué sirven los mapas conceptuales</a:t>
            </a:r>
          </a:p>
          <a:p>
            <a:pPr lvl="0"/>
            <a:endParaRPr lang="es-ES" sz="3600" b="1" dirty="0" smtClean="0"/>
          </a:p>
          <a:p>
            <a:pPr lvl="0"/>
            <a:endParaRPr lang="es-ES" sz="3600" b="1" dirty="0" smtClean="0"/>
          </a:p>
          <a:p>
            <a:pPr lvl="0"/>
            <a:endParaRPr lang="es-AR" sz="3600" dirty="0"/>
          </a:p>
        </p:txBody>
      </p:sp>
      <p:pic>
        <p:nvPicPr>
          <p:cNvPr id="1027" name="Picture 3" descr="http://cmapspublic2.ihmc.us/rid=1JFK6YJT5-1MXLVX0-XKY/?rid=1JFK6YJT5-1MXLVX0-XKY&amp;partName=htmljpeg"/>
          <p:cNvPicPr>
            <a:picLocks noChangeAspect="1" noChangeArrowheads="1"/>
          </p:cNvPicPr>
          <p:nvPr/>
        </p:nvPicPr>
        <p:blipFill>
          <a:blip r:embed="rId2"/>
          <a:srcRect b="53613"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642918"/>
            <a:ext cx="9144000" cy="6215082"/>
            <a:chOff x="956" y="-2664"/>
            <a:chExt cx="4806" cy="5676"/>
          </a:xfrm>
        </p:grpSpPr>
        <p:pic>
          <p:nvPicPr>
            <p:cNvPr id="20485" name="Picture 5" descr="http://cmapspublic2.ihmc.us/rid=1JFK6YJT5-1Q11TKP-XKX/?rid=1JFK6YJT5-1Q11TKP-XKX&amp;partName=html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6" y="-2664"/>
              <a:ext cx="4806" cy="5676"/>
            </a:xfrm>
            <a:prstGeom prst="rect">
              <a:avLst/>
            </a:prstGeom>
            <a:noFill/>
          </p:spPr>
        </p:pic>
        <p:sp>
          <p:nvSpPr>
            <p:cNvPr id="20483" name="Rectangle 3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966" y="2118"/>
              <a:ext cx="10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  <p:sp>
        <p:nvSpPr>
          <p:cNvPr id="8" name="7 Rectángulo"/>
          <p:cNvSpPr/>
          <p:nvPr/>
        </p:nvSpPr>
        <p:spPr>
          <a:xfrm rot="20313090">
            <a:off x="-136740" y="788801"/>
            <a:ext cx="443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/>
              <a:t>Cómo ponerlos en práctica en el aula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err="1" smtClean="0">
                <a:latin typeface="Arial Narrow" pitchFamily="34" charset="0"/>
              </a:rPr>
              <a:t>Cmap</a:t>
            </a:r>
            <a:r>
              <a:rPr lang="es-ES" sz="4000" b="1" dirty="0" smtClean="0">
                <a:latin typeface="Arial Narrow" pitchFamily="34" charset="0"/>
              </a:rPr>
              <a:t> Tools</a:t>
            </a:r>
            <a:endParaRPr lang="es-AR" sz="40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6400"/>
            <a:ext cx="8329642" cy="4419600"/>
          </a:xfrm>
        </p:spPr>
        <p:txBody>
          <a:bodyPr/>
          <a:lstStyle/>
          <a:p>
            <a:r>
              <a:rPr lang="es-ES" sz="2800" dirty="0" smtClean="0">
                <a:latin typeface="Arial Narrow" pitchFamily="34" charset="0"/>
              </a:rPr>
              <a:t>Pantalla Vistas</a:t>
            </a:r>
          </a:p>
          <a:p>
            <a:r>
              <a:rPr lang="es-ES" sz="2800" dirty="0" smtClean="0">
                <a:latin typeface="Arial Narrow" pitchFamily="34" charset="0"/>
              </a:rPr>
              <a:t>Crear un Mapa Conceptual</a:t>
            </a:r>
          </a:p>
          <a:p>
            <a:r>
              <a:rPr lang="es-ES" sz="2800" dirty="0" smtClean="0">
                <a:latin typeface="Arial Narrow" pitchFamily="34" charset="0"/>
              </a:rPr>
              <a:t>Dar Formato a un Mapa Conceptual</a:t>
            </a:r>
          </a:p>
          <a:p>
            <a:r>
              <a:rPr lang="es-ES" sz="2800" dirty="0" smtClean="0">
                <a:latin typeface="Arial Narrow" pitchFamily="34" charset="0"/>
              </a:rPr>
              <a:t>Agregar recursos a un Concepto</a:t>
            </a:r>
          </a:p>
          <a:p>
            <a:r>
              <a:rPr lang="es-ES" sz="2800" dirty="0" smtClean="0">
                <a:latin typeface="Arial Narrow" pitchFamily="34" charset="0"/>
              </a:rPr>
              <a:t>Crear una Presentación en </a:t>
            </a:r>
            <a:r>
              <a:rPr lang="es-ES" sz="2800" dirty="0" err="1" smtClean="0">
                <a:latin typeface="Arial Narrow" pitchFamily="34" charset="0"/>
              </a:rPr>
              <a:t>Cmap</a:t>
            </a:r>
            <a:endParaRPr lang="es-ES" sz="2800" dirty="0" smtClean="0">
              <a:latin typeface="Arial Narrow" pitchFamily="34" charset="0"/>
            </a:endParaRPr>
          </a:p>
          <a:p>
            <a:r>
              <a:rPr lang="es-ES" sz="2800" dirty="0" smtClean="0">
                <a:latin typeface="Arial Narrow" pitchFamily="34" charset="0"/>
              </a:rPr>
              <a:t>Publicar un </a:t>
            </a:r>
            <a:r>
              <a:rPr lang="es-ES" sz="2800" dirty="0" err="1" smtClean="0">
                <a:latin typeface="Arial Narrow" pitchFamily="34" charset="0"/>
              </a:rPr>
              <a:t>Cmap</a:t>
            </a:r>
            <a:r>
              <a:rPr lang="es-ES" sz="2800" dirty="0" smtClean="0">
                <a:latin typeface="Arial Narrow" pitchFamily="34" charset="0"/>
              </a:rPr>
              <a:t> en Internet</a:t>
            </a:r>
          </a:p>
          <a:p>
            <a:r>
              <a:rPr lang="es-ES" sz="2800" dirty="0" smtClean="0">
                <a:latin typeface="Arial Narrow" pitchFamily="34" charset="0"/>
              </a:rPr>
              <a:t>Colocar un Mapa Conceptual en un Blog</a:t>
            </a:r>
          </a:p>
          <a:p>
            <a:r>
              <a:rPr lang="es-ES" sz="2800" dirty="0" smtClean="0">
                <a:latin typeface="Arial Narrow" pitchFamily="34" charset="0"/>
              </a:rPr>
              <a:t>Como hacer un Mapa Conceptual colaborativo</a:t>
            </a:r>
          </a:p>
          <a:p>
            <a:endParaRPr lang="es-AR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Computer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54117D-F09A-4C85-B430-16B400B3E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5711</TotalTime>
  <Words>295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AF_ComputerEra</vt:lpstr>
      <vt:lpstr>Diapositiva 1</vt:lpstr>
      <vt:lpstr>CLASE 2 - MAPAS CONCEPTUALES</vt:lpstr>
      <vt:lpstr>Diapositiva 3</vt:lpstr>
      <vt:lpstr>Diapositiva 4</vt:lpstr>
      <vt:lpstr>Diapositiva 5</vt:lpstr>
      <vt:lpstr>Cmap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TECNOLOGÍAS EN EL CONTEXTO EDUCATIVO 1</dc:title>
  <dc:creator>Alumno</dc:creator>
  <cp:lastModifiedBy>User</cp:lastModifiedBy>
  <cp:revision>51</cp:revision>
  <dcterms:created xsi:type="dcterms:W3CDTF">2012-04-04T19:30:36Z</dcterms:created>
  <dcterms:modified xsi:type="dcterms:W3CDTF">2013-08-26T18:53:46Z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