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80" r:id="rId4"/>
    <p:sldId id="268" r:id="rId5"/>
    <p:sldId id="269" r:id="rId6"/>
    <p:sldId id="273" r:id="rId7"/>
    <p:sldId id="265" r:id="rId8"/>
    <p:sldId id="277" r:id="rId9"/>
    <p:sldId id="267" r:id="rId10"/>
    <p:sldId id="271" r:id="rId11"/>
    <p:sldId id="270" r:id="rId12"/>
    <p:sldId id="259" r:id="rId13"/>
    <p:sldId id="260" r:id="rId14"/>
    <p:sldId id="261" r:id="rId15"/>
    <p:sldId id="264" r:id="rId16"/>
    <p:sldId id="266" r:id="rId17"/>
    <p:sldId id="272" r:id="rId18"/>
    <p:sldId id="278" r:id="rId19"/>
    <p:sldId id="275" r:id="rId20"/>
    <p:sldId id="276" r:id="rId21"/>
    <p:sldId id="279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12" autoAdjust="0"/>
  </p:normalViewPr>
  <p:slideViewPr>
    <p:cSldViewPr snapToGrid="0" snapToObjects="1">
      <p:cViewPr>
        <p:scale>
          <a:sx n="81" d="100"/>
          <a:sy n="81" d="100"/>
        </p:scale>
        <p:origin x="-2440" y="-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98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40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91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71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07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93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73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1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78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51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5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8496D-171D-B041-B5B5-F610E6D131D8}" type="datetimeFigureOut">
              <a:rPr lang="es-ES" smtClean="0"/>
              <a:t>04/09/13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D33D-C2AF-8D43-B5A7-E1710D6BB1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90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eniacedu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2206071" cy="591677"/>
            <a:chOff x="12" y="0"/>
            <a:chExt cx="2206071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438663" y="2574988"/>
            <a:ext cx="83293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dirty="0" smtClean="0"/>
              <a:t>Taller</a:t>
            </a:r>
          </a:p>
          <a:p>
            <a:r>
              <a:rPr lang="es-ES" sz="2800" dirty="0" smtClean="0"/>
              <a:t>“Evaluación de y para el aprendizaje de los estudiantes”</a:t>
            </a:r>
            <a:endParaRPr lang="es-E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061078" y="4888287"/>
            <a:ext cx="50538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Dr. Julio Herminio Pimienta Prieto</a:t>
            </a:r>
          </a:p>
          <a:p>
            <a:pPr algn="ctr"/>
            <a:r>
              <a:rPr lang="es-ES" b="1" dirty="0" err="1" smtClean="0"/>
              <a:t>julio.pimienta@anahuac.mx</a:t>
            </a:r>
            <a:endParaRPr lang="es-ES" b="1" dirty="0" smtClean="0"/>
          </a:p>
          <a:p>
            <a:pPr algn="ctr"/>
            <a:r>
              <a:rPr lang="es-ES" sz="1600" b="1" dirty="0" smtClean="0"/>
              <a:t>Profesor Investigador de la Universidad Anáhuac, México</a:t>
            </a:r>
          </a:p>
          <a:p>
            <a:pPr algn="ctr"/>
            <a:r>
              <a:rPr lang="es-ES" sz="1600" b="1" dirty="0" smtClean="0"/>
              <a:t>Coordinador Académico del CAISE</a:t>
            </a:r>
          </a:p>
          <a:p>
            <a:pPr algn="ctr"/>
            <a:r>
              <a:rPr lang="es-ES" sz="2000" b="1" dirty="0" smtClean="0"/>
              <a:t>C</a:t>
            </a:r>
            <a:r>
              <a:rPr lang="es-ES" sz="1600" dirty="0" smtClean="0"/>
              <a:t>entro </a:t>
            </a:r>
            <a:r>
              <a:rPr lang="es-ES" sz="2000" b="1" dirty="0" smtClean="0"/>
              <a:t>A</a:t>
            </a:r>
            <a:r>
              <a:rPr lang="es-ES" sz="1600" dirty="0" smtClean="0"/>
              <a:t>náhuac</a:t>
            </a:r>
            <a:r>
              <a:rPr lang="es-ES" sz="1600" b="1" dirty="0" smtClean="0"/>
              <a:t> </a:t>
            </a:r>
            <a:r>
              <a:rPr lang="es-ES" sz="1600" dirty="0" smtClean="0"/>
              <a:t>de</a:t>
            </a:r>
            <a:r>
              <a:rPr lang="es-ES" sz="1600" b="1" dirty="0" smtClean="0"/>
              <a:t> </a:t>
            </a:r>
            <a:r>
              <a:rPr lang="es-ES" sz="2000" b="1" dirty="0" smtClean="0"/>
              <a:t>I</a:t>
            </a:r>
            <a:r>
              <a:rPr lang="es-ES" sz="1600" dirty="0" smtClean="0"/>
              <a:t>nvestigación</a:t>
            </a:r>
            <a:r>
              <a:rPr lang="es-ES" sz="1600" b="1" dirty="0" smtClean="0"/>
              <a:t> </a:t>
            </a:r>
            <a:r>
              <a:rPr lang="es-ES" sz="1600" dirty="0" smtClean="0"/>
              <a:t>y </a:t>
            </a:r>
            <a:r>
              <a:rPr lang="es-ES" sz="2000" b="1" dirty="0" smtClean="0"/>
              <a:t>S</a:t>
            </a:r>
            <a:r>
              <a:rPr lang="es-ES" sz="1600" dirty="0" smtClean="0"/>
              <a:t>ervicios </a:t>
            </a:r>
            <a:r>
              <a:rPr lang="es-ES" sz="2000" b="1" dirty="0" smtClean="0"/>
              <a:t>E</a:t>
            </a:r>
            <a:r>
              <a:rPr lang="es-ES" sz="1600" dirty="0" smtClean="0"/>
              <a:t>ducativos</a:t>
            </a:r>
          </a:p>
          <a:p>
            <a:pPr algn="ctr"/>
            <a:r>
              <a:rPr lang="es-ES" sz="1600" b="1" dirty="0" smtClean="0"/>
              <a:t>Coordinador del Doctorado en Evaluación Educativa</a:t>
            </a:r>
            <a:endParaRPr lang="es-ES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44" y="4181880"/>
            <a:ext cx="3317297" cy="18812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502" y="93137"/>
            <a:ext cx="1982833" cy="26471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838" y="228600"/>
            <a:ext cx="3810000" cy="21336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2" y="682052"/>
            <a:ext cx="2714945" cy="181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52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pic>
        <p:nvPicPr>
          <p:cNvPr id="5" name="Picture 7" descr="Con Jesús Enriq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435100"/>
            <a:ext cx="3373438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256088" y="728470"/>
            <a:ext cx="4598987" cy="5627688"/>
            <a:chOff x="1193" y="354"/>
            <a:chExt cx="3559" cy="379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354"/>
              <a:ext cx="3559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788" y="1783"/>
              <a:ext cx="720" cy="14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62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95288" y="765175"/>
            <a:ext cx="8569325" cy="5256213"/>
            <a:chOff x="0" y="238"/>
            <a:chExt cx="5866" cy="3842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080" y="238"/>
              <a:ext cx="1616" cy="77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s-MX" sz="1600" b="1" dirty="0">
                  <a:solidFill>
                    <a:srgbClr val="000090"/>
                  </a:solidFill>
                  <a:latin typeface="Arial Rounded MT Bold" charset="0"/>
                </a:rPr>
                <a:t>Evaluación</a:t>
              </a:r>
            </a:p>
            <a:p>
              <a:pPr algn="ctr">
                <a:defRPr/>
              </a:pPr>
              <a:r>
                <a:rPr lang="es-MX" sz="1600" b="1" dirty="0">
                  <a:solidFill>
                    <a:srgbClr val="000090"/>
                  </a:solidFill>
                  <a:latin typeface="Arial Rounded MT Bold" charset="0"/>
                </a:rPr>
                <a:t>de </a:t>
              </a:r>
            </a:p>
            <a:p>
              <a:pPr algn="ctr">
                <a:defRPr/>
              </a:pPr>
              <a:r>
                <a:rPr lang="es-MX" sz="1600" b="1" dirty="0">
                  <a:solidFill>
                    <a:srgbClr val="000090"/>
                  </a:solidFill>
                  <a:latin typeface="Arial Rounded MT Bold" charset="0"/>
                </a:rPr>
                <a:t>Competencias</a:t>
              </a:r>
              <a:endParaRPr lang="es-ES" sz="1600" b="1" dirty="0">
                <a:solidFill>
                  <a:srgbClr val="000090"/>
                </a:solidFill>
                <a:latin typeface="Arial Rounded MT Bold" charset="0"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0" y="1248"/>
              <a:ext cx="1248" cy="432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>
                  <a:solidFill>
                    <a:srgbClr val="000090"/>
                  </a:solidFill>
                  <a:latin typeface="Arial Rounded MT Bold" charset="0"/>
                </a:rPr>
                <a:t>Valoración </a:t>
              </a:r>
              <a:endParaRPr lang="es-ES" b="1">
                <a:solidFill>
                  <a:srgbClr val="000090"/>
                </a:solidFill>
                <a:latin typeface="Arial Rounded MT Bold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120" y="1248"/>
              <a:ext cx="1248" cy="432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solidFill>
                    <a:srgbClr val="FF0000"/>
                  </a:solidFill>
                  <a:latin typeface="Arial Rounded MT Bold" charset="0"/>
                </a:rPr>
                <a:t>Autoevaluación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12" y="1248"/>
              <a:ext cx="1248" cy="432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>
                  <a:solidFill>
                    <a:srgbClr val="000090"/>
                  </a:solidFill>
                  <a:latin typeface="Arial Rounded MT Bold" charset="0"/>
                </a:rPr>
                <a:t>Coevaluación</a:t>
              </a:r>
              <a:endParaRPr lang="es-ES" b="1">
                <a:solidFill>
                  <a:srgbClr val="000090"/>
                </a:solidFill>
                <a:latin typeface="Arial Rounded MT Bold" charset="0"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1056" y="816"/>
              <a:ext cx="1152" cy="576"/>
              <a:chOff x="1056" y="816"/>
              <a:chExt cx="1104" cy="576"/>
            </a:xfrm>
          </p:grpSpPr>
          <p:sp>
            <p:nvSpPr>
              <p:cNvPr id="60" name="Text Box 11"/>
              <p:cNvSpPr txBox="1">
                <a:spLocks noChangeArrowheads="1"/>
              </p:cNvSpPr>
              <p:nvPr/>
            </p:nvSpPr>
            <p:spPr bwMode="auto">
              <a:xfrm>
                <a:off x="1056" y="864"/>
                <a:ext cx="721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realizada</a:t>
                </a:r>
              </a:p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mediante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61" name="Line 12"/>
              <p:cNvSpPr>
                <a:spLocks noChangeShapeType="1"/>
              </p:cNvSpPr>
              <p:nvPr/>
            </p:nvSpPr>
            <p:spPr bwMode="auto">
              <a:xfrm flipH="1">
                <a:off x="1584" y="816"/>
                <a:ext cx="576" cy="2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2" name="Line 13"/>
              <p:cNvSpPr>
                <a:spLocks noChangeShapeType="1"/>
              </p:cNvSpPr>
              <p:nvPr/>
            </p:nvSpPr>
            <p:spPr bwMode="auto">
              <a:xfrm flipH="1">
                <a:off x="1200" y="1152"/>
                <a:ext cx="240" cy="2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3792" y="1728"/>
              <a:ext cx="1413" cy="480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>
                  <a:solidFill>
                    <a:srgbClr val="000090"/>
                  </a:solidFill>
                  <a:latin typeface="Arial Rounded MT Bold" charset="0"/>
                </a:rPr>
                <a:t>Heteroevaluación</a:t>
              </a:r>
            </a:p>
          </p:txBody>
        </p:sp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3696" y="768"/>
              <a:ext cx="2170" cy="960"/>
              <a:chOff x="3696" y="768"/>
              <a:chExt cx="2170" cy="960"/>
            </a:xfrm>
          </p:grpSpPr>
          <p:grpSp>
            <p:nvGrpSpPr>
              <p:cNvPr id="54" name="Group 16"/>
              <p:cNvGrpSpPr>
                <a:grpSpLocks/>
              </p:cNvGrpSpPr>
              <p:nvPr/>
            </p:nvGrpSpPr>
            <p:grpSpPr bwMode="auto">
              <a:xfrm>
                <a:off x="3696" y="768"/>
                <a:ext cx="2170" cy="480"/>
                <a:chOff x="3696" y="768"/>
                <a:chExt cx="2170" cy="480"/>
              </a:xfrm>
            </p:grpSpPr>
            <p:sp>
              <p:nvSpPr>
                <p:cNvPr id="5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080" y="864"/>
                  <a:ext cx="1786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s-MX" sz="1200" b="1">
                      <a:latin typeface="Verdana" charset="0"/>
                      <a:cs typeface="Arial" charset="0"/>
                    </a:rPr>
                    <a:t>según los que participan</a:t>
                  </a:r>
                  <a:endParaRPr lang="es-ES" sz="1200" b="1">
                    <a:latin typeface="Verdana" charset="0"/>
                    <a:cs typeface="Arial" charset="0"/>
                  </a:endParaRPr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696" y="768"/>
                  <a:ext cx="672" cy="1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3936" y="1008"/>
                  <a:ext cx="384" cy="2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9" name="Line 20"/>
                <p:cNvSpPr>
                  <a:spLocks noChangeShapeType="1"/>
                </p:cNvSpPr>
                <p:nvPr/>
              </p:nvSpPr>
              <p:spPr bwMode="auto">
                <a:xfrm>
                  <a:off x="4608" y="1008"/>
                  <a:ext cx="336" cy="24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3" name="Oval 22"/>
            <p:cNvSpPr>
              <a:spLocks noChangeArrowheads="1"/>
            </p:cNvSpPr>
            <p:nvPr/>
          </p:nvSpPr>
          <p:spPr bwMode="auto">
            <a:xfrm>
              <a:off x="0" y="2112"/>
              <a:ext cx="1440" cy="528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600" b="1">
                  <a:solidFill>
                    <a:srgbClr val="000090"/>
                  </a:solidFill>
                  <a:latin typeface="Arial Rounded MT Bold" charset="0"/>
                </a:rPr>
                <a:t>Criterios</a:t>
              </a:r>
            </a:p>
            <a:p>
              <a:pPr algn="ctr"/>
              <a:r>
                <a:rPr lang="es-MX" sz="1600" b="1">
                  <a:solidFill>
                    <a:srgbClr val="000090"/>
                  </a:solidFill>
                  <a:latin typeface="Arial Rounded MT Bold" charset="0"/>
                </a:rPr>
                <a:t>Concensuados</a:t>
              </a:r>
              <a:endParaRPr lang="es-ES" sz="1600" b="1">
                <a:solidFill>
                  <a:srgbClr val="000090"/>
                </a:solidFill>
                <a:latin typeface="Arial Rounded MT Bold" charset="0"/>
              </a:endParaRPr>
            </a:p>
          </p:txBody>
        </p: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1536" y="2160"/>
              <a:ext cx="2544" cy="432"/>
              <a:chOff x="1536" y="2160"/>
              <a:chExt cx="2544" cy="432"/>
            </a:xfrm>
          </p:grpSpPr>
          <p:sp>
            <p:nvSpPr>
              <p:cNvPr id="52" name="Oval 24"/>
              <p:cNvSpPr>
                <a:spLocks noChangeArrowheads="1"/>
              </p:cNvSpPr>
              <p:nvPr/>
            </p:nvSpPr>
            <p:spPr bwMode="auto">
              <a:xfrm>
                <a:off x="1536" y="2160"/>
                <a:ext cx="1248" cy="432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600" b="1">
                    <a:solidFill>
                      <a:srgbClr val="000090"/>
                    </a:solidFill>
                    <a:latin typeface="Arial Rounded MT Bold" charset="0"/>
                  </a:rPr>
                  <a:t>Situaciones</a:t>
                </a:r>
              </a:p>
              <a:p>
                <a:pPr algn="ctr"/>
                <a:r>
                  <a:rPr lang="es-MX" sz="1600" b="1">
                    <a:solidFill>
                      <a:srgbClr val="000090"/>
                    </a:solidFill>
                    <a:latin typeface="Arial Rounded MT Bold" charset="0"/>
                  </a:rPr>
                  <a:t>Simuladas</a:t>
                </a:r>
                <a:endParaRPr lang="es-ES" sz="1600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  <p:sp>
            <p:nvSpPr>
              <p:cNvPr id="53" name="Oval 25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1248" cy="432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600" b="1">
                    <a:solidFill>
                      <a:srgbClr val="000090"/>
                    </a:solidFill>
                    <a:latin typeface="Arial Rounded MT Bold" charset="0"/>
                  </a:rPr>
                  <a:t>Situaciones</a:t>
                </a:r>
              </a:p>
              <a:p>
                <a:pPr algn="ctr"/>
                <a:r>
                  <a:rPr lang="es-MX" sz="1600" b="1">
                    <a:solidFill>
                      <a:srgbClr val="000090"/>
                    </a:solidFill>
                    <a:latin typeface="Arial Rounded MT Bold" charset="0"/>
                  </a:rPr>
                  <a:t>Reales</a:t>
                </a:r>
                <a:endParaRPr lang="es-ES" sz="1600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</p:grp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2688" y="1056"/>
              <a:ext cx="669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100" b="1">
                  <a:latin typeface="Verdana" charset="0"/>
                  <a:cs typeface="Arial" charset="0"/>
                </a:rPr>
                <a:t>centrada </a:t>
              </a:r>
            </a:p>
            <a:p>
              <a:pPr eaLnBrk="1" hangingPunct="1"/>
              <a:r>
                <a:rPr lang="es-MX" sz="1100" b="1">
                  <a:latin typeface="Verdana" charset="0"/>
                  <a:cs typeface="Arial" charset="0"/>
                </a:rPr>
                <a:t>en el</a:t>
              </a:r>
              <a:endParaRPr lang="es-ES" sz="1100" b="1">
                <a:latin typeface="Verdana" charset="0"/>
                <a:cs typeface="Arial" charset="0"/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0" y="1680"/>
              <a:ext cx="717" cy="432"/>
              <a:chOff x="0" y="1680"/>
              <a:chExt cx="717" cy="432"/>
            </a:xfrm>
          </p:grpSpPr>
          <p:sp>
            <p:nvSpPr>
              <p:cNvPr id="50" name="Text Box 28"/>
              <p:cNvSpPr txBox="1">
                <a:spLocks noChangeArrowheads="1"/>
              </p:cNvSpPr>
              <p:nvPr/>
            </p:nvSpPr>
            <p:spPr bwMode="auto">
              <a:xfrm>
                <a:off x="0" y="1843"/>
                <a:ext cx="71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basado en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>
                <a:off x="672" y="1680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" name="Group 30"/>
            <p:cNvGrpSpPr>
              <a:grpSpLocks/>
            </p:cNvGrpSpPr>
            <p:nvPr/>
          </p:nvGrpSpPr>
          <p:grpSpPr bwMode="auto">
            <a:xfrm>
              <a:off x="672" y="1008"/>
              <a:ext cx="2352" cy="1200"/>
              <a:chOff x="672" y="1008"/>
              <a:chExt cx="2352" cy="1200"/>
            </a:xfrm>
          </p:grpSpPr>
          <p:sp>
            <p:nvSpPr>
              <p:cNvPr id="42" name="Oval 31"/>
              <p:cNvSpPr>
                <a:spLocks noChangeArrowheads="1"/>
              </p:cNvSpPr>
              <p:nvPr/>
            </p:nvSpPr>
            <p:spPr bwMode="auto">
              <a:xfrm>
                <a:off x="1776" y="1296"/>
                <a:ext cx="1248" cy="432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>
                    <a:solidFill>
                      <a:srgbClr val="000090"/>
                    </a:solidFill>
                    <a:latin typeface="Arial Rounded MT Bold" charset="0"/>
                  </a:rPr>
                  <a:t>Desempeño</a:t>
                </a:r>
                <a:endParaRPr lang="es-ES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flipH="1">
                <a:off x="2448" y="1008"/>
                <a:ext cx="240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H="1">
                <a:off x="672" y="1728"/>
                <a:ext cx="1680" cy="38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Text Box 34"/>
              <p:cNvSpPr txBox="1">
                <a:spLocks noChangeArrowheads="1"/>
              </p:cNvSpPr>
              <p:nvPr/>
            </p:nvSpPr>
            <p:spPr bwMode="auto">
              <a:xfrm rot="-992401">
                <a:off x="959" y="1720"/>
                <a:ext cx="717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basado en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352" y="1728"/>
                <a:ext cx="192" cy="24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Text Box 36"/>
              <p:cNvSpPr txBox="1">
                <a:spLocks noChangeArrowheads="1"/>
              </p:cNvSpPr>
              <p:nvPr/>
            </p:nvSpPr>
            <p:spPr bwMode="auto">
              <a:xfrm>
                <a:off x="2400" y="1920"/>
                <a:ext cx="383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ante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>
                <a:off x="2640" y="2064"/>
                <a:ext cx="384" cy="144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 flipH="1">
                <a:off x="2352" y="2064"/>
                <a:ext cx="288" cy="9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8" name="Group 39"/>
            <p:cNvGrpSpPr>
              <a:grpSpLocks/>
            </p:cNvGrpSpPr>
            <p:nvPr/>
          </p:nvGrpSpPr>
          <p:grpSpPr bwMode="auto">
            <a:xfrm>
              <a:off x="144" y="2640"/>
              <a:ext cx="752" cy="432"/>
              <a:chOff x="0" y="1680"/>
              <a:chExt cx="752" cy="432"/>
            </a:xfrm>
          </p:grpSpPr>
          <p:sp>
            <p:nvSpPr>
              <p:cNvPr id="40" name="Text Box 40"/>
              <p:cNvSpPr txBox="1">
                <a:spLocks noChangeArrowheads="1"/>
              </p:cNvSpPr>
              <p:nvPr/>
            </p:nvSpPr>
            <p:spPr bwMode="auto">
              <a:xfrm>
                <a:off x="0" y="1843"/>
                <a:ext cx="75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referidos a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672" y="1680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9" name="Oval 42"/>
            <p:cNvSpPr>
              <a:spLocks noChangeArrowheads="1"/>
            </p:cNvSpPr>
            <p:nvPr/>
          </p:nvSpPr>
          <p:spPr bwMode="auto">
            <a:xfrm>
              <a:off x="96" y="3072"/>
              <a:ext cx="1488" cy="816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sz="1600" b="1">
                  <a:solidFill>
                    <a:srgbClr val="000090"/>
                  </a:solidFill>
                  <a:latin typeface="Arial Rounded MT Bold" charset="0"/>
                </a:rPr>
                <a:t>Saber </a:t>
              </a:r>
            </a:p>
            <a:p>
              <a:pPr algn="ctr"/>
              <a:r>
                <a:rPr lang="es-MX" sz="1600" b="1">
                  <a:solidFill>
                    <a:srgbClr val="000090"/>
                  </a:solidFill>
                  <a:latin typeface="Arial Rounded MT Bold" charset="0"/>
                </a:rPr>
                <a:t>Saber Hacer</a:t>
              </a:r>
            </a:p>
            <a:p>
              <a:pPr algn="ctr"/>
              <a:r>
                <a:rPr lang="es-MX" sz="1600" b="1">
                  <a:solidFill>
                    <a:srgbClr val="000090"/>
                  </a:solidFill>
                  <a:latin typeface="Arial Rounded MT Bold" charset="0"/>
                </a:rPr>
                <a:t>Saber Ser</a:t>
              </a:r>
              <a:endParaRPr lang="es-ES" sz="1600" b="1">
                <a:solidFill>
                  <a:srgbClr val="000090"/>
                </a:solidFill>
                <a:latin typeface="Arial Rounded MT Bold" charset="0"/>
              </a:endParaRPr>
            </a:p>
          </p:txBody>
        </p:sp>
        <p:grpSp>
          <p:nvGrpSpPr>
            <p:cNvPr id="20" name="Group 43"/>
            <p:cNvGrpSpPr>
              <a:grpSpLocks/>
            </p:cNvGrpSpPr>
            <p:nvPr/>
          </p:nvGrpSpPr>
          <p:grpSpPr bwMode="auto">
            <a:xfrm>
              <a:off x="3024" y="3072"/>
              <a:ext cx="1104" cy="1008"/>
              <a:chOff x="3024" y="3072"/>
              <a:chExt cx="1104" cy="1008"/>
            </a:xfrm>
          </p:grpSpPr>
          <p:sp>
            <p:nvSpPr>
              <p:cNvPr id="37" name="Oval 44"/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1104" cy="336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>
                    <a:solidFill>
                      <a:srgbClr val="000090"/>
                    </a:solidFill>
                    <a:latin typeface="Arial Rounded MT Bold" charset="0"/>
                  </a:rPr>
                  <a:t>Escolar</a:t>
                </a:r>
                <a:endParaRPr lang="es-ES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  <p:sp>
            <p:nvSpPr>
              <p:cNvPr id="38" name="Oval 45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864" cy="240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>
                    <a:solidFill>
                      <a:srgbClr val="000090"/>
                    </a:solidFill>
                    <a:latin typeface="Arial Rounded MT Bold" charset="0"/>
                  </a:rPr>
                  <a:t>Familiar</a:t>
                </a:r>
                <a:endParaRPr lang="es-ES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  <p:sp>
            <p:nvSpPr>
              <p:cNvPr id="39" name="Oval 46"/>
              <p:cNvSpPr>
                <a:spLocks noChangeArrowheads="1"/>
              </p:cNvSpPr>
              <p:nvPr/>
            </p:nvSpPr>
            <p:spPr bwMode="auto">
              <a:xfrm>
                <a:off x="3024" y="3792"/>
                <a:ext cx="1056" cy="288"/>
              </a:xfrm>
              <a:prstGeom prst="ellipse">
                <a:avLst/>
              </a:prstGeom>
              <a:solidFill>
                <a:srgbClr val="DAEDEF"/>
              </a:solidFill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b="1">
                    <a:solidFill>
                      <a:srgbClr val="000090"/>
                    </a:solidFill>
                    <a:latin typeface="Arial Rounded MT Bold" charset="0"/>
                  </a:rPr>
                  <a:t>Personal</a:t>
                </a:r>
                <a:endParaRPr lang="es-ES" b="1">
                  <a:solidFill>
                    <a:srgbClr val="000090"/>
                  </a:solidFill>
                  <a:latin typeface="Arial Rounded MT Bold" charset="0"/>
                </a:endParaRPr>
              </a:p>
            </p:txBody>
          </p:sp>
        </p:grpSp>
        <p:grpSp>
          <p:nvGrpSpPr>
            <p:cNvPr id="21" name="Group 47"/>
            <p:cNvGrpSpPr>
              <a:grpSpLocks/>
            </p:cNvGrpSpPr>
            <p:nvPr/>
          </p:nvGrpSpPr>
          <p:grpSpPr bwMode="auto">
            <a:xfrm>
              <a:off x="2256" y="2592"/>
              <a:ext cx="1198" cy="1344"/>
              <a:chOff x="2256" y="2592"/>
              <a:chExt cx="1198" cy="1344"/>
            </a:xfrm>
          </p:grpSpPr>
          <p:sp>
            <p:nvSpPr>
              <p:cNvPr id="30" name="Line 48"/>
              <p:cNvSpPr>
                <a:spLocks noChangeShapeType="1"/>
              </p:cNvSpPr>
              <p:nvPr/>
            </p:nvSpPr>
            <p:spPr bwMode="auto">
              <a:xfrm>
                <a:off x="2256" y="2592"/>
                <a:ext cx="624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" name="Line 4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528" cy="288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 Box 50"/>
              <p:cNvSpPr txBox="1">
                <a:spLocks noChangeArrowheads="1"/>
              </p:cNvSpPr>
              <p:nvPr/>
            </p:nvSpPr>
            <p:spPr bwMode="auto">
              <a:xfrm>
                <a:off x="2582" y="2928"/>
                <a:ext cx="872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s-MX" sz="1200" b="1">
                    <a:latin typeface="Verdana" charset="0"/>
                    <a:cs typeface="Arial" charset="0"/>
                  </a:rPr>
                  <a:t>en contextos</a:t>
                </a:r>
                <a:endParaRPr lang="es-ES" sz="1200" b="1">
                  <a:latin typeface="Verdana" charset="0"/>
                  <a:cs typeface="Arial" charset="0"/>
                </a:endParaRPr>
              </a:p>
            </p:txBody>
          </p:sp>
          <p:sp>
            <p:nvSpPr>
              <p:cNvPr id="33" name="Line 51"/>
              <p:cNvSpPr>
                <a:spLocks noChangeShapeType="1"/>
              </p:cNvSpPr>
              <p:nvPr/>
            </p:nvSpPr>
            <p:spPr bwMode="auto">
              <a:xfrm>
                <a:off x="2880" y="3120"/>
                <a:ext cx="0" cy="816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" name="Line 52"/>
              <p:cNvSpPr>
                <a:spLocks noChangeShapeType="1"/>
              </p:cNvSpPr>
              <p:nvPr/>
            </p:nvSpPr>
            <p:spPr bwMode="auto">
              <a:xfrm>
                <a:off x="2880" y="3216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Line 53"/>
              <p:cNvSpPr>
                <a:spLocks noChangeShapeType="1"/>
              </p:cNvSpPr>
              <p:nvPr/>
            </p:nvSpPr>
            <p:spPr bwMode="auto">
              <a:xfrm>
                <a:off x="2880" y="3552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Line 54"/>
              <p:cNvSpPr>
                <a:spLocks noChangeShapeType="1"/>
              </p:cNvSpPr>
              <p:nvPr/>
            </p:nvSpPr>
            <p:spPr bwMode="auto">
              <a:xfrm>
                <a:off x="2880" y="3936"/>
                <a:ext cx="14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2" name="Text Box 55"/>
            <p:cNvSpPr txBox="1">
              <a:spLocks noChangeArrowheads="1"/>
            </p:cNvSpPr>
            <p:nvPr/>
          </p:nvSpPr>
          <p:spPr bwMode="auto">
            <a:xfrm>
              <a:off x="1104" y="3878"/>
              <a:ext cx="179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s-ES" sz="1000" b="1">
                <a:latin typeface="Verdana" charset="0"/>
                <a:cs typeface="Arial" charset="0"/>
              </a:endParaRPr>
            </a:p>
          </p:txBody>
        </p:sp>
        <p:sp>
          <p:nvSpPr>
            <p:cNvPr id="23" name="Line 56"/>
            <p:cNvSpPr>
              <a:spLocks noChangeShapeType="1"/>
            </p:cNvSpPr>
            <p:nvPr/>
          </p:nvSpPr>
          <p:spPr bwMode="auto">
            <a:xfrm>
              <a:off x="3792" y="1680"/>
              <a:ext cx="288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n>
                  <a:solidFill>
                    <a:srgbClr val="0000FF"/>
                  </a:solidFill>
                </a:ln>
              </a:endParaRPr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 flipH="1">
              <a:off x="4752" y="1680"/>
              <a:ext cx="288" cy="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flipH="1">
              <a:off x="4512" y="2208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Oval 59"/>
            <p:cNvSpPr>
              <a:spLocks noChangeArrowheads="1"/>
            </p:cNvSpPr>
            <p:nvPr/>
          </p:nvSpPr>
          <p:spPr bwMode="auto">
            <a:xfrm>
              <a:off x="3792" y="2496"/>
              <a:ext cx="1584" cy="624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MX" b="1">
                  <a:solidFill>
                    <a:srgbClr val="000090"/>
                  </a:solidFill>
                  <a:latin typeface="Arial Rounded MT Bold" charset="0"/>
                </a:rPr>
                <a:t>Experiencia </a:t>
              </a:r>
            </a:p>
            <a:p>
              <a:pPr algn="ctr"/>
              <a:r>
                <a:rPr lang="es-MX" b="1">
                  <a:solidFill>
                    <a:srgbClr val="000090"/>
                  </a:solidFill>
                  <a:latin typeface="Arial Rounded MT Bold" charset="0"/>
                </a:rPr>
                <a:t>Auténtica</a:t>
              </a:r>
              <a:endParaRPr lang="es-ES" b="1">
                <a:solidFill>
                  <a:srgbClr val="000090"/>
                </a:solidFill>
                <a:latin typeface="Arial Rounded MT Bold" charset="0"/>
              </a:endParaRPr>
            </a:p>
          </p:txBody>
        </p:sp>
        <p:sp>
          <p:nvSpPr>
            <p:cNvPr id="27" name="Text Box 60"/>
            <p:cNvSpPr txBox="1">
              <a:spLocks noChangeArrowheads="1"/>
            </p:cNvSpPr>
            <p:nvPr/>
          </p:nvSpPr>
          <p:spPr bwMode="auto">
            <a:xfrm>
              <a:off x="4694" y="2230"/>
              <a:ext cx="114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200" b="1">
                  <a:latin typeface="Verdana" charset="0"/>
                  <a:cs typeface="Arial" charset="0"/>
                </a:rPr>
                <a:t>en una verdadera</a:t>
              </a:r>
              <a:endParaRPr lang="es-ES" sz="1200" b="1">
                <a:latin typeface="Verdana" charset="0"/>
                <a:cs typeface="Arial" charset="0"/>
              </a:endParaRPr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auto">
            <a:xfrm>
              <a:off x="3984" y="3264"/>
              <a:ext cx="1669" cy="774"/>
            </a:xfrm>
            <a:prstGeom prst="ellipse">
              <a:avLst/>
            </a:prstGeom>
            <a:solidFill>
              <a:srgbClr val="DAEDEF"/>
            </a:solidFill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>
                  <a:solidFill>
                    <a:srgbClr val="000090"/>
                  </a:solidFill>
                  <a:latin typeface="Arial Rounded MT Bold" charset="0"/>
                </a:rPr>
                <a:t>Formación </a:t>
              </a:r>
            </a:p>
            <a:p>
              <a:pPr algn="ctr"/>
              <a:r>
                <a:rPr lang="es-ES" b="1">
                  <a:solidFill>
                    <a:srgbClr val="000090"/>
                  </a:solidFill>
                  <a:latin typeface="Arial Rounded MT Bold" charset="0"/>
                </a:rPr>
                <a:t>y</a:t>
              </a:r>
            </a:p>
            <a:p>
              <a:pPr algn="ctr"/>
              <a:r>
                <a:rPr lang="es-ES" b="1">
                  <a:solidFill>
                    <a:srgbClr val="000090"/>
                  </a:solidFill>
                  <a:latin typeface="Arial Rounded MT Bold" charset="0"/>
                </a:rPr>
                <a:t>Aprendizaje</a:t>
              </a:r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flipH="1">
              <a:off x="4704" y="3120"/>
              <a:ext cx="0" cy="14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62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pic>
        <p:nvPicPr>
          <p:cNvPr id="5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7" y="965200"/>
            <a:ext cx="7410139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266079" y="6300113"/>
            <a:ext cx="482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Chappuis</a:t>
            </a:r>
            <a:r>
              <a:rPr lang="es-ES" sz="1200" dirty="0" smtClean="0"/>
              <a:t>, J., </a:t>
            </a:r>
            <a:r>
              <a:rPr lang="es-ES" sz="1200" dirty="0" err="1" smtClean="0"/>
              <a:t>Stiggins</a:t>
            </a:r>
            <a:r>
              <a:rPr lang="es-ES" sz="1200" dirty="0" smtClean="0"/>
              <a:t>, R., </a:t>
            </a:r>
            <a:r>
              <a:rPr lang="es-ES" sz="1200" dirty="0" err="1" smtClean="0"/>
              <a:t>Chappuis</a:t>
            </a:r>
            <a:r>
              <a:rPr lang="es-ES" sz="1200" dirty="0" smtClean="0"/>
              <a:t>, S. &amp; </a:t>
            </a:r>
            <a:r>
              <a:rPr lang="es-ES" sz="1200" dirty="0" err="1" smtClean="0"/>
              <a:t>Arter</a:t>
            </a:r>
            <a:r>
              <a:rPr lang="es-ES" sz="1200" dirty="0" smtClean="0"/>
              <a:t>, J. (2013). </a:t>
            </a:r>
            <a:r>
              <a:rPr lang="es-ES" sz="1200" dirty="0" err="1" smtClean="0"/>
              <a:t>Classroom</a:t>
            </a:r>
            <a:r>
              <a:rPr lang="es-ES" sz="1200" dirty="0" smtClean="0"/>
              <a:t> </a:t>
            </a:r>
            <a:r>
              <a:rPr lang="es-ES" sz="1200" dirty="0" err="1" smtClean="0"/>
              <a:t>assessment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student</a:t>
            </a:r>
            <a:r>
              <a:rPr lang="es-ES" sz="1200" dirty="0" smtClean="0"/>
              <a:t> </a:t>
            </a:r>
            <a:r>
              <a:rPr lang="es-ES" sz="1200" dirty="0" err="1" smtClean="0"/>
              <a:t>learning</a:t>
            </a:r>
            <a:r>
              <a:rPr lang="es-ES" sz="1200" dirty="0" smtClean="0"/>
              <a:t>. USA: Pearson.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8801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49325"/>
            <a:ext cx="884872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266079" y="6300113"/>
            <a:ext cx="482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Chappuis</a:t>
            </a:r>
            <a:r>
              <a:rPr lang="es-ES" sz="1200" dirty="0" smtClean="0"/>
              <a:t>, J., </a:t>
            </a:r>
            <a:r>
              <a:rPr lang="es-ES" sz="1200" dirty="0" err="1" smtClean="0"/>
              <a:t>Stiggins</a:t>
            </a:r>
            <a:r>
              <a:rPr lang="es-ES" sz="1200" dirty="0" smtClean="0"/>
              <a:t>, R., </a:t>
            </a:r>
            <a:r>
              <a:rPr lang="es-ES" sz="1200" dirty="0" err="1" smtClean="0"/>
              <a:t>Chappuis</a:t>
            </a:r>
            <a:r>
              <a:rPr lang="es-ES" sz="1200" dirty="0" smtClean="0"/>
              <a:t>, S. &amp; </a:t>
            </a:r>
            <a:r>
              <a:rPr lang="es-ES" sz="1200" dirty="0" err="1" smtClean="0"/>
              <a:t>Arter</a:t>
            </a:r>
            <a:r>
              <a:rPr lang="es-ES" sz="1200" dirty="0" smtClean="0"/>
              <a:t>, J. (2013). </a:t>
            </a:r>
            <a:r>
              <a:rPr lang="es-ES" sz="1200" dirty="0" err="1" smtClean="0"/>
              <a:t>Classroom</a:t>
            </a:r>
            <a:r>
              <a:rPr lang="es-ES" sz="1200" dirty="0" smtClean="0"/>
              <a:t> </a:t>
            </a:r>
            <a:r>
              <a:rPr lang="es-ES" sz="1200" dirty="0" err="1" smtClean="0"/>
              <a:t>assessment</a:t>
            </a:r>
            <a:r>
              <a:rPr lang="es-ES" sz="1200" dirty="0" smtClean="0"/>
              <a:t>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student</a:t>
            </a:r>
            <a:r>
              <a:rPr lang="es-ES" sz="1200" dirty="0" smtClean="0"/>
              <a:t> </a:t>
            </a:r>
            <a:r>
              <a:rPr lang="es-ES" sz="1200" dirty="0" err="1" smtClean="0"/>
              <a:t>learning</a:t>
            </a:r>
            <a:r>
              <a:rPr lang="es-ES" sz="1200" dirty="0" smtClean="0"/>
              <a:t>. USA: Pearson.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000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44000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920852" y="6509706"/>
            <a:ext cx="5173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García, J. (2012). Bases pedagógicas de la evaluación educativa. España: Síntesis.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6000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7975" y="981075"/>
            <a:ext cx="858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2000" b="1" dirty="0">
                <a:solidFill>
                  <a:srgbClr val="000090"/>
                </a:solidFill>
                <a:latin typeface="Arial Rounded MT Bold" charset="0"/>
                <a:cs typeface="Arial" charset="0"/>
              </a:rPr>
              <a:t>¿Será necesario cambiar la lógica con la que veníamos trabajando?</a:t>
            </a:r>
            <a:endParaRPr lang="es-ES" sz="2000" b="1" dirty="0">
              <a:solidFill>
                <a:srgbClr val="000090"/>
              </a:solidFill>
              <a:latin typeface="Arial Rounded MT Bold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5288" y="1773238"/>
            <a:ext cx="8394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>
                <a:solidFill>
                  <a:srgbClr val="000090"/>
                </a:solidFill>
                <a:latin typeface="Arial Rounded MT Bold" charset="0"/>
                <a:cs typeface="Arial" charset="0"/>
              </a:rPr>
              <a:t>¿Por qué es necesario cambiar la lógica con la que veníamos trabajando?</a:t>
            </a:r>
            <a:endParaRPr lang="es-ES" sz="1800" b="1">
              <a:solidFill>
                <a:srgbClr val="000090"/>
              </a:solidFill>
              <a:latin typeface="Arial Rounded MT Bold" charset="0"/>
              <a:cs typeface="Arial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63713" y="1341438"/>
            <a:ext cx="5888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>
                <a:solidFill>
                  <a:srgbClr val="000090"/>
                </a:solidFill>
                <a:latin typeface="Arial Rounded MT Bold" charset="0"/>
                <a:cs typeface="Arial" charset="0"/>
              </a:rPr>
              <a:t>¿Cuál es la lógica con la hemos venido trabajando?</a:t>
            </a:r>
            <a:endParaRPr lang="es-ES" sz="1800" b="1">
              <a:solidFill>
                <a:srgbClr val="000090"/>
              </a:solidFill>
              <a:latin typeface="Arial Rounded MT Bold" charset="0"/>
              <a:cs typeface="Arial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484438" y="2276475"/>
            <a:ext cx="4383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>
                <a:solidFill>
                  <a:srgbClr val="000090"/>
                </a:solidFill>
                <a:latin typeface="Arial Rounded MT Bold" charset="0"/>
                <a:cs typeface="Arial" charset="0"/>
              </a:rPr>
              <a:t>¿CUÁL PUEDE SER “OTRA” LÓGICA?</a:t>
            </a:r>
            <a:endParaRPr lang="es-ES" sz="1800" b="1">
              <a:solidFill>
                <a:srgbClr val="000090"/>
              </a:solidFill>
              <a:latin typeface="Arial Rounded MT Bold" charset="0"/>
              <a:cs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3650" y="3048000"/>
            <a:ext cx="247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90"/>
                </a:solidFill>
                <a:latin typeface="Arial Black" charset="0"/>
                <a:cs typeface="Arial" charset="0"/>
              </a:rPr>
              <a:t>CONTENIDOS</a:t>
            </a:r>
            <a:endParaRPr lang="es-ES" b="1">
              <a:solidFill>
                <a:srgbClr val="000090"/>
              </a:solidFill>
              <a:latin typeface="Arial Black" charset="0"/>
              <a:cs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562600" y="3048000"/>
            <a:ext cx="2089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90"/>
                </a:solidFill>
                <a:latin typeface="Arial Black" charset="0"/>
                <a:cs typeface="Arial" charset="0"/>
              </a:rPr>
              <a:t>CONTEXTO</a:t>
            </a:r>
            <a:endParaRPr lang="es-ES" b="1">
              <a:solidFill>
                <a:srgbClr val="000090"/>
              </a:solidFill>
              <a:latin typeface="Arial Black" charset="0"/>
              <a:cs typeface="Arial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96975" y="5029200"/>
            <a:ext cx="285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MX" b="1">
                <a:solidFill>
                  <a:srgbClr val="000090"/>
                </a:solidFill>
                <a:latin typeface="Arial Black" charset="0"/>
                <a:cs typeface="Arial" charset="0"/>
              </a:rPr>
              <a:t>TRANSFORMAR</a:t>
            </a:r>
            <a:endParaRPr lang="es-ES" b="1">
              <a:solidFill>
                <a:srgbClr val="000090"/>
              </a:solidFill>
              <a:latin typeface="Arial Black" charset="0"/>
              <a:cs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87988" y="5029200"/>
            <a:ext cx="26130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MX" b="1">
                <a:solidFill>
                  <a:srgbClr val="000090"/>
                </a:solidFill>
                <a:latin typeface="Arial Black" charset="0"/>
                <a:cs typeface="Arial" charset="0"/>
              </a:rPr>
              <a:t>APRENDIZAJE</a:t>
            </a:r>
            <a:endParaRPr lang="es-MX" sz="1000" b="1">
              <a:solidFill>
                <a:srgbClr val="000090"/>
              </a:solidFill>
              <a:latin typeface="Arial Black" charset="0"/>
              <a:cs typeface="Arial" charset="0"/>
            </a:endParaRPr>
          </a:p>
          <a:p>
            <a:pPr eaLnBrk="1" hangingPunct="1"/>
            <a:endParaRPr lang="es-ES" sz="1000" b="1">
              <a:solidFill>
                <a:srgbClr val="FF0000"/>
              </a:solidFill>
              <a:latin typeface="Arial Black" charset="0"/>
              <a:cs typeface="Arial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323975" y="3657600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4419600" y="48006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6200000">
            <a:off x="6774656" y="3836194"/>
            <a:ext cx="1328738" cy="666750"/>
          </a:xfrm>
          <a:prstGeom prst="curvedUpArrow">
            <a:avLst>
              <a:gd name="adj1" fmla="val 33113"/>
              <a:gd name="adj2" fmla="val 66216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8077200" y="3352800"/>
            <a:ext cx="733425" cy="2057400"/>
          </a:xfrm>
          <a:prstGeom prst="curvedLeftArrow">
            <a:avLst>
              <a:gd name="adj1" fmla="val 56104"/>
              <a:gd name="adj2" fmla="val 112208"/>
              <a:gd name="adj3" fmla="val 3008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91000" y="5294313"/>
            <a:ext cx="1295400" cy="485775"/>
          </a:xfrm>
          <a:prstGeom prst="leftArrow">
            <a:avLst>
              <a:gd name="adj1" fmla="val 50000"/>
              <a:gd name="adj2" fmla="val 6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 rot="10656095">
            <a:off x="293688" y="3049588"/>
            <a:ext cx="627062" cy="2286000"/>
          </a:xfrm>
          <a:prstGeom prst="curvedLeftArrow">
            <a:avLst>
              <a:gd name="adj1" fmla="val 72911"/>
              <a:gd name="adj2" fmla="val 145823"/>
              <a:gd name="adj3" fmla="val 3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065213" y="5837238"/>
            <a:ext cx="6962775" cy="400050"/>
          </a:xfrm>
          <a:prstGeom prst="rect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MX" sz="20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DE LOS CONTENIDOS A LA LÓGICA DE LA ACCIÓN</a:t>
            </a:r>
            <a:endParaRPr lang="es-ES" sz="2000" b="1" dirty="0" smtClean="0">
              <a:solidFill>
                <a:srgbClr val="00009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722438" y="3979863"/>
            <a:ext cx="5800725" cy="461962"/>
          </a:xfrm>
          <a:prstGeom prst="rect">
            <a:avLst/>
          </a:prstGeom>
          <a:solidFill>
            <a:srgbClr val="CECEE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sz="2400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charset="0"/>
              </a:rPr>
              <a:t>NUEVA TRANSPOSICIÓN DIDÁCTICA</a:t>
            </a:r>
          </a:p>
        </p:txBody>
      </p:sp>
    </p:spTree>
    <p:extLst>
      <p:ext uri="{BB962C8B-B14F-4D97-AF65-F5344CB8AC3E}">
        <p14:creationId xmlns:p14="http://schemas.microsoft.com/office/powerpoint/2010/main" val="20711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2343150" y="693738"/>
            <a:ext cx="4248150" cy="79216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MX" sz="2800" b="1" dirty="0">
                <a:solidFill>
                  <a:srgbClr val="364395"/>
                </a:solidFill>
              </a:rPr>
              <a:t>Secuencia </a:t>
            </a:r>
            <a:r>
              <a:rPr lang="es-MX" sz="2800" b="1" dirty="0" smtClean="0">
                <a:solidFill>
                  <a:srgbClr val="364395"/>
                </a:solidFill>
              </a:rPr>
              <a:t>Didáctica</a:t>
            </a:r>
            <a:endParaRPr lang="es-MX" sz="2800" b="1" dirty="0">
              <a:solidFill>
                <a:srgbClr val="364395"/>
              </a:solidFill>
            </a:endParaRPr>
          </a:p>
        </p:txBody>
      </p:sp>
      <p:grpSp>
        <p:nvGrpSpPr>
          <p:cNvPr id="6" name="20 Grupo"/>
          <p:cNvGrpSpPr>
            <a:grpSpLocks/>
          </p:cNvGrpSpPr>
          <p:nvPr/>
        </p:nvGrpSpPr>
        <p:grpSpPr bwMode="auto">
          <a:xfrm>
            <a:off x="1270088" y="1773238"/>
            <a:ext cx="6722493" cy="4464050"/>
            <a:chOff x="739775" y="1484784"/>
            <a:chExt cx="8426450" cy="4464495"/>
          </a:xfrm>
        </p:grpSpPr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7248177" y="4085801"/>
              <a:ext cx="1326545" cy="287337"/>
            </a:xfrm>
            <a:prstGeom prst="rect">
              <a:avLst/>
            </a:prstGeom>
            <a:noFill/>
            <a:ln w="38100">
              <a:solidFill>
                <a:srgbClr val="5E69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s-MX" sz="1200" b="1"/>
                <a:t>Evaluación</a:t>
              </a:r>
            </a:p>
          </p:txBody>
        </p:sp>
        <p:sp>
          <p:nvSpPr>
            <p:cNvPr id="9" name="Right Arrow Callout 51"/>
            <p:cNvSpPr>
              <a:spLocks noChangeArrowheads="1"/>
            </p:cNvSpPr>
            <p:nvPr/>
          </p:nvSpPr>
          <p:spPr bwMode="auto">
            <a:xfrm rot="-5400000">
              <a:off x="2720752" y="-496193"/>
              <a:ext cx="4464495" cy="8426450"/>
            </a:xfrm>
            <a:prstGeom prst="rightArrowCallout">
              <a:avLst>
                <a:gd name="adj1" fmla="val 18735"/>
                <a:gd name="adj2" fmla="val 9367"/>
                <a:gd name="adj3" fmla="val 6898"/>
                <a:gd name="adj4" fmla="val 93102"/>
              </a:avLst>
            </a:prstGeom>
            <a:noFill/>
            <a:ln w="38100">
              <a:solidFill>
                <a:srgbClr val="727B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4127500" y="1955972"/>
              <a:ext cx="1655763" cy="462308"/>
            </a:xfrm>
            <a:prstGeom prst="rect">
              <a:avLst/>
            </a:prstGeom>
            <a:noFill/>
            <a:ln w="38100">
              <a:solidFill>
                <a:srgbClr val="5E69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s-MX" sz="1200" b="1" dirty="0" smtClean="0"/>
                <a:t>Objetivos de aprendizaje</a:t>
              </a:r>
              <a:endParaRPr lang="es-MX" sz="1200" b="1" dirty="0"/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4068544" y="3070225"/>
              <a:ext cx="1779041" cy="287338"/>
            </a:xfrm>
            <a:prstGeom prst="rect">
              <a:avLst/>
            </a:prstGeom>
            <a:noFill/>
            <a:ln w="38100">
              <a:solidFill>
                <a:srgbClr val="5E69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s-MX" sz="1200" b="1" dirty="0" smtClean="0"/>
                <a:t>Indicadores de Logro</a:t>
              </a:r>
              <a:endParaRPr lang="es-MX" sz="1200" b="1" dirty="0"/>
            </a:p>
          </p:txBody>
        </p:sp>
        <p:sp>
          <p:nvSpPr>
            <p:cNvPr id="12" name="Rectangle 24"/>
            <p:cNvSpPr>
              <a:spLocks noChangeArrowheads="1"/>
            </p:cNvSpPr>
            <p:nvPr/>
          </p:nvSpPr>
          <p:spPr bwMode="auto">
            <a:xfrm>
              <a:off x="948305" y="4055536"/>
              <a:ext cx="2150743" cy="428207"/>
            </a:xfrm>
            <a:prstGeom prst="rect">
              <a:avLst/>
            </a:prstGeom>
            <a:noFill/>
            <a:ln w="38100">
              <a:solidFill>
                <a:srgbClr val="5E69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s-MX" sz="1200" b="1" dirty="0"/>
                <a:t>Actividades </a:t>
              </a:r>
              <a:r>
                <a:rPr lang="es-MX" sz="1200" b="1" dirty="0" smtClean="0"/>
                <a:t>para la formación</a:t>
              </a:r>
              <a:endParaRPr lang="es-MX" sz="1200" b="1" dirty="0"/>
            </a:p>
          </p:txBody>
        </p:sp>
        <p:cxnSp>
          <p:nvCxnSpPr>
            <p:cNvPr id="13" name="Straight Arrow Connector 36"/>
            <p:cNvCxnSpPr>
              <a:stCxn id="10" idx="2"/>
            </p:cNvCxnSpPr>
            <p:nvPr/>
          </p:nvCxnSpPr>
          <p:spPr bwMode="auto">
            <a:xfrm>
              <a:off x="4955382" y="2418280"/>
              <a:ext cx="793" cy="579542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37"/>
            <p:cNvCxnSpPr>
              <a:stCxn id="15" idx="0"/>
            </p:cNvCxnSpPr>
            <p:nvPr/>
          </p:nvCxnSpPr>
          <p:spPr bwMode="auto">
            <a:xfrm flipV="1">
              <a:off x="4955381" y="4828622"/>
              <a:ext cx="795" cy="529341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4127500" y="5357963"/>
              <a:ext cx="1655763" cy="287338"/>
            </a:xfrm>
            <a:prstGeom prst="rect">
              <a:avLst/>
            </a:prstGeom>
            <a:noFill/>
            <a:ln w="38100">
              <a:solidFill>
                <a:srgbClr val="5E69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s-MX" sz="1200" b="1"/>
                <a:t>Recursos</a:t>
              </a:r>
            </a:p>
          </p:txBody>
        </p:sp>
        <p:cxnSp>
          <p:nvCxnSpPr>
            <p:cNvPr id="16" name="Straight Arrow Connector 31"/>
            <p:cNvCxnSpPr>
              <a:stCxn id="11" idx="2"/>
            </p:cNvCxnSpPr>
            <p:nvPr/>
          </p:nvCxnSpPr>
          <p:spPr bwMode="auto">
            <a:xfrm flipH="1">
              <a:off x="4955381" y="3357563"/>
              <a:ext cx="2684" cy="285584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35"/>
            <p:cNvCxnSpPr/>
            <p:nvPr/>
          </p:nvCxnSpPr>
          <p:spPr bwMode="auto">
            <a:xfrm rot="16200000" flipH="1">
              <a:off x="1823225" y="3836848"/>
              <a:ext cx="360399" cy="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32"/>
            <p:cNvCxnSpPr/>
            <p:nvPr/>
          </p:nvCxnSpPr>
          <p:spPr bwMode="auto">
            <a:xfrm rot="16200000" flipH="1">
              <a:off x="7727138" y="3836848"/>
              <a:ext cx="360399" cy="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33"/>
            <p:cNvCxnSpPr/>
            <p:nvPr/>
          </p:nvCxnSpPr>
          <p:spPr bwMode="auto">
            <a:xfrm rot="5400000" flipH="1" flipV="1">
              <a:off x="7727932" y="4622765"/>
              <a:ext cx="358811" cy="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34"/>
            <p:cNvCxnSpPr/>
            <p:nvPr/>
          </p:nvCxnSpPr>
          <p:spPr bwMode="auto">
            <a:xfrm rot="5400000" flipH="1" flipV="1">
              <a:off x="1824019" y="4622765"/>
              <a:ext cx="358811" cy="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46"/>
            <p:cNvCxnSpPr>
              <a:cxnSpLocks noChangeShapeType="1"/>
            </p:cNvCxnSpPr>
            <p:nvPr/>
          </p:nvCxnSpPr>
          <p:spPr bwMode="auto">
            <a:xfrm>
              <a:off x="1982788" y="3643147"/>
              <a:ext cx="5940425" cy="0"/>
            </a:xfrm>
            <a:prstGeom prst="line">
              <a:avLst/>
            </a:prstGeom>
            <a:noFill/>
            <a:ln w="38100">
              <a:solidFill>
                <a:srgbClr val="727B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50"/>
            <p:cNvCxnSpPr>
              <a:cxnSpLocks noChangeShapeType="1"/>
            </p:cNvCxnSpPr>
            <p:nvPr/>
          </p:nvCxnSpPr>
          <p:spPr bwMode="auto">
            <a:xfrm>
              <a:off x="1982788" y="4828622"/>
              <a:ext cx="5940425" cy="0"/>
            </a:xfrm>
            <a:prstGeom prst="line">
              <a:avLst/>
            </a:prstGeom>
            <a:noFill/>
            <a:ln w="38100">
              <a:solidFill>
                <a:srgbClr val="727BB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711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-182475" y="1916781"/>
            <a:ext cx="9326475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815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“La evaluación dirige el aprendizaje”</a:t>
            </a:r>
          </a:p>
          <a:p>
            <a:pPr algn="ctr">
              <a:defRPr/>
            </a:pPr>
            <a:endParaRPr lang="es-ES_tradn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8151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>
              <a:defRPr/>
            </a:pPr>
            <a:r>
              <a:rPr lang="es-ES_tradnl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815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George E. Miller (1919-1998)</a:t>
            </a:r>
          </a:p>
        </p:txBody>
      </p:sp>
    </p:spTree>
    <p:extLst>
      <p:ext uri="{BB962C8B-B14F-4D97-AF65-F5344CB8AC3E}">
        <p14:creationId xmlns:p14="http://schemas.microsoft.com/office/powerpoint/2010/main" val="2162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329231" y="1442552"/>
            <a:ext cx="83875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800" b="1" dirty="0" smtClean="0"/>
              <a:t>Variable, constructo: aprendizaje en matemáticas</a:t>
            </a:r>
          </a:p>
          <a:p>
            <a:pPr marL="285750" indent="-285750">
              <a:buFont typeface="Arial"/>
              <a:buChar char="•"/>
            </a:pPr>
            <a:endParaRPr lang="es-ES" sz="2800" b="1" dirty="0" smtClean="0"/>
          </a:p>
          <a:p>
            <a:pPr marL="742950" lvl="1" indent="-285750">
              <a:buFont typeface="Arial"/>
              <a:buChar char="•"/>
            </a:pPr>
            <a:r>
              <a:rPr lang="es-ES" sz="2400" b="1" dirty="0" smtClean="0"/>
              <a:t>Algebra</a:t>
            </a:r>
          </a:p>
          <a:p>
            <a:pPr marL="1200150" lvl="2" indent="-285750">
              <a:buFont typeface="Arial"/>
              <a:buChar char="•"/>
            </a:pPr>
            <a:r>
              <a:rPr lang="es-ES" sz="2400" b="1" dirty="0" smtClean="0"/>
              <a:t>Resuelve ecuaciones lineales</a:t>
            </a:r>
          </a:p>
          <a:p>
            <a:pPr marL="1200150" lvl="2" indent="-285750">
              <a:buFont typeface="Arial"/>
              <a:buChar char="•"/>
            </a:pPr>
            <a:r>
              <a:rPr lang="es-ES" sz="2400" b="1" dirty="0" smtClean="0"/>
              <a:t>Resuelve ecuaciones de segundo grado</a:t>
            </a:r>
          </a:p>
          <a:p>
            <a:pPr marL="742950" lvl="1" indent="-285750">
              <a:buFont typeface="Arial"/>
              <a:buChar char="•"/>
            </a:pPr>
            <a:r>
              <a:rPr lang="es-ES" sz="2400" b="1" dirty="0" err="1" smtClean="0"/>
              <a:t>Artmética</a:t>
            </a:r>
            <a:endParaRPr lang="es-ES" sz="2400" b="1" dirty="0" smtClean="0"/>
          </a:p>
          <a:p>
            <a:pPr marL="742950" lvl="1" indent="-285750">
              <a:buFont typeface="Arial"/>
              <a:buChar char="•"/>
            </a:pPr>
            <a:r>
              <a:rPr lang="es-ES" sz="2400" b="1" dirty="0" smtClean="0"/>
              <a:t>Geometría</a:t>
            </a:r>
          </a:p>
          <a:p>
            <a:pPr marL="742950" lvl="1" indent="-285750">
              <a:buFont typeface="Arial"/>
              <a:buChar char="•"/>
            </a:pPr>
            <a:r>
              <a:rPr lang="es-ES" sz="2400" b="1" dirty="0" smtClean="0"/>
              <a:t>Cálculo</a:t>
            </a:r>
            <a:endParaRPr lang="es-ES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554904" y="4853715"/>
            <a:ext cx="62545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hlinkClick r:id="rId3"/>
              </a:rPr>
              <a:t>http://</a:t>
            </a:r>
            <a:r>
              <a:rPr lang="es-ES" sz="4000" b="1" dirty="0" smtClean="0">
                <a:hlinkClick r:id="rId3"/>
              </a:rPr>
              <a:t>www.eniacedu.com</a:t>
            </a:r>
            <a:endParaRPr lang="es-ES" sz="4000" b="1" dirty="0" smtClean="0"/>
          </a:p>
          <a:p>
            <a:r>
              <a:rPr lang="es-ES" sz="4000" b="1" dirty="0" err="1"/>
              <a:t>j</a:t>
            </a:r>
            <a:r>
              <a:rPr lang="es-ES" sz="4000" b="1" dirty="0" err="1" smtClean="0"/>
              <a:t>ulio.pimienta@anahuac.mx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2276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128837"/>
              </p:ext>
            </p:extLst>
          </p:nvPr>
        </p:nvGraphicFramePr>
        <p:xfrm>
          <a:off x="192438" y="712004"/>
          <a:ext cx="8800819" cy="5943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784"/>
                <a:gridCol w="2401403"/>
                <a:gridCol w="1311037"/>
                <a:gridCol w="1921123"/>
                <a:gridCol w="1687472"/>
              </a:tblGrid>
              <a:tr h="484021">
                <a:tc rowSpan="2">
                  <a:txBody>
                    <a:bodyPr/>
                    <a:lstStyle/>
                    <a:p>
                      <a:pPr algn="ctr"/>
                      <a:r>
                        <a:rPr lang="es-ES" sz="2800" dirty="0" smtClean="0"/>
                        <a:t>Objetivo</a:t>
                      </a:r>
                      <a:endParaRPr lang="es-ES" sz="28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Indicadores de logro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Evaluación</a:t>
                      </a:r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21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Evidencia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Criterios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/>
                        <a:t>Tipo(s) / Instrumento(s)</a:t>
                      </a:r>
                      <a:endParaRPr lang="es-ES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013">
                <a:tc rowSpan="2">
                  <a:txBody>
                    <a:bodyPr/>
                    <a:lstStyle/>
                    <a:p>
                      <a:r>
                        <a:rPr lang="es-ES" sz="1200" dirty="0" smtClean="0"/>
                        <a:t>Define y clasifica la energía en sus distintas formas con la finalidad de comparar su incidencia en el ambiente.</a:t>
                      </a:r>
                      <a:endParaRPr lang="es-E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Define con claridad el concepto de energía.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Indaga y describe con seguridad las distintas formas de energía que se dan en la tierra.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Analiza y describe con interés la importancia de cada una de las distintas formas de energía utilizadas por el ser humano.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200" dirty="0" smtClean="0"/>
                        <a:t>Identifica los tipos de energía: cinética y potencial, usando ejemplos</a:t>
                      </a:r>
                      <a:r>
                        <a:rPr lang="es-ES" sz="1200" baseline="0" dirty="0" smtClean="0"/>
                        <a:t> sencillos.</a:t>
                      </a:r>
                      <a:endParaRPr lang="es-E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/>
                        <a:t>Productos</a:t>
                      </a:r>
                      <a:r>
                        <a:rPr lang="es-ES" sz="1400" dirty="0" smtClean="0"/>
                        <a:t>:</a:t>
                      </a:r>
                    </a:p>
                    <a:p>
                      <a:r>
                        <a:rPr lang="es-ES" sz="1400" dirty="0" smtClean="0"/>
                        <a:t>Definición escrita de energía.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54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 smtClean="0"/>
                        <a:t>Descripción escrita</a:t>
                      </a:r>
                      <a:r>
                        <a:rPr lang="es-ES" sz="1400" baseline="0" dirty="0" smtClean="0"/>
                        <a:t> e ilustrada.</a:t>
                      </a:r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ES" sz="1400" b="1" dirty="0" smtClean="0"/>
                        <a:t>Forma: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/>
                        <a:t>Redacción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/>
                        <a:t>Ortografía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/>
                        <a:t>Claridad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/>
                        <a:t>Legibilidad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400" dirty="0" smtClean="0"/>
                        <a:t>Realización individual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s-ES" sz="1400" b="1" dirty="0" smtClean="0"/>
                        <a:t>Fondo: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dirty="0" smtClean="0"/>
                        <a:t>Veracidad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dirty="0" smtClean="0"/>
                        <a:t>Pertinencia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dirty="0" smtClean="0"/>
                        <a:t>Ilustración relevante</a:t>
                      </a:r>
                      <a:endParaRPr lang="es-ES" sz="1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b="1" dirty="0" smtClean="0"/>
                        <a:t>Heteroevaluación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b="1" dirty="0" smtClean="0"/>
                        <a:t>Autoevaluación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s-ES" sz="1400" b="1" dirty="0" err="1" smtClean="0"/>
                        <a:t>Coevaluación</a:t>
                      </a:r>
                      <a:endParaRPr lang="es-ES" sz="1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s-ES" sz="1400" b="1" dirty="0" smtClean="0"/>
                    </a:p>
                    <a:p>
                      <a:pPr marL="628650" lvl="1" indent="-171450">
                        <a:buFont typeface="Arial"/>
                        <a:buChar char="•"/>
                      </a:pPr>
                      <a:r>
                        <a:rPr lang="es-ES" sz="1400" b="1" dirty="0" smtClean="0"/>
                        <a:t>Lista de cotejo</a:t>
                      </a:r>
                      <a:endParaRPr lang="es-ES" sz="14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021">
                <a:tc gridSpan="5">
                  <a:txBody>
                    <a:bodyPr/>
                    <a:lstStyle/>
                    <a:p>
                      <a:pPr algn="ctr"/>
                      <a:r>
                        <a:rPr lang="es-ES" sz="2400" b="1" dirty="0" smtClean="0">
                          <a:solidFill>
                            <a:schemeClr val="bg1"/>
                          </a:solidFill>
                        </a:rPr>
                        <a:t>Actividades para la formación</a:t>
                      </a:r>
                      <a:endParaRPr lang="es-E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5725">
                <a:tc gridSpan="5"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s-ES" sz="1200" b="1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s-ES" sz="1200" b="1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s-ES" sz="1200" b="1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s-ES" sz="1200" b="1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s-ES" sz="1200" b="1" baseline="0" dirty="0" smtClean="0">
                          <a:solidFill>
                            <a:srgbClr val="000000"/>
                          </a:solidFill>
                        </a:rPr>
                        <a:t>…</a:t>
                      </a:r>
                      <a:endParaRPr lang="es-ES" sz="12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265065" y="350215"/>
            <a:ext cx="6677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Planificación de la formación y la evaluación basada en competencias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191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204681"/>
              </p:ext>
            </p:extLst>
          </p:nvPr>
        </p:nvGraphicFramePr>
        <p:xfrm>
          <a:off x="329300" y="848903"/>
          <a:ext cx="8574152" cy="5904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579"/>
                <a:gridCol w="2989200"/>
                <a:gridCol w="2450373"/>
              </a:tblGrid>
              <a:tr h="607957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S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Q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A</a:t>
                      </a:r>
                      <a:endParaRPr lang="es-ES" sz="3600" dirty="0"/>
                    </a:p>
                  </a:txBody>
                  <a:tcPr/>
                </a:tc>
              </a:tr>
              <a:tr h="5264853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Evaluar permite validar para tomar decisiones</a:t>
                      </a:r>
                    </a:p>
                    <a:p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Proceso sistemático, continuo, participativo que se da en tres niveles: diagnóstico, </a:t>
                      </a:r>
                      <a:r>
                        <a:rPr lang="es-ES" sz="1600" dirty="0" err="1" smtClean="0">
                          <a:solidFill>
                            <a:srgbClr val="FF0000"/>
                          </a:solidFill>
                        </a:rPr>
                        <a:t>sumativo</a:t>
                      </a:r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 y formativo.</a:t>
                      </a:r>
                    </a:p>
                    <a:p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Balance del desarrollo de la competencia: avance, retroceso, identifico problemas y proponer soluciones.</a:t>
                      </a:r>
                    </a:p>
                    <a:p>
                      <a:r>
                        <a:rPr lang="es-ES" sz="1600" dirty="0" smtClean="0">
                          <a:solidFill>
                            <a:srgbClr val="FF0000"/>
                          </a:solidFill>
                        </a:rPr>
                        <a:t>Tiene función formativa.</a:t>
                      </a:r>
                    </a:p>
                    <a:p>
                      <a:r>
                        <a:rPr lang="es-ES" sz="1600" dirty="0" smtClean="0"/>
                        <a:t>Asegurar</a:t>
                      </a:r>
                      <a:r>
                        <a:rPr lang="es-ES" sz="1600" baseline="0" dirty="0" smtClean="0"/>
                        <a:t> la calidad del aprendizaje, cuando se da el logro de objetivos.</a:t>
                      </a:r>
                    </a:p>
                    <a:p>
                      <a:r>
                        <a:rPr lang="es-ES" sz="1600" baseline="0" dirty="0" smtClean="0"/>
                        <a:t>Tiene que ver con el contexto.</a:t>
                      </a:r>
                    </a:p>
                    <a:p>
                      <a:r>
                        <a:rPr lang="es-ES" sz="1600" baseline="0" dirty="0" smtClean="0"/>
                        <a:t>Para conocer o detectar las competencias.</a:t>
                      </a:r>
                    </a:p>
                    <a:p>
                      <a:r>
                        <a:rPr lang="es-ES" sz="1600" baseline="0" dirty="0" smtClean="0"/>
                        <a:t>Verificar oportunidades y diseño de estrategias.</a:t>
                      </a:r>
                    </a:p>
                    <a:p>
                      <a:r>
                        <a:rPr lang="es-ES" sz="1600" baseline="0" dirty="0" smtClean="0"/>
                        <a:t>Autoevaluación y </a:t>
                      </a:r>
                      <a:r>
                        <a:rPr lang="es-ES" sz="1600" baseline="0" dirty="0" err="1" smtClean="0"/>
                        <a:t>coevaluación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¿Qué tiene de malo evaluar los aprendizajes?</a:t>
                      </a:r>
                    </a:p>
                    <a:p>
                      <a:r>
                        <a:rPr lang="es-ES" sz="1600" dirty="0" smtClean="0"/>
                        <a:t>Últimas tendencias.</a:t>
                      </a:r>
                    </a:p>
                    <a:p>
                      <a:r>
                        <a:rPr lang="es-ES" sz="1600" dirty="0" smtClean="0"/>
                        <a:t>¿Cómo evaluar “para</a:t>
                      </a:r>
                      <a:r>
                        <a:rPr lang="es-ES" sz="1600" baseline="0" dirty="0" smtClean="0"/>
                        <a:t> el aprendizaje”? ¿Cuándo?</a:t>
                      </a:r>
                    </a:p>
                    <a:p>
                      <a:r>
                        <a:rPr lang="es-ES" sz="1600" baseline="0" dirty="0" smtClean="0"/>
                        <a:t>¿Cuál es la diferencia? </a:t>
                      </a:r>
                    </a:p>
                    <a:p>
                      <a:r>
                        <a:rPr lang="es-ES" sz="1600" baseline="0" dirty="0" smtClean="0"/>
                        <a:t>¿Cuándo es para el docente y cuándo para el estudiantes?</a:t>
                      </a:r>
                    </a:p>
                    <a:p>
                      <a:r>
                        <a:rPr lang="es-ES" sz="1600" baseline="0" dirty="0" smtClean="0"/>
                        <a:t>¿Cuál de las dos se utiliza más? ¿Estrategias e instrumentos de ambas?</a:t>
                      </a:r>
                    </a:p>
                    <a:p>
                      <a:r>
                        <a:rPr lang="es-ES" sz="1600" baseline="0" dirty="0" smtClean="0"/>
                        <a:t>¿Cómo evaluar para el aprendizaje de competencias?</a:t>
                      </a:r>
                    </a:p>
                    <a:p>
                      <a:r>
                        <a:rPr lang="es-ES" sz="1600" baseline="0" dirty="0" smtClean="0"/>
                        <a:t>¿Cómo identifica el docente formas de aprendizaje del alumno?</a:t>
                      </a:r>
                    </a:p>
                    <a:p>
                      <a:r>
                        <a:rPr lang="es-ES" sz="1600" baseline="0" dirty="0" smtClean="0"/>
                        <a:t>¿Cuándo finaliza?</a:t>
                      </a:r>
                    </a:p>
                    <a:p>
                      <a:r>
                        <a:rPr lang="es-ES" sz="1600" baseline="0" dirty="0" smtClean="0"/>
                        <a:t>¿Dónde queda la evaluación auténtica?</a:t>
                      </a:r>
                    </a:p>
                    <a:p>
                      <a:r>
                        <a:rPr lang="es-ES" sz="1600" baseline="0" dirty="0" smtClean="0"/>
                        <a:t>¿Evaluación para el aprendizaje y toma de decisiones?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449087" y="35413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Santiago de Veraguas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60008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64617"/>
              </p:ext>
            </p:extLst>
          </p:nvPr>
        </p:nvGraphicFramePr>
        <p:xfrm>
          <a:off x="1051245" y="1167320"/>
          <a:ext cx="7287723" cy="436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734"/>
                <a:gridCol w="769751"/>
                <a:gridCol w="808238"/>
              </a:tblGrid>
              <a:tr h="436141">
                <a:tc gridSpan="3"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Lista de Cotejo para evaluar la  Descripción Escrita</a:t>
                      </a:r>
                      <a:r>
                        <a:rPr lang="es-ES" sz="2000" baseline="0" dirty="0" smtClean="0"/>
                        <a:t> e Ilustrada</a:t>
                      </a:r>
                      <a:endParaRPr lang="es-E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Aspectos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Si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No</a:t>
                      </a:r>
                      <a:endParaRPr lang="es-ES" b="1" dirty="0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Redacción adecuada.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Se ha cuidado la ortografía.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El texto es claro.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La</a:t>
                      </a:r>
                      <a:r>
                        <a:rPr lang="es-ES" baseline="0" dirty="0" smtClean="0"/>
                        <a:t> letra es completamente legible.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La tarea ha sido realizada individualmente.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La descripción es adecuada al fenómeno.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La observación es pertinente.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436141">
                <a:tc>
                  <a:txBody>
                    <a:bodyPr/>
                    <a:lstStyle/>
                    <a:p>
                      <a:r>
                        <a:rPr lang="es-ES" dirty="0" smtClean="0"/>
                        <a:t>La ilustración es relevante.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0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Rectángulo 4"/>
          <p:cNvSpPr/>
          <p:nvPr/>
        </p:nvSpPr>
        <p:spPr>
          <a:xfrm rot="20623700">
            <a:off x="-182475" y="2355821"/>
            <a:ext cx="9326475" cy="17543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8151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¡MUCHAS; PERO, MUCHAS GRACIAS!</a:t>
            </a:r>
            <a:endParaRPr lang="es-ES_tradn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8151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37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028915"/>
              </p:ext>
            </p:extLst>
          </p:nvPr>
        </p:nvGraphicFramePr>
        <p:xfrm>
          <a:off x="297944" y="985866"/>
          <a:ext cx="8574152" cy="5714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7663"/>
                <a:gridCol w="3057145"/>
                <a:gridCol w="2099344"/>
              </a:tblGrid>
              <a:tr h="603453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S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Q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A</a:t>
                      </a:r>
                      <a:endParaRPr lang="es-ES" sz="3600" dirty="0"/>
                    </a:p>
                  </a:txBody>
                  <a:tcPr/>
                </a:tc>
              </a:tr>
              <a:tr h="507464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dirty="0" smtClean="0"/>
                        <a:t>Es un proceso continuo, donde se lleva un registro del desempeño del estudiante.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dirty="0" smtClean="0"/>
                        <a:t>La evaluación de los aprendizaje, se refiere al proceso evaluativo y para los aprendizajes,</a:t>
                      </a:r>
                      <a:r>
                        <a:rPr lang="es-ES" sz="1500" baseline="0" dirty="0" smtClean="0"/>
                        <a:t> se refiere a mejorar.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Requiere de un juicio de valor.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Es proceso sistemático y permanente.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Recolección de información para emitir un juicio evaluativo.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Valoración del desempeño. 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Proceso holístico.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Permite verificar lo logrado y para los aprendizajes, permite autorregular y reorientar lo aprendido.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La evaluación de los aprendizajes debe ser lo más objetiva posible.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La evaluación debe cumplir con la política educativa nacional.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500" baseline="0" dirty="0" smtClean="0"/>
                        <a:t>La evaluación es un proceso continuo, sistemático, juicio.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¿Cuáles son las características de la evaluación </a:t>
                      </a:r>
                      <a:r>
                        <a:rPr lang="es-ES" sz="1600" baseline="0" dirty="0" err="1" smtClean="0"/>
                        <a:t>pa</a:t>
                      </a:r>
                      <a:r>
                        <a:rPr lang="es-ES" sz="1600" baseline="0" dirty="0" smtClean="0"/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¿Cuáles son las diferencias?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¿En qué momento del proceso se realizan?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¿Quiénes participan en ambas?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¿Cuáles son las ventajas de cada una?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¿Qué tipo de evaluación se utiliza en la </a:t>
                      </a:r>
                      <a:r>
                        <a:rPr lang="es-ES" sz="1600" baseline="0" dirty="0" err="1" smtClean="0"/>
                        <a:t>ev</a:t>
                      </a:r>
                      <a:r>
                        <a:rPr lang="es-ES" sz="1600" baseline="0" dirty="0" smtClean="0"/>
                        <a:t>. de los </a:t>
                      </a:r>
                      <a:r>
                        <a:rPr lang="es-ES" sz="1600" baseline="0" dirty="0" err="1" smtClean="0"/>
                        <a:t>apr</a:t>
                      </a:r>
                      <a:r>
                        <a:rPr lang="es-ES" sz="1600" baseline="0" dirty="0" smtClean="0"/>
                        <a:t>.?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¿Instrumentos?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¿Cómo se realizan?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¿Cómo paso de la competencia a su evaluación y de la estrategia a la evaluación?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¿En qué momento se debe realizar la evaluación holística y analítica del aprendizaje?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baseline="0" dirty="0" smtClean="0"/>
                        <a:t>¿Con qué frecuencia se realizan</a:t>
                      </a:r>
                      <a:r>
                        <a:rPr lang="es-ES" sz="1600" baseline="0" dirty="0" smtClean="0"/>
                        <a:t>?</a:t>
                      </a:r>
                      <a:endParaRPr lang="es-E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449087" y="448211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Santiago de Veraguas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7319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906674"/>
              </p:ext>
            </p:extLst>
          </p:nvPr>
        </p:nvGraphicFramePr>
        <p:xfrm>
          <a:off x="454651" y="862395"/>
          <a:ext cx="8089677" cy="5731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589"/>
                <a:gridCol w="5188088"/>
              </a:tblGrid>
              <a:tr h="700708"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PCP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dirty="0" smtClean="0"/>
                        <a:t>R</a:t>
                      </a:r>
                      <a:endParaRPr lang="es-ES" sz="3600" dirty="0"/>
                    </a:p>
                  </a:txBody>
                  <a:tcPr/>
                </a:tc>
              </a:tr>
              <a:tr h="2902935">
                <a:tc>
                  <a:txBody>
                    <a:bodyPr/>
                    <a:lstStyle/>
                    <a:p>
                      <a:pPr algn="just"/>
                      <a:r>
                        <a:rPr lang="es-ES" sz="2400" b="1" dirty="0" smtClean="0"/>
                        <a:t>¿Qué implica la competencia docente: “Gestiona</a:t>
                      </a:r>
                      <a:r>
                        <a:rPr lang="es-ES" sz="2400" b="1" baseline="0" dirty="0" smtClean="0"/>
                        <a:t> la progresión de los aprendizajes de sus estudiantes”?</a:t>
                      </a:r>
                    </a:p>
                    <a:p>
                      <a:pPr algn="just"/>
                      <a:endParaRPr lang="es-E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2128222">
                <a:tc>
                  <a:txBody>
                    <a:bodyPr/>
                    <a:lstStyle/>
                    <a:p>
                      <a:pPr algn="just"/>
                      <a:r>
                        <a:rPr lang="es-ES" sz="2400" b="1" baseline="0" dirty="0" smtClean="0"/>
                        <a:t>¿Cómo verifica los logros de los aprendizajes de sus estudiantes?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4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12 Rectángulo redondeado"/>
          <p:cNvSpPr/>
          <p:nvPr/>
        </p:nvSpPr>
        <p:spPr>
          <a:xfrm>
            <a:off x="1116013" y="1484313"/>
            <a:ext cx="6553200" cy="403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13225" y="3357563"/>
            <a:ext cx="430213" cy="523875"/>
          </a:xfrm>
          <a:prstGeom prst="rect">
            <a:avLst/>
          </a:prstGeom>
          <a:solidFill>
            <a:srgbClr val="FF0000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Verdana" charset="0"/>
                <a:cs typeface="Arial" charset="0"/>
              </a:rPr>
              <a:t>C</a:t>
            </a:r>
          </a:p>
        </p:txBody>
      </p:sp>
      <p:grpSp>
        <p:nvGrpSpPr>
          <p:cNvPr id="7" name="12 Grupo"/>
          <p:cNvGrpSpPr>
            <a:grpSpLocks/>
          </p:cNvGrpSpPr>
          <p:nvPr/>
        </p:nvGrpSpPr>
        <p:grpSpPr bwMode="auto">
          <a:xfrm>
            <a:off x="1835150" y="2060575"/>
            <a:ext cx="5040313" cy="3168650"/>
            <a:chOff x="2576637" y="2780332"/>
            <a:chExt cx="4464595" cy="2664892"/>
          </a:xfrm>
        </p:grpSpPr>
        <p:sp>
          <p:nvSpPr>
            <p:cNvPr id="8" name="TextBox 6"/>
            <p:cNvSpPr txBox="1">
              <a:spLocks noChangeArrowheads="1"/>
            </p:cNvSpPr>
            <p:nvPr/>
          </p:nvSpPr>
          <p:spPr bwMode="auto">
            <a:xfrm>
              <a:off x="2936875" y="4508510"/>
              <a:ext cx="1295400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Verdana" charset="0"/>
                  <a:cs typeface="Arial" charset="0"/>
                </a:rPr>
                <a:t>Saber hacer</a:t>
              </a:r>
            </a:p>
          </p:txBody>
        </p:sp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4161229" y="2925436"/>
              <a:ext cx="1800225" cy="33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Verdana" charset="0"/>
                  <a:cs typeface="Arial" charset="0"/>
                </a:rPr>
                <a:t>Saber</a:t>
              </a:r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5673080" y="4593183"/>
              <a:ext cx="1223963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>
                  <a:latin typeface="Verdana" charset="0"/>
                  <a:cs typeface="Arial" charset="0"/>
                </a:rPr>
                <a:t>Saber ser</a:t>
              </a:r>
            </a:p>
          </p:txBody>
        </p:sp>
        <p:sp>
          <p:nvSpPr>
            <p:cNvPr id="11" name="Rectangle 8"/>
            <p:cNvSpPr/>
            <p:nvPr/>
          </p:nvSpPr>
          <p:spPr>
            <a:xfrm>
              <a:off x="3729698" y="2780332"/>
              <a:ext cx="2592980" cy="1728976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9"/>
            <p:cNvSpPr/>
            <p:nvPr/>
          </p:nvSpPr>
          <p:spPr>
            <a:xfrm>
              <a:off x="4521373" y="3716249"/>
              <a:ext cx="2519859" cy="1728975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2576637" y="3572056"/>
              <a:ext cx="2592980" cy="1730311"/>
            </a:xfrm>
            <a:prstGeom prst="rect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3276600" y="1628775"/>
            <a:ext cx="2216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600" b="1">
                <a:latin typeface="Verdana" charset="0"/>
                <a:cs typeface="Arial" charset="0"/>
              </a:rPr>
              <a:t>CONTEXTO ÉTICO</a:t>
            </a:r>
          </a:p>
        </p:txBody>
      </p:sp>
      <p:sp>
        <p:nvSpPr>
          <p:cNvPr id="15" name="Rectángulo 14"/>
          <p:cNvSpPr/>
          <p:nvPr/>
        </p:nvSpPr>
        <p:spPr>
          <a:xfrm rot="19787322">
            <a:off x="4343440" y="1926748"/>
            <a:ext cx="3673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_tradnl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Desempeño</a:t>
            </a:r>
            <a:endParaRPr lang="es-ES_tradnl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630904" y="834404"/>
            <a:ext cx="566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Una competencia IMPLICA un DESEMPEÑO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grpSp>
        <p:nvGrpSpPr>
          <p:cNvPr id="5" name="49 Grupo"/>
          <p:cNvGrpSpPr>
            <a:grpSpLocks/>
          </p:cNvGrpSpPr>
          <p:nvPr/>
        </p:nvGrpSpPr>
        <p:grpSpPr bwMode="auto">
          <a:xfrm>
            <a:off x="198438" y="1628775"/>
            <a:ext cx="8747125" cy="4176713"/>
            <a:chOff x="198050" y="1628800"/>
            <a:chExt cx="8747900" cy="4176464"/>
          </a:xfrm>
        </p:grpSpPr>
        <p:sp>
          <p:nvSpPr>
            <p:cNvPr id="6" name="3 Rectángulo"/>
            <p:cNvSpPr>
              <a:spLocks noChangeArrowheads="1"/>
            </p:cNvSpPr>
            <p:nvPr/>
          </p:nvSpPr>
          <p:spPr bwMode="auto">
            <a:xfrm>
              <a:off x="590569" y="1906336"/>
              <a:ext cx="1728192" cy="2816985"/>
            </a:xfrm>
            <a:prstGeom prst="rect">
              <a:avLst/>
            </a:prstGeom>
            <a:solidFill>
              <a:srgbClr val="FAD2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7" name="4 CuadroTexto"/>
            <p:cNvSpPr txBox="1">
              <a:spLocks noChangeArrowheads="1"/>
            </p:cNvSpPr>
            <p:nvPr/>
          </p:nvSpPr>
          <p:spPr bwMode="auto">
            <a:xfrm>
              <a:off x="683568" y="1988840"/>
              <a:ext cx="1728192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Aprendizaje de los alumnos.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Eficacia docente.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Programas.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Métodos y técnicas.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Materiales didácticos.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Organización de la institución educativa.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Sistema directivo.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Sistema de agrupamiento.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 dirty="0"/>
                <a:t> Esquema de evaluación.</a:t>
              </a:r>
            </a:p>
            <a:p>
              <a:pPr eaLnBrk="1" hangingPunct="1"/>
              <a:endParaRPr lang="es-ES" sz="1200" dirty="0"/>
            </a:p>
          </p:txBody>
        </p:sp>
        <p:sp>
          <p:nvSpPr>
            <p:cNvPr id="8" name="5 Rectángulo"/>
            <p:cNvSpPr>
              <a:spLocks noChangeArrowheads="1"/>
            </p:cNvSpPr>
            <p:nvPr/>
          </p:nvSpPr>
          <p:spPr bwMode="auto">
            <a:xfrm>
              <a:off x="2555776" y="1916832"/>
              <a:ext cx="1440160" cy="792088"/>
            </a:xfrm>
            <a:prstGeom prst="rect">
              <a:avLst/>
            </a:prstGeom>
            <a:solidFill>
              <a:srgbClr val="FBB67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9" name="6 CuadroTexto"/>
            <p:cNvSpPr txBox="1">
              <a:spLocks noChangeArrowheads="1"/>
            </p:cNvSpPr>
            <p:nvPr/>
          </p:nvSpPr>
          <p:spPr bwMode="auto">
            <a:xfrm>
              <a:off x="2627784" y="191683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Recogida de información: Observación y medida</a:t>
              </a:r>
              <a:endParaRPr lang="es-ES" sz="1200"/>
            </a:p>
          </p:txBody>
        </p:sp>
        <p:sp>
          <p:nvSpPr>
            <p:cNvPr id="10" name="7 Rectángulo"/>
            <p:cNvSpPr/>
            <p:nvPr/>
          </p:nvSpPr>
          <p:spPr bwMode="auto">
            <a:xfrm>
              <a:off x="2484253" y="4076579"/>
              <a:ext cx="1655909" cy="86513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" sz="2400">
                <a:ea typeface="ＭＳ Ｐゴシック" pitchFamily="1" charset="-128"/>
              </a:endParaRPr>
            </a:p>
          </p:txBody>
        </p:sp>
        <p:sp>
          <p:nvSpPr>
            <p:cNvPr id="11" name="8 CuadroTexto"/>
            <p:cNvSpPr txBox="1">
              <a:spLocks noChangeArrowheads="1"/>
            </p:cNvSpPr>
            <p:nvPr/>
          </p:nvSpPr>
          <p:spPr bwMode="auto">
            <a:xfrm>
              <a:off x="2483768" y="4077072"/>
              <a:ext cx="16561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Descripción y síntesis de la naturaleza y Características de la realidad.</a:t>
              </a:r>
              <a:endParaRPr lang="es-ES" sz="1200"/>
            </a:p>
          </p:txBody>
        </p:sp>
        <p:sp>
          <p:nvSpPr>
            <p:cNvPr id="12" name="9 CuadroTexto"/>
            <p:cNvSpPr txBox="1"/>
            <p:nvPr/>
          </p:nvSpPr>
          <p:spPr>
            <a:xfrm>
              <a:off x="198050" y="2132856"/>
              <a:ext cx="485518" cy="2520280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>
                <a:defRPr/>
              </a:pPr>
              <a:r>
                <a:rPr lang="es-MX" sz="1800" b="1" dirty="0"/>
                <a:t>ÁMBITOS</a:t>
              </a:r>
              <a:endParaRPr lang="es-ES" sz="1800" b="1" dirty="0"/>
            </a:p>
          </p:txBody>
        </p:sp>
        <p:cxnSp>
          <p:nvCxnSpPr>
            <p:cNvPr id="13" name="11 Conector recto"/>
            <p:cNvCxnSpPr>
              <a:cxnSpLocks noChangeShapeType="1"/>
            </p:cNvCxnSpPr>
            <p:nvPr/>
          </p:nvCxnSpPr>
          <p:spPr bwMode="auto">
            <a:xfrm>
              <a:off x="2339752" y="2348880"/>
              <a:ext cx="216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13 Conector recto"/>
            <p:cNvCxnSpPr>
              <a:cxnSpLocks noChangeShapeType="1"/>
            </p:cNvCxnSpPr>
            <p:nvPr/>
          </p:nvCxnSpPr>
          <p:spPr bwMode="auto">
            <a:xfrm>
              <a:off x="1403648" y="1628800"/>
              <a:ext cx="0" cy="2880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15 Conector recto"/>
            <p:cNvCxnSpPr>
              <a:cxnSpLocks noChangeShapeType="1"/>
            </p:cNvCxnSpPr>
            <p:nvPr/>
          </p:nvCxnSpPr>
          <p:spPr bwMode="auto">
            <a:xfrm>
              <a:off x="1403648" y="1628800"/>
              <a:ext cx="62646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16 Conector recto"/>
            <p:cNvCxnSpPr>
              <a:cxnSpLocks noChangeShapeType="1"/>
            </p:cNvCxnSpPr>
            <p:nvPr/>
          </p:nvCxnSpPr>
          <p:spPr bwMode="auto">
            <a:xfrm>
              <a:off x="3275856" y="1628800"/>
              <a:ext cx="0" cy="2880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17 Conector recto"/>
            <p:cNvCxnSpPr>
              <a:cxnSpLocks noChangeShapeType="1"/>
            </p:cNvCxnSpPr>
            <p:nvPr/>
          </p:nvCxnSpPr>
          <p:spPr bwMode="auto">
            <a:xfrm>
              <a:off x="3275856" y="2708920"/>
              <a:ext cx="0" cy="13681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20 Conector recto"/>
            <p:cNvCxnSpPr>
              <a:cxnSpLocks noChangeShapeType="1"/>
            </p:cNvCxnSpPr>
            <p:nvPr/>
          </p:nvCxnSpPr>
          <p:spPr bwMode="auto">
            <a:xfrm>
              <a:off x="7668344" y="1628800"/>
              <a:ext cx="0" cy="2880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21 Rectángulo"/>
            <p:cNvSpPr/>
            <p:nvPr/>
          </p:nvSpPr>
          <p:spPr bwMode="auto">
            <a:xfrm>
              <a:off x="6804222" y="1916121"/>
              <a:ext cx="1728941" cy="3889143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s-ES" sz="2400">
                <a:ea typeface="ＭＳ Ｐゴシック" pitchFamily="1" charset="-128"/>
              </a:endParaRPr>
            </a:p>
          </p:txBody>
        </p:sp>
        <p:sp>
          <p:nvSpPr>
            <p:cNvPr id="20" name="23 CuadroTexto"/>
            <p:cNvSpPr txBox="1">
              <a:spLocks noChangeArrowheads="1"/>
            </p:cNvSpPr>
            <p:nvPr/>
          </p:nvSpPr>
          <p:spPr bwMode="auto">
            <a:xfrm>
              <a:off x="6804248" y="1988840"/>
              <a:ext cx="1728192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s-MX" sz="1200"/>
                <a:t>.Selección.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Admisión.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Clasificación.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Sanción.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Certificación y titulación.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Perfeccionamiento del proceso docente-discente.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Adopción de la mejor alternativa.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Adaptación de objetivos.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Planificación educacional.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Predicción.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Orientación.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s-MX" sz="1200"/>
                <a:t> Etc.</a:t>
              </a:r>
              <a:endParaRPr lang="es-ES" sz="1200"/>
            </a:p>
          </p:txBody>
        </p:sp>
        <p:cxnSp>
          <p:nvCxnSpPr>
            <p:cNvPr id="21" name="24 Conector recto"/>
            <p:cNvCxnSpPr>
              <a:cxnSpLocks noChangeShapeType="1"/>
            </p:cNvCxnSpPr>
            <p:nvPr/>
          </p:nvCxnSpPr>
          <p:spPr bwMode="auto">
            <a:xfrm>
              <a:off x="6012160" y="1628800"/>
              <a:ext cx="0" cy="2880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25 Rectángulo"/>
            <p:cNvSpPr>
              <a:spLocks noChangeArrowheads="1"/>
            </p:cNvSpPr>
            <p:nvPr/>
          </p:nvSpPr>
          <p:spPr bwMode="auto">
            <a:xfrm>
              <a:off x="5292080" y="1916832"/>
              <a:ext cx="1440160" cy="648072"/>
            </a:xfrm>
            <a:prstGeom prst="rect">
              <a:avLst/>
            </a:prstGeom>
            <a:solidFill>
              <a:srgbClr val="ABED9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23" name="26 CuadroTexto"/>
            <p:cNvSpPr txBox="1">
              <a:spLocks noChangeArrowheads="1"/>
            </p:cNvSpPr>
            <p:nvPr/>
          </p:nvSpPr>
          <p:spPr bwMode="auto">
            <a:xfrm>
              <a:off x="5364088" y="1916832"/>
              <a:ext cx="12961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Especificación de la instancia de referencia</a:t>
              </a:r>
              <a:endParaRPr lang="es-ES" sz="1200"/>
            </a:p>
          </p:txBody>
        </p:sp>
        <p:cxnSp>
          <p:nvCxnSpPr>
            <p:cNvPr id="24" name="27 Conector recto"/>
            <p:cNvCxnSpPr>
              <a:cxnSpLocks noChangeShapeType="1"/>
            </p:cNvCxnSpPr>
            <p:nvPr/>
          </p:nvCxnSpPr>
          <p:spPr bwMode="auto">
            <a:xfrm>
              <a:off x="6012160" y="2564904"/>
              <a:ext cx="0" cy="180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29 Rectángulo"/>
            <p:cNvSpPr>
              <a:spLocks noChangeArrowheads="1"/>
            </p:cNvSpPr>
            <p:nvPr/>
          </p:nvSpPr>
          <p:spPr bwMode="auto">
            <a:xfrm>
              <a:off x="5436096" y="4365104"/>
              <a:ext cx="1224136" cy="648072"/>
            </a:xfrm>
            <a:prstGeom prst="rect">
              <a:avLst/>
            </a:prstGeom>
            <a:solidFill>
              <a:srgbClr val="DEFB3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26" name="31 CuadroTexto"/>
            <p:cNvSpPr txBox="1">
              <a:spLocks noChangeArrowheads="1"/>
            </p:cNvSpPr>
            <p:nvPr/>
          </p:nvSpPr>
          <p:spPr bwMode="auto">
            <a:xfrm>
              <a:off x="5436096" y="4365104"/>
              <a:ext cx="12961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Formación del criterio evaluador</a:t>
              </a:r>
              <a:endParaRPr lang="es-ES" sz="1200"/>
            </a:p>
          </p:txBody>
        </p:sp>
        <p:cxnSp>
          <p:nvCxnSpPr>
            <p:cNvPr id="27" name="33 Conector recto"/>
            <p:cNvCxnSpPr>
              <a:cxnSpLocks noChangeShapeType="1"/>
            </p:cNvCxnSpPr>
            <p:nvPr/>
          </p:nvCxnSpPr>
          <p:spPr bwMode="auto">
            <a:xfrm>
              <a:off x="4139952" y="4653136"/>
              <a:ext cx="216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34 Conector recto"/>
            <p:cNvCxnSpPr>
              <a:cxnSpLocks noChangeShapeType="1"/>
            </p:cNvCxnSpPr>
            <p:nvPr/>
          </p:nvCxnSpPr>
          <p:spPr bwMode="auto">
            <a:xfrm>
              <a:off x="5220072" y="4653136"/>
              <a:ext cx="216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35 Rectángulo"/>
            <p:cNvSpPr>
              <a:spLocks noChangeArrowheads="1"/>
            </p:cNvSpPr>
            <p:nvPr/>
          </p:nvSpPr>
          <p:spPr bwMode="auto">
            <a:xfrm>
              <a:off x="4283968" y="4437112"/>
              <a:ext cx="1008112" cy="432048"/>
            </a:xfrm>
            <a:prstGeom prst="rect">
              <a:avLst/>
            </a:prstGeom>
            <a:solidFill>
              <a:srgbClr val="3B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30" name="36 CuadroTexto"/>
            <p:cNvSpPr txBox="1">
              <a:spLocks noChangeArrowheads="1"/>
            </p:cNvSpPr>
            <p:nvPr/>
          </p:nvSpPr>
          <p:spPr bwMode="auto">
            <a:xfrm>
              <a:off x="4139952" y="4509120"/>
              <a:ext cx="1296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Comparación</a:t>
              </a:r>
              <a:endParaRPr lang="es-ES" sz="1200"/>
            </a:p>
          </p:txBody>
        </p:sp>
        <p:sp>
          <p:nvSpPr>
            <p:cNvPr id="31" name="37 CuadroTexto"/>
            <p:cNvSpPr txBox="1"/>
            <p:nvPr/>
          </p:nvSpPr>
          <p:spPr>
            <a:xfrm>
              <a:off x="8460432" y="2132856"/>
              <a:ext cx="485518" cy="3096344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>
                <a:defRPr/>
              </a:pPr>
              <a:r>
                <a:rPr lang="es-MX" sz="1800" b="1" dirty="0"/>
                <a:t>DECISIONES</a:t>
              </a:r>
              <a:endParaRPr lang="es-ES" sz="1800" b="1" dirty="0"/>
            </a:p>
          </p:txBody>
        </p:sp>
        <p:cxnSp>
          <p:nvCxnSpPr>
            <p:cNvPr id="32" name="38 Conector recto"/>
            <p:cNvCxnSpPr>
              <a:cxnSpLocks noChangeShapeType="1"/>
            </p:cNvCxnSpPr>
            <p:nvPr/>
          </p:nvCxnSpPr>
          <p:spPr bwMode="auto">
            <a:xfrm>
              <a:off x="4788024" y="4869160"/>
              <a:ext cx="0" cy="432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40 Rectángulo"/>
            <p:cNvSpPr>
              <a:spLocks noChangeArrowheads="1"/>
            </p:cNvSpPr>
            <p:nvPr/>
          </p:nvSpPr>
          <p:spPr bwMode="auto">
            <a:xfrm>
              <a:off x="3851920" y="5301208"/>
              <a:ext cx="1728192" cy="504056"/>
            </a:xfrm>
            <a:prstGeom prst="rect">
              <a:avLst/>
            </a:prstGeom>
            <a:solidFill>
              <a:srgbClr val="F8909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34" name="41 CuadroTexto"/>
            <p:cNvSpPr txBox="1">
              <a:spLocks noChangeArrowheads="1"/>
            </p:cNvSpPr>
            <p:nvPr/>
          </p:nvSpPr>
          <p:spPr bwMode="auto">
            <a:xfrm>
              <a:off x="3851762" y="5258630"/>
              <a:ext cx="1768872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endParaRPr lang="es-MX" sz="1200"/>
            </a:p>
            <a:p>
              <a:pPr algn="ctr" eaLnBrk="1" hangingPunct="1"/>
              <a:r>
                <a:rPr lang="es-MX" sz="1400"/>
                <a:t>Juicio</a:t>
              </a:r>
            </a:p>
          </p:txBody>
        </p:sp>
        <p:sp>
          <p:nvSpPr>
            <p:cNvPr id="35" name="42 Rectángulo"/>
            <p:cNvSpPr>
              <a:spLocks noChangeArrowheads="1"/>
            </p:cNvSpPr>
            <p:nvPr/>
          </p:nvSpPr>
          <p:spPr bwMode="auto">
            <a:xfrm>
              <a:off x="5724128" y="5301208"/>
              <a:ext cx="1008112" cy="432048"/>
            </a:xfrm>
            <a:prstGeom prst="rect">
              <a:avLst/>
            </a:prstGeom>
            <a:solidFill>
              <a:srgbClr val="E9B4A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s-ES" sz="2400"/>
            </a:p>
          </p:txBody>
        </p:sp>
        <p:sp>
          <p:nvSpPr>
            <p:cNvPr id="36" name="44 CuadroTexto"/>
            <p:cNvSpPr txBox="1">
              <a:spLocks noChangeArrowheads="1"/>
            </p:cNvSpPr>
            <p:nvPr/>
          </p:nvSpPr>
          <p:spPr bwMode="auto">
            <a:xfrm>
              <a:off x="5724128" y="5373217"/>
              <a:ext cx="10081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s-MX" sz="1200"/>
                <a:t>Decisión</a:t>
              </a:r>
              <a:endParaRPr lang="es-ES" sz="1200"/>
            </a:p>
          </p:txBody>
        </p:sp>
        <p:cxnSp>
          <p:nvCxnSpPr>
            <p:cNvPr id="37" name="45 Conector recto"/>
            <p:cNvCxnSpPr>
              <a:cxnSpLocks noChangeShapeType="1"/>
              <a:endCxn id="36" idx="1"/>
            </p:cNvCxnSpPr>
            <p:nvPr/>
          </p:nvCxnSpPr>
          <p:spPr bwMode="auto">
            <a:xfrm flipV="1">
              <a:off x="5580112" y="5511717"/>
              <a:ext cx="144016" cy="55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47 Conector recto"/>
            <p:cNvCxnSpPr>
              <a:cxnSpLocks noChangeShapeType="1"/>
            </p:cNvCxnSpPr>
            <p:nvPr/>
          </p:nvCxnSpPr>
          <p:spPr bwMode="auto">
            <a:xfrm>
              <a:off x="6732240" y="5517232"/>
              <a:ext cx="72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CuadroTexto 38"/>
          <p:cNvSpPr txBox="1"/>
          <p:nvPr/>
        </p:nvSpPr>
        <p:spPr>
          <a:xfrm>
            <a:off x="2925054" y="905687"/>
            <a:ext cx="323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Proceso Genérico de Evaluación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626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pic>
        <p:nvPicPr>
          <p:cNvPr id="5" name="Picture 10" descr="http://www.losanimales.net/wp-content/uploads/2009/01/red-kneed-tarantu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36613"/>
            <a:ext cx="6376988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1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556469" cy="591677"/>
            <a:chOff x="12" y="0"/>
            <a:chExt cx="7556469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5350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Evaluación de y para los aprendizajes de los estudiantes</a:t>
              </a:r>
              <a:endParaRPr lang="es-ES" b="1" dirty="0"/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250844" y="768316"/>
            <a:ext cx="85600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Función: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Sumativa: Enjuiciar el producto.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Formativa: Mejorar el proceso.</a:t>
            </a:r>
            <a:endParaRPr lang="es-ES" sz="2400" b="1" dirty="0" smtClean="0"/>
          </a:p>
          <a:p>
            <a:r>
              <a:rPr lang="es-ES" sz="2400" b="1" dirty="0" smtClean="0"/>
              <a:t>Tiempo: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Inicial o diagnóstica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Continua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Final</a:t>
            </a:r>
          </a:p>
          <a:p>
            <a:r>
              <a:rPr lang="es-ES" sz="2400" b="1" dirty="0" smtClean="0"/>
              <a:t>Referentes: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err="1"/>
              <a:t>Idiográfica</a:t>
            </a:r>
            <a:r>
              <a:rPr lang="es-ES" sz="2000" b="1" dirty="0"/>
              <a:t>: Referente interno.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dirty="0"/>
              <a:t>Interno, cualitativa.</a:t>
            </a:r>
          </a:p>
          <a:p>
            <a:pPr marL="285750" indent="-285750">
              <a:buFont typeface="Arial"/>
              <a:buChar char="•"/>
            </a:pPr>
            <a:r>
              <a:rPr lang="es-ES" sz="2000" b="1" dirty="0" smtClean="0"/>
              <a:t>Nomotética: Referente externo.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dirty="0" smtClean="0"/>
              <a:t>Normativa: Promedios del grupo, de la escuela, del país, del mundo.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dirty="0" smtClean="0"/>
              <a:t>Criterial: Indicadores de logro.</a:t>
            </a:r>
          </a:p>
          <a:p>
            <a:pPr marL="285750" indent="-285750">
              <a:buFont typeface="Arial"/>
              <a:buChar char="•"/>
            </a:pPr>
            <a:r>
              <a:rPr lang="es-ES" sz="2400" b="1" dirty="0" smtClean="0"/>
              <a:t>Agentes que intervienen: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dirty="0" smtClean="0"/>
              <a:t>Autoevaluación</a:t>
            </a:r>
          </a:p>
          <a:p>
            <a:pPr marL="742950" lvl="1" indent="-285750">
              <a:buFont typeface="Arial"/>
              <a:buChar char="•"/>
            </a:pPr>
            <a:r>
              <a:rPr lang="es-ES" sz="2000" b="1" dirty="0" err="1" smtClean="0"/>
              <a:t>Coevaluación</a:t>
            </a:r>
            <a:endParaRPr lang="es-ES" sz="2000" b="1" dirty="0" smtClean="0"/>
          </a:p>
          <a:p>
            <a:pPr marL="742950" lvl="1" indent="-285750">
              <a:buFont typeface="Arial"/>
              <a:buChar char="•"/>
            </a:pPr>
            <a:r>
              <a:rPr lang="es-ES" sz="2000" b="1" dirty="0" smtClean="0"/>
              <a:t>Heteroevaluación</a:t>
            </a:r>
          </a:p>
        </p:txBody>
      </p:sp>
    </p:spTree>
    <p:extLst>
      <p:ext uri="{BB962C8B-B14F-4D97-AF65-F5344CB8AC3E}">
        <p14:creationId xmlns:p14="http://schemas.microsoft.com/office/powerpoint/2010/main" val="339883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12" y="0"/>
            <a:ext cx="7438273" cy="591677"/>
            <a:chOff x="12" y="0"/>
            <a:chExt cx="7438273" cy="59167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" y="0"/>
              <a:ext cx="1051233" cy="591677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2021417" y="43419"/>
              <a:ext cx="541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Evaluación de y para los aprendizajes de los estudiantes</a:t>
              </a:r>
              <a:endParaRPr lang="es-ES" dirty="0"/>
            </a:p>
          </p:txBody>
        </p:sp>
      </p:grp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187450" y="1196975"/>
            <a:ext cx="3168650" cy="719138"/>
          </a:xfrm>
          <a:prstGeom prst="rect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2800" b="1">
                <a:solidFill>
                  <a:srgbClr val="364395"/>
                </a:solidFill>
              </a:rPr>
              <a:t> </a:t>
            </a:r>
            <a:r>
              <a:rPr lang="es-ES" sz="2400" b="1">
                <a:solidFill>
                  <a:srgbClr val="364395"/>
                </a:solidFill>
              </a:rPr>
              <a:t>Las competencias</a:t>
            </a:r>
            <a:endParaRPr lang="en-US" sz="2400" b="1">
              <a:solidFill>
                <a:srgbClr val="364395"/>
              </a:solidFill>
            </a:endParaRPr>
          </a:p>
        </p:txBody>
      </p:sp>
      <p:sp>
        <p:nvSpPr>
          <p:cNvPr id="6" name="Right Arrow 13"/>
          <p:cNvSpPr/>
          <p:nvPr/>
        </p:nvSpPr>
        <p:spPr bwMode="auto">
          <a:xfrm>
            <a:off x="4356100" y="1447800"/>
            <a:ext cx="1368425" cy="217488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5940425" y="1433513"/>
            <a:ext cx="9985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desarrollan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4875213" y="1268413"/>
            <a:ext cx="344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se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940425" y="1885950"/>
            <a:ext cx="9810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a través de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6702425" y="2924175"/>
            <a:ext cx="776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Sobre la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875088" y="3213100"/>
            <a:ext cx="1152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Activando los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6443663" y="3932238"/>
            <a:ext cx="361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" sz="1000" b="1">
                <a:latin typeface="Verdana" charset="0"/>
                <a:cs typeface="Arial" charset="0"/>
              </a:rPr>
              <a:t>en</a:t>
            </a:r>
            <a:endParaRPr lang="en-US" sz="1000" b="1">
              <a:latin typeface="Verdana" charset="0"/>
              <a:cs typeface="Arial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4427538" y="2132013"/>
            <a:ext cx="1439862" cy="504825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Actuación</a:t>
            </a:r>
            <a:endParaRPr lang="en-US" sz="1200" b="1"/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7092950" y="2132013"/>
            <a:ext cx="1366838" cy="504825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Reflexión</a:t>
            </a:r>
            <a:endParaRPr lang="en-US" sz="1200" b="1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5688013" y="3213100"/>
            <a:ext cx="1750272" cy="647700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 dirty="0"/>
              <a:t>Resolución de problemas</a:t>
            </a:r>
            <a:endParaRPr lang="en-US" sz="1200" b="1" dirty="0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735403" y="4581525"/>
            <a:ext cx="1584325" cy="647700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 dirty="0"/>
              <a:t>Contextos</a:t>
            </a:r>
            <a:endParaRPr lang="en-US" sz="1200" b="1" dirty="0"/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411413" y="3248025"/>
            <a:ext cx="1008062" cy="541338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Saberes</a:t>
            </a:r>
            <a:endParaRPr lang="en-US" sz="1200" b="1"/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2676525" y="4005263"/>
            <a:ext cx="1295400" cy="576262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Saber</a:t>
            </a:r>
          </a:p>
          <a:p>
            <a:pPr algn="ctr"/>
            <a:r>
              <a:rPr lang="es-ES" sz="1200" b="1"/>
              <a:t>conocer</a:t>
            </a:r>
            <a:endParaRPr lang="en-US" sz="1200" b="1"/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3227388" y="4760913"/>
            <a:ext cx="1296987" cy="576262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Saber</a:t>
            </a:r>
          </a:p>
          <a:p>
            <a:pPr algn="ctr"/>
            <a:r>
              <a:rPr lang="es-ES" sz="1200" b="1"/>
              <a:t>hacer</a:t>
            </a:r>
            <a:endParaRPr lang="en-US" sz="1200" b="1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779838" y="5516563"/>
            <a:ext cx="1296987" cy="576262"/>
          </a:xfrm>
          <a:prstGeom prst="rect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/>
            <a:r>
              <a:rPr lang="es-ES" sz="1200" b="1"/>
              <a:t>Saber</a:t>
            </a:r>
          </a:p>
          <a:p>
            <a:pPr algn="ctr"/>
            <a:r>
              <a:rPr lang="es-ES" sz="1200" b="1"/>
              <a:t>ser</a:t>
            </a:r>
            <a:endParaRPr lang="en-US" sz="1200" b="1"/>
          </a:p>
        </p:txBody>
      </p:sp>
      <p:cxnSp>
        <p:nvCxnSpPr>
          <p:cNvPr id="21" name="Straight Arrow Connector 43"/>
          <p:cNvCxnSpPr/>
          <p:nvPr/>
        </p:nvCxnSpPr>
        <p:spPr bwMode="auto">
          <a:xfrm>
            <a:off x="1403350" y="4292600"/>
            <a:ext cx="1152525" cy="1588"/>
          </a:xfrm>
          <a:prstGeom prst="straightConnector1">
            <a:avLst/>
          </a:prstGeom>
          <a:ln w="38100">
            <a:solidFill>
              <a:srgbClr val="5E69AA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46"/>
          <p:cNvCxnSpPr/>
          <p:nvPr/>
        </p:nvCxnSpPr>
        <p:spPr bwMode="auto">
          <a:xfrm>
            <a:off x="1403350" y="5048250"/>
            <a:ext cx="1728788" cy="1588"/>
          </a:xfrm>
          <a:prstGeom prst="straightConnector1">
            <a:avLst/>
          </a:prstGeom>
          <a:ln w="38100">
            <a:solidFill>
              <a:srgbClr val="5E69AA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47"/>
          <p:cNvCxnSpPr/>
          <p:nvPr/>
        </p:nvCxnSpPr>
        <p:spPr bwMode="auto">
          <a:xfrm>
            <a:off x="1382713" y="5805488"/>
            <a:ext cx="2305050" cy="1587"/>
          </a:xfrm>
          <a:prstGeom prst="straightConnector1">
            <a:avLst/>
          </a:prstGeom>
          <a:ln w="38100">
            <a:solidFill>
              <a:srgbClr val="5E69AA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54"/>
          <p:cNvCxnSpPr>
            <a:cxnSpLocks noChangeShapeType="1"/>
          </p:cNvCxnSpPr>
          <p:nvPr/>
        </p:nvCxnSpPr>
        <p:spPr bwMode="auto">
          <a:xfrm>
            <a:off x="3419475" y="3536950"/>
            <a:ext cx="2268538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55"/>
          <p:cNvCxnSpPr>
            <a:cxnSpLocks noChangeShapeType="1"/>
          </p:cNvCxnSpPr>
          <p:nvPr/>
        </p:nvCxnSpPr>
        <p:spPr bwMode="auto">
          <a:xfrm>
            <a:off x="5199063" y="2852738"/>
            <a:ext cx="2592387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62"/>
          <p:cNvCxnSpPr/>
          <p:nvPr/>
        </p:nvCxnSpPr>
        <p:spPr bwMode="auto">
          <a:xfrm rot="5400000">
            <a:off x="6194238" y="4179887"/>
            <a:ext cx="647700" cy="9525"/>
          </a:xfrm>
          <a:prstGeom prst="straightConnector1">
            <a:avLst/>
          </a:prstGeom>
          <a:ln w="38100">
            <a:solidFill>
              <a:srgbClr val="5E69AA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66"/>
          <p:cNvCxnSpPr>
            <a:cxnSpLocks noChangeShapeType="1"/>
          </p:cNvCxnSpPr>
          <p:nvPr/>
        </p:nvCxnSpPr>
        <p:spPr bwMode="auto">
          <a:xfrm rot="5400000">
            <a:off x="269081" y="4671219"/>
            <a:ext cx="2268538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69"/>
          <p:cNvCxnSpPr>
            <a:cxnSpLocks noChangeShapeType="1"/>
          </p:cNvCxnSpPr>
          <p:nvPr/>
        </p:nvCxnSpPr>
        <p:spPr bwMode="auto">
          <a:xfrm rot="5400000">
            <a:off x="6314282" y="3032919"/>
            <a:ext cx="360362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73"/>
          <p:cNvCxnSpPr>
            <a:cxnSpLocks noChangeShapeType="1"/>
          </p:cNvCxnSpPr>
          <p:nvPr/>
        </p:nvCxnSpPr>
        <p:spPr bwMode="auto">
          <a:xfrm rot="5400000">
            <a:off x="5068094" y="2753519"/>
            <a:ext cx="233362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85"/>
          <p:cNvCxnSpPr>
            <a:cxnSpLocks noChangeShapeType="1"/>
            <a:endCxn id="17" idx="1"/>
          </p:cNvCxnSpPr>
          <p:nvPr/>
        </p:nvCxnSpPr>
        <p:spPr bwMode="auto">
          <a:xfrm flipV="1">
            <a:off x="1382713" y="3519488"/>
            <a:ext cx="1028700" cy="17462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1" name="Group 114"/>
          <p:cNvGrpSpPr>
            <a:grpSpLocks/>
          </p:cNvGrpSpPr>
          <p:nvPr/>
        </p:nvGrpSpPr>
        <p:grpSpPr bwMode="auto">
          <a:xfrm>
            <a:off x="5580063" y="1628775"/>
            <a:ext cx="1800225" cy="360363"/>
            <a:chOff x="5889104" y="1268760"/>
            <a:chExt cx="1800200" cy="360040"/>
          </a:xfrm>
        </p:grpSpPr>
        <p:cxnSp>
          <p:nvCxnSpPr>
            <p:cNvPr id="32" name="Straight Arrow Connector 34"/>
            <p:cNvCxnSpPr/>
            <p:nvPr/>
          </p:nvCxnSpPr>
          <p:spPr bwMode="auto">
            <a:xfrm>
              <a:off x="6897152" y="1268760"/>
              <a:ext cx="792152" cy="36004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3" name="Straight Arrow Connector 113"/>
            <p:cNvCxnSpPr/>
            <p:nvPr/>
          </p:nvCxnSpPr>
          <p:spPr bwMode="auto">
            <a:xfrm flipH="1">
              <a:off x="5889104" y="1268760"/>
              <a:ext cx="792151" cy="360040"/>
            </a:xfrm>
            <a:prstGeom prst="straightConnector1">
              <a:avLst/>
            </a:prstGeom>
            <a:ln w="38100">
              <a:solidFill>
                <a:srgbClr val="5E69AA"/>
              </a:solidFill>
              <a:headEnd type="none" w="med" len="med"/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4" name="Straight Connector 117"/>
          <p:cNvCxnSpPr>
            <a:cxnSpLocks noChangeShapeType="1"/>
          </p:cNvCxnSpPr>
          <p:nvPr/>
        </p:nvCxnSpPr>
        <p:spPr bwMode="auto">
          <a:xfrm rot="5400000">
            <a:off x="7658894" y="2753519"/>
            <a:ext cx="233362" cy="0"/>
          </a:xfrm>
          <a:prstGeom prst="line">
            <a:avLst/>
          </a:prstGeom>
          <a:noFill/>
          <a:ln w="38100">
            <a:solidFill>
              <a:srgbClr val="5E69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11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1373</Words>
  <Application>Microsoft Macintosh PowerPoint</Application>
  <PresentationFormat>Presentación en pantalla (4:3)</PresentationFormat>
  <Paragraphs>273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Anáhuac México Norte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Herminio  Pimienta Prieto</dc:creator>
  <cp:lastModifiedBy>Julio Herminio  Pimienta Prieto</cp:lastModifiedBy>
  <cp:revision>49</cp:revision>
  <dcterms:created xsi:type="dcterms:W3CDTF">2013-09-01T23:07:02Z</dcterms:created>
  <dcterms:modified xsi:type="dcterms:W3CDTF">2013-09-04T15:03:01Z</dcterms:modified>
</cp:coreProperties>
</file>