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87" r:id="rId3"/>
    <p:sldId id="280" r:id="rId4"/>
    <p:sldId id="262" r:id="rId5"/>
    <p:sldId id="268" r:id="rId6"/>
    <p:sldId id="269" r:id="rId7"/>
    <p:sldId id="273" r:id="rId8"/>
    <p:sldId id="265" r:id="rId9"/>
    <p:sldId id="277" r:id="rId10"/>
    <p:sldId id="267" r:id="rId11"/>
    <p:sldId id="271" r:id="rId12"/>
    <p:sldId id="270" r:id="rId13"/>
    <p:sldId id="259" r:id="rId14"/>
    <p:sldId id="260" r:id="rId15"/>
    <p:sldId id="261" r:id="rId16"/>
    <p:sldId id="264" r:id="rId17"/>
    <p:sldId id="266" r:id="rId18"/>
    <p:sldId id="272" r:id="rId19"/>
    <p:sldId id="278" r:id="rId20"/>
    <p:sldId id="275" r:id="rId21"/>
    <p:sldId id="286" r:id="rId22"/>
    <p:sldId id="276" r:id="rId23"/>
    <p:sldId id="281" r:id="rId24"/>
    <p:sldId id="279" r:id="rId25"/>
    <p:sldId id="282" r:id="rId26"/>
    <p:sldId id="283" r:id="rId2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3" autoAdjust="0"/>
    <p:restoredTop sz="99712" autoAdjust="0"/>
  </p:normalViewPr>
  <p:slideViewPr>
    <p:cSldViewPr snapToGrid="0" snapToObjects="1">
      <p:cViewPr>
        <p:scale>
          <a:sx n="94" d="100"/>
          <a:sy n="94" d="100"/>
        </p:scale>
        <p:origin x="-8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278496D-171D-B041-B5B5-F610E6D131D8}" type="datetimeFigureOut">
              <a:rPr lang="es-ES" smtClean="0"/>
              <a:t>06/09/13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181298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278496D-171D-B041-B5B5-F610E6D131D8}" type="datetimeFigureOut">
              <a:rPr lang="es-ES" smtClean="0"/>
              <a:t>06/09/13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175408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278496D-171D-B041-B5B5-F610E6D131D8}" type="datetimeFigureOut">
              <a:rPr lang="es-ES" smtClean="0"/>
              <a:t>06/09/13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178291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278496D-171D-B041-B5B5-F610E6D131D8}" type="datetimeFigureOut">
              <a:rPr lang="es-ES" smtClean="0"/>
              <a:t>06/09/13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268371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278496D-171D-B041-B5B5-F610E6D131D8}" type="datetimeFigureOut">
              <a:rPr lang="es-ES" smtClean="0"/>
              <a:t>06/09/13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298007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278496D-171D-B041-B5B5-F610E6D131D8}" type="datetimeFigureOut">
              <a:rPr lang="es-ES" smtClean="0"/>
              <a:t>06/09/13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195593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278496D-171D-B041-B5B5-F610E6D131D8}" type="datetimeFigureOut">
              <a:rPr lang="es-ES" smtClean="0"/>
              <a:t>06/09/13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262573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278496D-171D-B041-B5B5-F610E6D131D8}" type="datetimeFigureOut">
              <a:rPr lang="es-ES" smtClean="0"/>
              <a:t>06/09/13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12821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78496D-171D-B041-B5B5-F610E6D131D8}" type="datetimeFigureOut">
              <a:rPr lang="es-ES" smtClean="0"/>
              <a:t>06/09/13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365378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278496D-171D-B041-B5B5-F610E6D131D8}" type="datetimeFigureOut">
              <a:rPr lang="es-ES" smtClean="0"/>
              <a:t>06/09/13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296751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278496D-171D-B041-B5B5-F610E6D131D8}" type="datetimeFigureOut">
              <a:rPr lang="es-ES" smtClean="0"/>
              <a:t>06/09/13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01D33D-C2AF-8D43-B5A7-E1710D6BB165}" type="slidenum">
              <a:rPr lang="es-ES" smtClean="0"/>
              <a:t>‹Nr.›</a:t>
            </a:fld>
            <a:endParaRPr lang="es-ES"/>
          </a:p>
        </p:txBody>
      </p:sp>
    </p:spTree>
    <p:extLst>
      <p:ext uri="{BB962C8B-B14F-4D97-AF65-F5344CB8AC3E}">
        <p14:creationId xmlns:p14="http://schemas.microsoft.com/office/powerpoint/2010/main" val="37935594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8496D-171D-B041-B5B5-F610E6D131D8}" type="datetimeFigureOut">
              <a:rPr lang="es-ES" smtClean="0"/>
              <a:t>06/09/13</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1D33D-C2AF-8D43-B5A7-E1710D6BB165}" type="slidenum">
              <a:rPr lang="es-ES" smtClean="0"/>
              <a:t>‹Nr.›</a:t>
            </a:fld>
            <a:endParaRPr lang="es-ES"/>
          </a:p>
        </p:txBody>
      </p:sp>
    </p:spTree>
    <p:extLst>
      <p:ext uri="{BB962C8B-B14F-4D97-AF65-F5344CB8AC3E}">
        <p14:creationId xmlns:p14="http://schemas.microsoft.com/office/powerpoint/2010/main" val="147790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eniacedu.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2206071" cy="591677"/>
            <a:chOff x="12" y="0"/>
            <a:chExt cx="2206071"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184666" cy="369332"/>
            </a:xfrm>
            <a:prstGeom prst="rect">
              <a:avLst/>
            </a:prstGeom>
            <a:noFill/>
          </p:spPr>
          <p:txBody>
            <a:bodyPr wrap="none" rtlCol="0">
              <a:spAutoFit/>
            </a:bodyPr>
            <a:lstStyle/>
            <a:p>
              <a:endParaRPr lang="es-ES" dirty="0"/>
            </a:p>
          </p:txBody>
        </p:sp>
      </p:grpSp>
      <p:sp>
        <p:nvSpPr>
          <p:cNvPr id="5" name="CuadroTexto 4"/>
          <p:cNvSpPr txBox="1"/>
          <p:nvPr/>
        </p:nvSpPr>
        <p:spPr>
          <a:xfrm>
            <a:off x="438663" y="2574988"/>
            <a:ext cx="8329373" cy="1138773"/>
          </a:xfrm>
          <a:prstGeom prst="rect">
            <a:avLst/>
          </a:prstGeom>
          <a:noFill/>
        </p:spPr>
        <p:txBody>
          <a:bodyPr wrap="none" rtlCol="0">
            <a:spAutoFit/>
          </a:bodyPr>
          <a:lstStyle/>
          <a:p>
            <a:pPr algn="ctr"/>
            <a:r>
              <a:rPr lang="es-ES" sz="4000" dirty="0" smtClean="0"/>
              <a:t>Taller</a:t>
            </a:r>
          </a:p>
          <a:p>
            <a:r>
              <a:rPr lang="es-ES" sz="2800" dirty="0" smtClean="0"/>
              <a:t>“Evaluación de y para el aprendizaje de los estudiantes”</a:t>
            </a:r>
            <a:endParaRPr lang="es-ES" sz="2800" dirty="0"/>
          </a:p>
        </p:txBody>
      </p:sp>
      <p:sp>
        <p:nvSpPr>
          <p:cNvPr id="6" name="CuadroTexto 5"/>
          <p:cNvSpPr txBox="1"/>
          <p:nvPr/>
        </p:nvSpPr>
        <p:spPr>
          <a:xfrm>
            <a:off x="4061078" y="4888287"/>
            <a:ext cx="5053888" cy="1692771"/>
          </a:xfrm>
          <a:prstGeom prst="rect">
            <a:avLst/>
          </a:prstGeom>
          <a:noFill/>
        </p:spPr>
        <p:txBody>
          <a:bodyPr wrap="none" rtlCol="0">
            <a:spAutoFit/>
          </a:bodyPr>
          <a:lstStyle/>
          <a:p>
            <a:pPr algn="ctr"/>
            <a:r>
              <a:rPr lang="es-ES" b="1" dirty="0" smtClean="0"/>
              <a:t>Dr. Julio Herminio Pimienta Prieto</a:t>
            </a:r>
          </a:p>
          <a:p>
            <a:pPr algn="ctr"/>
            <a:r>
              <a:rPr lang="es-ES" b="1" dirty="0" err="1" smtClean="0"/>
              <a:t>julio.pimienta@anahuac.mx</a:t>
            </a:r>
            <a:endParaRPr lang="es-ES" b="1" dirty="0" smtClean="0"/>
          </a:p>
          <a:p>
            <a:pPr algn="ctr"/>
            <a:r>
              <a:rPr lang="es-ES" sz="1600" b="1" dirty="0" smtClean="0"/>
              <a:t>Profesor Investigador de la Universidad Anáhuac, México</a:t>
            </a:r>
          </a:p>
          <a:p>
            <a:pPr algn="ctr"/>
            <a:r>
              <a:rPr lang="es-ES" sz="1600" b="1" dirty="0" smtClean="0"/>
              <a:t>Coordinador Académico del CAISE</a:t>
            </a:r>
          </a:p>
          <a:p>
            <a:pPr algn="ctr"/>
            <a:r>
              <a:rPr lang="es-ES" sz="2000" b="1" dirty="0" smtClean="0"/>
              <a:t>C</a:t>
            </a:r>
            <a:r>
              <a:rPr lang="es-ES" sz="1600" dirty="0" smtClean="0"/>
              <a:t>entro </a:t>
            </a:r>
            <a:r>
              <a:rPr lang="es-ES" sz="2000" b="1" dirty="0" smtClean="0"/>
              <a:t>A</a:t>
            </a:r>
            <a:r>
              <a:rPr lang="es-ES" sz="1600" dirty="0" smtClean="0"/>
              <a:t>náhuac</a:t>
            </a:r>
            <a:r>
              <a:rPr lang="es-ES" sz="1600" b="1" dirty="0" smtClean="0"/>
              <a:t> </a:t>
            </a:r>
            <a:r>
              <a:rPr lang="es-ES" sz="1600" dirty="0" smtClean="0"/>
              <a:t>de</a:t>
            </a:r>
            <a:r>
              <a:rPr lang="es-ES" sz="1600" b="1" dirty="0" smtClean="0"/>
              <a:t> </a:t>
            </a:r>
            <a:r>
              <a:rPr lang="es-ES" sz="2000" b="1" dirty="0" smtClean="0"/>
              <a:t>I</a:t>
            </a:r>
            <a:r>
              <a:rPr lang="es-ES" sz="1600" dirty="0" smtClean="0"/>
              <a:t>nvestigación</a:t>
            </a:r>
            <a:r>
              <a:rPr lang="es-ES" sz="1600" b="1" dirty="0" smtClean="0"/>
              <a:t> </a:t>
            </a:r>
            <a:r>
              <a:rPr lang="es-ES" sz="1600" dirty="0" smtClean="0"/>
              <a:t>y </a:t>
            </a:r>
            <a:r>
              <a:rPr lang="es-ES" sz="2000" b="1" dirty="0" smtClean="0"/>
              <a:t>S</a:t>
            </a:r>
            <a:r>
              <a:rPr lang="es-ES" sz="1600" dirty="0" smtClean="0"/>
              <a:t>ervicios </a:t>
            </a:r>
            <a:r>
              <a:rPr lang="es-ES" sz="2000" b="1" dirty="0" smtClean="0"/>
              <a:t>E</a:t>
            </a:r>
            <a:r>
              <a:rPr lang="es-ES" sz="1600" dirty="0" smtClean="0"/>
              <a:t>ducativos</a:t>
            </a:r>
          </a:p>
          <a:p>
            <a:pPr algn="ctr"/>
            <a:r>
              <a:rPr lang="es-ES" sz="1600" b="1" dirty="0" smtClean="0"/>
              <a:t>Coordinador del Doctorado en Evaluación Educativa</a:t>
            </a:r>
            <a:endParaRPr lang="es-ES" sz="1600" b="1" dirty="0"/>
          </a:p>
        </p:txBody>
      </p:sp>
      <p:pic>
        <p:nvPicPr>
          <p:cNvPr id="8" name="Imagen 7"/>
          <p:cNvPicPr>
            <a:picLocks noChangeAspect="1"/>
          </p:cNvPicPr>
          <p:nvPr/>
        </p:nvPicPr>
        <p:blipFill>
          <a:blip r:embed="rId3"/>
          <a:stretch>
            <a:fillRect/>
          </a:stretch>
        </p:blipFill>
        <p:spPr>
          <a:xfrm>
            <a:off x="733744" y="4181880"/>
            <a:ext cx="3317297" cy="1881286"/>
          </a:xfrm>
          <a:prstGeom prst="rect">
            <a:avLst/>
          </a:prstGeom>
        </p:spPr>
      </p:pic>
      <p:pic>
        <p:nvPicPr>
          <p:cNvPr id="9" name="Imagen 8"/>
          <p:cNvPicPr>
            <a:picLocks noChangeAspect="1"/>
          </p:cNvPicPr>
          <p:nvPr/>
        </p:nvPicPr>
        <p:blipFill>
          <a:blip r:embed="rId4"/>
          <a:stretch>
            <a:fillRect/>
          </a:stretch>
        </p:blipFill>
        <p:spPr>
          <a:xfrm>
            <a:off x="7076502" y="93137"/>
            <a:ext cx="1982833" cy="2647184"/>
          </a:xfrm>
          <a:prstGeom prst="rect">
            <a:avLst/>
          </a:prstGeom>
        </p:spPr>
      </p:pic>
      <p:pic>
        <p:nvPicPr>
          <p:cNvPr id="11" name="Imagen 10"/>
          <p:cNvPicPr>
            <a:picLocks noChangeAspect="1"/>
          </p:cNvPicPr>
          <p:nvPr/>
        </p:nvPicPr>
        <p:blipFill>
          <a:blip r:embed="rId5"/>
          <a:stretch>
            <a:fillRect/>
          </a:stretch>
        </p:blipFill>
        <p:spPr>
          <a:xfrm>
            <a:off x="3026838" y="228600"/>
            <a:ext cx="3810000" cy="2133600"/>
          </a:xfrm>
          <a:prstGeom prst="rect">
            <a:avLst/>
          </a:prstGeom>
        </p:spPr>
      </p:pic>
      <p:pic>
        <p:nvPicPr>
          <p:cNvPr id="12" name="Imagen 11"/>
          <p:cNvPicPr>
            <a:picLocks noChangeAspect="1"/>
          </p:cNvPicPr>
          <p:nvPr/>
        </p:nvPicPr>
        <p:blipFill>
          <a:blip r:embed="rId6"/>
          <a:stretch>
            <a:fillRect/>
          </a:stretch>
        </p:blipFill>
        <p:spPr>
          <a:xfrm>
            <a:off x="36512" y="682052"/>
            <a:ext cx="2714945" cy="1813498"/>
          </a:xfrm>
          <a:prstGeom prst="rect">
            <a:avLst/>
          </a:prstGeom>
        </p:spPr>
      </p:pic>
    </p:spTree>
    <p:extLst>
      <p:ext uri="{BB962C8B-B14F-4D97-AF65-F5344CB8AC3E}">
        <p14:creationId xmlns:p14="http://schemas.microsoft.com/office/powerpoint/2010/main" val="3655252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sp>
        <p:nvSpPr>
          <p:cNvPr id="5" name="Rectangle 12"/>
          <p:cNvSpPr>
            <a:spLocks noChangeArrowheads="1"/>
          </p:cNvSpPr>
          <p:nvPr/>
        </p:nvSpPr>
        <p:spPr bwMode="auto">
          <a:xfrm>
            <a:off x="1187450" y="1196975"/>
            <a:ext cx="3168650" cy="719138"/>
          </a:xfrm>
          <a:prstGeom prst="rect">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ES" sz="2800" b="1">
                <a:solidFill>
                  <a:srgbClr val="364395"/>
                </a:solidFill>
              </a:rPr>
              <a:t> </a:t>
            </a:r>
            <a:r>
              <a:rPr lang="es-ES" sz="2400" b="1">
                <a:solidFill>
                  <a:srgbClr val="364395"/>
                </a:solidFill>
              </a:rPr>
              <a:t>Las competencias</a:t>
            </a:r>
            <a:endParaRPr lang="en-US" sz="2400" b="1">
              <a:solidFill>
                <a:srgbClr val="364395"/>
              </a:solidFill>
            </a:endParaRPr>
          </a:p>
        </p:txBody>
      </p:sp>
      <p:sp>
        <p:nvSpPr>
          <p:cNvPr id="6" name="Right Arrow 13"/>
          <p:cNvSpPr/>
          <p:nvPr/>
        </p:nvSpPr>
        <p:spPr bwMode="auto">
          <a:xfrm>
            <a:off x="4356100" y="1447800"/>
            <a:ext cx="1368425" cy="217488"/>
          </a:xfrm>
          <a:prstGeom prst="rightArrow">
            <a:avLst>
              <a:gd name="adj1" fmla="val 50000"/>
              <a:gd name="adj2" fmla="val 50000"/>
            </a:avLst>
          </a:prstGeom>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lIns="0" tIns="0" rIns="0" bIns="0"/>
          <a:lstStyle/>
          <a:p>
            <a:pPr>
              <a:defRPr/>
            </a:pPr>
            <a:endParaRPr lang="en-US">
              <a:solidFill>
                <a:schemeClr val="tx1"/>
              </a:solidFill>
            </a:endParaRPr>
          </a:p>
        </p:txBody>
      </p:sp>
      <p:sp>
        <p:nvSpPr>
          <p:cNvPr id="7" name="TextBox 14"/>
          <p:cNvSpPr txBox="1">
            <a:spLocks noChangeArrowheads="1"/>
          </p:cNvSpPr>
          <p:nvPr/>
        </p:nvSpPr>
        <p:spPr bwMode="auto">
          <a:xfrm>
            <a:off x="5940425" y="1433513"/>
            <a:ext cx="998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000" b="1">
                <a:latin typeface="Verdana" charset="0"/>
                <a:cs typeface="Arial" charset="0"/>
              </a:rPr>
              <a:t>desarrollan</a:t>
            </a:r>
            <a:endParaRPr lang="en-US" sz="1000" b="1">
              <a:latin typeface="Verdana" charset="0"/>
              <a:cs typeface="Arial" charset="0"/>
            </a:endParaRPr>
          </a:p>
        </p:txBody>
      </p:sp>
      <p:sp>
        <p:nvSpPr>
          <p:cNvPr id="8" name="TextBox 15"/>
          <p:cNvSpPr txBox="1">
            <a:spLocks noChangeArrowheads="1"/>
          </p:cNvSpPr>
          <p:nvPr/>
        </p:nvSpPr>
        <p:spPr bwMode="auto">
          <a:xfrm>
            <a:off x="4875213" y="12684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000" b="1">
                <a:latin typeface="Verdana" charset="0"/>
                <a:cs typeface="Arial" charset="0"/>
              </a:rPr>
              <a:t>se</a:t>
            </a:r>
            <a:endParaRPr lang="en-US" sz="1000" b="1">
              <a:latin typeface="Verdana" charset="0"/>
              <a:cs typeface="Arial" charset="0"/>
            </a:endParaRPr>
          </a:p>
        </p:txBody>
      </p:sp>
      <p:sp>
        <p:nvSpPr>
          <p:cNvPr id="9" name="TextBox 16"/>
          <p:cNvSpPr txBox="1">
            <a:spLocks noChangeArrowheads="1"/>
          </p:cNvSpPr>
          <p:nvPr/>
        </p:nvSpPr>
        <p:spPr bwMode="auto">
          <a:xfrm>
            <a:off x="5940425" y="1885950"/>
            <a:ext cx="981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000" b="1">
                <a:latin typeface="Verdana" charset="0"/>
                <a:cs typeface="Arial" charset="0"/>
              </a:rPr>
              <a:t>a través de</a:t>
            </a:r>
            <a:endParaRPr lang="en-US" sz="1000" b="1">
              <a:latin typeface="Verdana" charset="0"/>
              <a:cs typeface="Arial" charset="0"/>
            </a:endParaRPr>
          </a:p>
        </p:txBody>
      </p:sp>
      <p:sp>
        <p:nvSpPr>
          <p:cNvPr id="10" name="TextBox 18"/>
          <p:cNvSpPr txBox="1">
            <a:spLocks noChangeArrowheads="1"/>
          </p:cNvSpPr>
          <p:nvPr/>
        </p:nvSpPr>
        <p:spPr bwMode="auto">
          <a:xfrm>
            <a:off x="6702425" y="2924175"/>
            <a:ext cx="776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000" b="1">
                <a:latin typeface="Verdana" charset="0"/>
                <a:cs typeface="Arial" charset="0"/>
              </a:rPr>
              <a:t>Sobre la</a:t>
            </a:r>
            <a:endParaRPr lang="en-US" sz="1000" b="1">
              <a:latin typeface="Verdana" charset="0"/>
              <a:cs typeface="Arial" charset="0"/>
            </a:endParaRPr>
          </a:p>
        </p:txBody>
      </p:sp>
      <p:sp>
        <p:nvSpPr>
          <p:cNvPr id="11" name="TextBox 19"/>
          <p:cNvSpPr txBox="1">
            <a:spLocks noChangeArrowheads="1"/>
          </p:cNvSpPr>
          <p:nvPr/>
        </p:nvSpPr>
        <p:spPr bwMode="auto">
          <a:xfrm>
            <a:off x="3875088" y="3213100"/>
            <a:ext cx="1152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000" b="1">
                <a:latin typeface="Verdana" charset="0"/>
                <a:cs typeface="Arial" charset="0"/>
              </a:rPr>
              <a:t>Activando los</a:t>
            </a:r>
            <a:endParaRPr lang="en-US" sz="1000" b="1">
              <a:latin typeface="Verdana" charset="0"/>
              <a:cs typeface="Arial" charset="0"/>
            </a:endParaRPr>
          </a:p>
        </p:txBody>
      </p:sp>
      <p:sp>
        <p:nvSpPr>
          <p:cNvPr id="12" name="TextBox 20"/>
          <p:cNvSpPr txBox="1">
            <a:spLocks noChangeArrowheads="1"/>
          </p:cNvSpPr>
          <p:nvPr/>
        </p:nvSpPr>
        <p:spPr bwMode="auto">
          <a:xfrm>
            <a:off x="6443663" y="3932238"/>
            <a:ext cx="361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000" b="1">
                <a:latin typeface="Verdana" charset="0"/>
                <a:cs typeface="Arial" charset="0"/>
              </a:rPr>
              <a:t>en</a:t>
            </a:r>
            <a:endParaRPr lang="en-US" sz="1000" b="1">
              <a:latin typeface="Verdana" charset="0"/>
              <a:cs typeface="Arial" charset="0"/>
            </a:endParaRPr>
          </a:p>
        </p:txBody>
      </p:sp>
      <p:sp>
        <p:nvSpPr>
          <p:cNvPr id="13" name="Rectangle 21"/>
          <p:cNvSpPr>
            <a:spLocks noChangeArrowheads="1"/>
          </p:cNvSpPr>
          <p:nvPr/>
        </p:nvSpPr>
        <p:spPr bwMode="auto">
          <a:xfrm>
            <a:off x="4427538" y="2132013"/>
            <a:ext cx="1439862" cy="504825"/>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ES" sz="1200" b="1"/>
              <a:t>Actuación</a:t>
            </a:r>
            <a:endParaRPr lang="en-US" sz="1200" b="1"/>
          </a:p>
        </p:txBody>
      </p:sp>
      <p:sp>
        <p:nvSpPr>
          <p:cNvPr id="14" name="Rectangle 23"/>
          <p:cNvSpPr>
            <a:spLocks noChangeArrowheads="1"/>
          </p:cNvSpPr>
          <p:nvPr/>
        </p:nvSpPr>
        <p:spPr bwMode="auto">
          <a:xfrm>
            <a:off x="7092950" y="2132013"/>
            <a:ext cx="1366838" cy="504825"/>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ES" sz="1200" b="1"/>
              <a:t>Reflexión</a:t>
            </a:r>
            <a:endParaRPr lang="en-US" sz="1200" b="1"/>
          </a:p>
        </p:txBody>
      </p:sp>
      <p:sp>
        <p:nvSpPr>
          <p:cNvPr id="15" name="Rectangle 24"/>
          <p:cNvSpPr>
            <a:spLocks noChangeArrowheads="1"/>
          </p:cNvSpPr>
          <p:nvPr/>
        </p:nvSpPr>
        <p:spPr bwMode="auto">
          <a:xfrm>
            <a:off x="5688013" y="3213100"/>
            <a:ext cx="1750272" cy="647700"/>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ES" sz="1200" b="1" dirty="0"/>
              <a:t>Resolución de problemas</a:t>
            </a:r>
            <a:endParaRPr lang="en-US" sz="1200" b="1" dirty="0"/>
          </a:p>
        </p:txBody>
      </p:sp>
      <p:sp>
        <p:nvSpPr>
          <p:cNvPr id="16" name="Rectangle 26"/>
          <p:cNvSpPr>
            <a:spLocks noChangeArrowheads="1"/>
          </p:cNvSpPr>
          <p:nvPr/>
        </p:nvSpPr>
        <p:spPr bwMode="auto">
          <a:xfrm>
            <a:off x="5735403" y="4581525"/>
            <a:ext cx="1584325" cy="647700"/>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ES" sz="1200" b="1" dirty="0"/>
              <a:t>Contextos</a:t>
            </a:r>
            <a:endParaRPr lang="en-US" sz="1200" b="1" dirty="0"/>
          </a:p>
        </p:txBody>
      </p:sp>
      <p:sp>
        <p:nvSpPr>
          <p:cNvPr id="17" name="Rectangle 28"/>
          <p:cNvSpPr>
            <a:spLocks noChangeArrowheads="1"/>
          </p:cNvSpPr>
          <p:nvPr/>
        </p:nvSpPr>
        <p:spPr bwMode="auto">
          <a:xfrm>
            <a:off x="2411413" y="3248025"/>
            <a:ext cx="1008062" cy="541338"/>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ES" sz="1200" b="1"/>
              <a:t>Saberes</a:t>
            </a:r>
            <a:endParaRPr lang="en-US" sz="1200" b="1"/>
          </a:p>
        </p:txBody>
      </p:sp>
      <p:sp>
        <p:nvSpPr>
          <p:cNvPr id="18" name="Rectangle 30"/>
          <p:cNvSpPr>
            <a:spLocks noChangeArrowheads="1"/>
          </p:cNvSpPr>
          <p:nvPr/>
        </p:nvSpPr>
        <p:spPr bwMode="auto">
          <a:xfrm>
            <a:off x="2676525" y="4005263"/>
            <a:ext cx="1295400" cy="576262"/>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ES" sz="1200" b="1"/>
              <a:t>Saber</a:t>
            </a:r>
          </a:p>
          <a:p>
            <a:pPr algn="ctr"/>
            <a:r>
              <a:rPr lang="es-ES" sz="1200" b="1"/>
              <a:t>conocer</a:t>
            </a:r>
            <a:endParaRPr lang="en-US" sz="1200" b="1"/>
          </a:p>
        </p:txBody>
      </p:sp>
      <p:sp>
        <p:nvSpPr>
          <p:cNvPr id="19" name="Rectangle 31"/>
          <p:cNvSpPr>
            <a:spLocks noChangeArrowheads="1"/>
          </p:cNvSpPr>
          <p:nvPr/>
        </p:nvSpPr>
        <p:spPr bwMode="auto">
          <a:xfrm>
            <a:off x="3227388" y="4760913"/>
            <a:ext cx="1296987" cy="576262"/>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ES" sz="1200" b="1"/>
              <a:t>Saber</a:t>
            </a:r>
          </a:p>
          <a:p>
            <a:pPr algn="ctr"/>
            <a:r>
              <a:rPr lang="es-ES" sz="1200" b="1"/>
              <a:t>hacer</a:t>
            </a:r>
            <a:endParaRPr lang="en-US" sz="1200" b="1"/>
          </a:p>
        </p:txBody>
      </p:sp>
      <p:sp>
        <p:nvSpPr>
          <p:cNvPr id="20" name="Rectangle 32"/>
          <p:cNvSpPr>
            <a:spLocks noChangeArrowheads="1"/>
          </p:cNvSpPr>
          <p:nvPr/>
        </p:nvSpPr>
        <p:spPr bwMode="auto">
          <a:xfrm>
            <a:off x="3779838" y="5516563"/>
            <a:ext cx="1296987" cy="576262"/>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ES" sz="1200" b="1"/>
              <a:t>Saber</a:t>
            </a:r>
          </a:p>
          <a:p>
            <a:pPr algn="ctr"/>
            <a:r>
              <a:rPr lang="es-ES" sz="1200" b="1"/>
              <a:t>ser</a:t>
            </a:r>
            <a:endParaRPr lang="en-US" sz="1200" b="1"/>
          </a:p>
        </p:txBody>
      </p:sp>
      <p:cxnSp>
        <p:nvCxnSpPr>
          <p:cNvPr id="21" name="Straight Arrow Connector 43"/>
          <p:cNvCxnSpPr/>
          <p:nvPr/>
        </p:nvCxnSpPr>
        <p:spPr bwMode="auto">
          <a:xfrm>
            <a:off x="1403350" y="4292600"/>
            <a:ext cx="1152525" cy="1588"/>
          </a:xfrm>
          <a:prstGeom prst="straightConnector1">
            <a:avLst/>
          </a:prstGeom>
          <a:ln w="38100">
            <a:solidFill>
              <a:srgbClr val="5E69AA"/>
            </a:solidFill>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22" name="Straight Arrow Connector 46"/>
          <p:cNvCxnSpPr/>
          <p:nvPr/>
        </p:nvCxnSpPr>
        <p:spPr bwMode="auto">
          <a:xfrm>
            <a:off x="1403350" y="5048250"/>
            <a:ext cx="1728788" cy="1588"/>
          </a:xfrm>
          <a:prstGeom prst="straightConnector1">
            <a:avLst/>
          </a:prstGeom>
          <a:ln w="38100">
            <a:solidFill>
              <a:srgbClr val="5E69AA"/>
            </a:solidFill>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47"/>
          <p:cNvCxnSpPr/>
          <p:nvPr/>
        </p:nvCxnSpPr>
        <p:spPr bwMode="auto">
          <a:xfrm>
            <a:off x="1382713" y="5805488"/>
            <a:ext cx="2305050" cy="1587"/>
          </a:xfrm>
          <a:prstGeom prst="straightConnector1">
            <a:avLst/>
          </a:prstGeom>
          <a:ln w="38100">
            <a:solidFill>
              <a:srgbClr val="5E69AA"/>
            </a:solidFill>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24" name="Straight Connector 54"/>
          <p:cNvCxnSpPr>
            <a:cxnSpLocks noChangeShapeType="1"/>
          </p:cNvCxnSpPr>
          <p:nvPr/>
        </p:nvCxnSpPr>
        <p:spPr bwMode="auto">
          <a:xfrm>
            <a:off x="3419475" y="3536950"/>
            <a:ext cx="2268538" cy="0"/>
          </a:xfrm>
          <a:prstGeom prst="line">
            <a:avLst/>
          </a:prstGeom>
          <a:noFill/>
          <a:ln w="38100">
            <a:solidFill>
              <a:srgbClr val="5E69AA"/>
            </a:solidFill>
            <a:round/>
            <a:headEnd/>
            <a:tailEnd/>
          </a:ln>
          <a:extLst>
            <a:ext uri="{909E8E84-426E-40dd-AFC4-6F175D3DCCD1}">
              <a14:hiddenFill xmlns:a14="http://schemas.microsoft.com/office/drawing/2010/main">
                <a:noFill/>
              </a14:hiddenFill>
            </a:ext>
          </a:extLst>
        </p:spPr>
      </p:cxnSp>
      <p:cxnSp>
        <p:nvCxnSpPr>
          <p:cNvPr id="25" name="Straight Connector 55"/>
          <p:cNvCxnSpPr>
            <a:cxnSpLocks noChangeShapeType="1"/>
          </p:cNvCxnSpPr>
          <p:nvPr/>
        </p:nvCxnSpPr>
        <p:spPr bwMode="auto">
          <a:xfrm>
            <a:off x="5199063" y="2852738"/>
            <a:ext cx="2592387" cy="0"/>
          </a:xfrm>
          <a:prstGeom prst="line">
            <a:avLst/>
          </a:prstGeom>
          <a:noFill/>
          <a:ln w="38100">
            <a:solidFill>
              <a:srgbClr val="5E69AA"/>
            </a:solidFill>
            <a:round/>
            <a:headEnd/>
            <a:tailEnd/>
          </a:ln>
          <a:extLst>
            <a:ext uri="{909E8E84-426E-40dd-AFC4-6F175D3DCCD1}">
              <a14:hiddenFill xmlns:a14="http://schemas.microsoft.com/office/drawing/2010/main">
                <a:noFill/>
              </a14:hiddenFill>
            </a:ext>
          </a:extLst>
        </p:spPr>
      </p:cxnSp>
      <p:cxnSp>
        <p:nvCxnSpPr>
          <p:cNvPr id="26" name="Straight Arrow Connector 62"/>
          <p:cNvCxnSpPr/>
          <p:nvPr/>
        </p:nvCxnSpPr>
        <p:spPr bwMode="auto">
          <a:xfrm rot="5400000">
            <a:off x="6194238" y="4179887"/>
            <a:ext cx="647700" cy="9525"/>
          </a:xfrm>
          <a:prstGeom prst="straightConnector1">
            <a:avLst/>
          </a:prstGeom>
          <a:ln w="38100">
            <a:solidFill>
              <a:srgbClr val="5E69AA"/>
            </a:solidFill>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27" name="Straight Connector 66"/>
          <p:cNvCxnSpPr>
            <a:cxnSpLocks noChangeShapeType="1"/>
          </p:cNvCxnSpPr>
          <p:nvPr/>
        </p:nvCxnSpPr>
        <p:spPr bwMode="auto">
          <a:xfrm rot="5400000">
            <a:off x="269081" y="4671219"/>
            <a:ext cx="2268538" cy="0"/>
          </a:xfrm>
          <a:prstGeom prst="line">
            <a:avLst/>
          </a:prstGeom>
          <a:noFill/>
          <a:ln w="38100">
            <a:solidFill>
              <a:srgbClr val="5E69AA"/>
            </a:solidFill>
            <a:round/>
            <a:headEnd/>
            <a:tailEnd/>
          </a:ln>
          <a:extLst>
            <a:ext uri="{909E8E84-426E-40dd-AFC4-6F175D3DCCD1}">
              <a14:hiddenFill xmlns:a14="http://schemas.microsoft.com/office/drawing/2010/main">
                <a:noFill/>
              </a14:hiddenFill>
            </a:ext>
          </a:extLst>
        </p:spPr>
      </p:cxnSp>
      <p:cxnSp>
        <p:nvCxnSpPr>
          <p:cNvPr id="28" name="Straight Connector 69"/>
          <p:cNvCxnSpPr>
            <a:cxnSpLocks noChangeShapeType="1"/>
          </p:cNvCxnSpPr>
          <p:nvPr/>
        </p:nvCxnSpPr>
        <p:spPr bwMode="auto">
          <a:xfrm rot="5400000">
            <a:off x="6314282" y="3032919"/>
            <a:ext cx="360362" cy="0"/>
          </a:xfrm>
          <a:prstGeom prst="line">
            <a:avLst/>
          </a:prstGeom>
          <a:noFill/>
          <a:ln w="38100">
            <a:solidFill>
              <a:srgbClr val="5E69AA"/>
            </a:solidFill>
            <a:round/>
            <a:headEnd/>
            <a:tailEnd/>
          </a:ln>
          <a:extLst>
            <a:ext uri="{909E8E84-426E-40dd-AFC4-6F175D3DCCD1}">
              <a14:hiddenFill xmlns:a14="http://schemas.microsoft.com/office/drawing/2010/main">
                <a:noFill/>
              </a14:hiddenFill>
            </a:ext>
          </a:extLst>
        </p:spPr>
      </p:cxnSp>
      <p:cxnSp>
        <p:nvCxnSpPr>
          <p:cNvPr id="29" name="Straight Connector 73"/>
          <p:cNvCxnSpPr>
            <a:cxnSpLocks noChangeShapeType="1"/>
          </p:cNvCxnSpPr>
          <p:nvPr/>
        </p:nvCxnSpPr>
        <p:spPr bwMode="auto">
          <a:xfrm rot="5400000">
            <a:off x="5068094" y="2753519"/>
            <a:ext cx="233362" cy="0"/>
          </a:xfrm>
          <a:prstGeom prst="line">
            <a:avLst/>
          </a:prstGeom>
          <a:noFill/>
          <a:ln w="38100">
            <a:solidFill>
              <a:srgbClr val="5E69AA"/>
            </a:solidFill>
            <a:round/>
            <a:headEnd/>
            <a:tailEnd/>
          </a:ln>
          <a:extLst>
            <a:ext uri="{909E8E84-426E-40dd-AFC4-6F175D3DCCD1}">
              <a14:hiddenFill xmlns:a14="http://schemas.microsoft.com/office/drawing/2010/main">
                <a:noFill/>
              </a14:hiddenFill>
            </a:ext>
          </a:extLst>
        </p:spPr>
      </p:cxnSp>
      <p:cxnSp>
        <p:nvCxnSpPr>
          <p:cNvPr id="30" name="Straight Connector 85"/>
          <p:cNvCxnSpPr>
            <a:cxnSpLocks noChangeShapeType="1"/>
            <a:endCxn id="17" idx="1"/>
          </p:cNvCxnSpPr>
          <p:nvPr/>
        </p:nvCxnSpPr>
        <p:spPr bwMode="auto">
          <a:xfrm flipV="1">
            <a:off x="1382713" y="3519488"/>
            <a:ext cx="1028700" cy="17462"/>
          </a:xfrm>
          <a:prstGeom prst="line">
            <a:avLst/>
          </a:prstGeom>
          <a:noFill/>
          <a:ln w="38100">
            <a:solidFill>
              <a:srgbClr val="5E69AA"/>
            </a:solidFill>
            <a:round/>
            <a:headEnd/>
            <a:tailEnd/>
          </a:ln>
          <a:extLst>
            <a:ext uri="{909E8E84-426E-40dd-AFC4-6F175D3DCCD1}">
              <a14:hiddenFill xmlns:a14="http://schemas.microsoft.com/office/drawing/2010/main">
                <a:noFill/>
              </a14:hiddenFill>
            </a:ext>
          </a:extLst>
        </p:spPr>
      </p:cxnSp>
      <p:grpSp>
        <p:nvGrpSpPr>
          <p:cNvPr id="31" name="Group 114"/>
          <p:cNvGrpSpPr>
            <a:grpSpLocks/>
          </p:cNvGrpSpPr>
          <p:nvPr/>
        </p:nvGrpSpPr>
        <p:grpSpPr bwMode="auto">
          <a:xfrm>
            <a:off x="5580063" y="1628775"/>
            <a:ext cx="1800225" cy="360363"/>
            <a:chOff x="5889104" y="1268760"/>
            <a:chExt cx="1800200" cy="360040"/>
          </a:xfrm>
        </p:grpSpPr>
        <p:cxnSp>
          <p:nvCxnSpPr>
            <p:cNvPr id="32" name="Straight Arrow Connector 34"/>
            <p:cNvCxnSpPr/>
            <p:nvPr/>
          </p:nvCxnSpPr>
          <p:spPr bwMode="auto">
            <a:xfrm>
              <a:off x="6897152" y="1268760"/>
              <a:ext cx="792152" cy="360040"/>
            </a:xfrm>
            <a:prstGeom prst="straightConnector1">
              <a:avLst/>
            </a:prstGeom>
            <a:ln w="38100">
              <a:solidFill>
                <a:srgbClr val="5E69AA"/>
              </a:solidFill>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33" name="Straight Arrow Connector 113"/>
            <p:cNvCxnSpPr/>
            <p:nvPr/>
          </p:nvCxnSpPr>
          <p:spPr bwMode="auto">
            <a:xfrm flipH="1">
              <a:off x="5889104" y="1268760"/>
              <a:ext cx="792151" cy="360040"/>
            </a:xfrm>
            <a:prstGeom prst="straightConnector1">
              <a:avLst/>
            </a:prstGeom>
            <a:ln w="38100">
              <a:solidFill>
                <a:srgbClr val="5E69AA"/>
              </a:solidFill>
              <a:headEnd type="none" w="med" len="med"/>
              <a:tailEnd type="arrow"/>
            </a:ln>
          </p:spPr>
          <p:style>
            <a:lnRef idx="1">
              <a:schemeClr val="accent4"/>
            </a:lnRef>
            <a:fillRef idx="0">
              <a:schemeClr val="accent4"/>
            </a:fillRef>
            <a:effectRef idx="0">
              <a:schemeClr val="accent4"/>
            </a:effectRef>
            <a:fontRef idx="minor">
              <a:schemeClr val="tx1"/>
            </a:fontRef>
          </p:style>
        </p:cxnSp>
      </p:grpSp>
      <p:cxnSp>
        <p:nvCxnSpPr>
          <p:cNvPr id="34" name="Straight Connector 117"/>
          <p:cNvCxnSpPr>
            <a:cxnSpLocks noChangeShapeType="1"/>
          </p:cNvCxnSpPr>
          <p:nvPr/>
        </p:nvCxnSpPr>
        <p:spPr bwMode="auto">
          <a:xfrm rot="5400000">
            <a:off x="7658894" y="2753519"/>
            <a:ext cx="233362" cy="0"/>
          </a:xfrm>
          <a:prstGeom prst="line">
            <a:avLst/>
          </a:prstGeom>
          <a:noFill/>
          <a:ln w="38100">
            <a:solidFill>
              <a:srgbClr val="5E69A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11620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pic>
        <p:nvPicPr>
          <p:cNvPr id="5" name="Picture 7" descr="Con Jesús Enr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435100"/>
            <a:ext cx="3373438"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p:cNvGrpSpPr>
          <p:nvPr/>
        </p:nvGrpSpPr>
        <p:grpSpPr bwMode="auto">
          <a:xfrm>
            <a:off x="4256088" y="728470"/>
            <a:ext cx="4598987" cy="5627688"/>
            <a:chOff x="1193" y="354"/>
            <a:chExt cx="3559" cy="3792"/>
          </a:xfrm>
        </p:grpSpPr>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 y="354"/>
              <a:ext cx="3559"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6"/>
            <p:cNvSpPr>
              <a:spLocks noChangeArrowheads="1"/>
            </p:cNvSpPr>
            <p:nvPr/>
          </p:nvSpPr>
          <p:spPr bwMode="auto">
            <a:xfrm>
              <a:off x="1788" y="1783"/>
              <a:ext cx="720" cy="14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spTree>
    <p:extLst>
      <p:ext uri="{BB962C8B-B14F-4D97-AF65-F5344CB8AC3E}">
        <p14:creationId xmlns:p14="http://schemas.microsoft.com/office/powerpoint/2010/main" val="216262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grpSp>
        <p:nvGrpSpPr>
          <p:cNvPr id="5" name="Group 5"/>
          <p:cNvGrpSpPr>
            <a:grpSpLocks/>
          </p:cNvGrpSpPr>
          <p:nvPr/>
        </p:nvGrpSpPr>
        <p:grpSpPr bwMode="auto">
          <a:xfrm>
            <a:off x="395288" y="765175"/>
            <a:ext cx="8569325" cy="5256213"/>
            <a:chOff x="0" y="238"/>
            <a:chExt cx="5866" cy="3842"/>
          </a:xfrm>
        </p:grpSpPr>
        <p:sp>
          <p:nvSpPr>
            <p:cNvPr id="6" name="Oval 6"/>
            <p:cNvSpPr>
              <a:spLocks noChangeArrowheads="1"/>
            </p:cNvSpPr>
            <p:nvPr/>
          </p:nvSpPr>
          <p:spPr bwMode="auto">
            <a:xfrm>
              <a:off x="2080" y="238"/>
              <a:ext cx="1616" cy="770"/>
            </a:xfrm>
            <a:prstGeom prst="ellipse">
              <a:avLst/>
            </a:prstGeom>
            <a:solidFill>
              <a:schemeClr val="accent1">
                <a:lumMod val="60000"/>
                <a:lumOff val="40000"/>
              </a:schemeClr>
            </a:solidFill>
            <a:ln w="25400">
              <a:solidFill>
                <a:srgbClr val="0000FF"/>
              </a:solidFill>
              <a:round/>
              <a:headEnd/>
              <a:tailEnd/>
            </a:ln>
          </p:spPr>
          <p:txBody>
            <a:bodyPr wrap="none" anchor="ctr"/>
            <a:lstStyle/>
            <a:p>
              <a:pPr algn="ctr">
                <a:defRPr/>
              </a:pPr>
              <a:r>
                <a:rPr lang="es-MX" sz="1600" b="1" dirty="0">
                  <a:solidFill>
                    <a:srgbClr val="000090"/>
                  </a:solidFill>
                  <a:latin typeface="Arial Rounded MT Bold" charset="0"/>
                </a:rPr>
                <a:t>Evaluación</a:t>
              </a:r>
            </a:p>
            <a:p>
              <a:pPr algn="ctr">
                <a:defRPr/>
              </a:pPr>
              <a:r>
                <a:rPr lang="es-MX" sz="1600" b="1" dirty="0">
                  <a:solidFill>
                    <a:srgbClr val="000090"/>
                  </a:solidFill>
                  <a:latin typeface="Arial Rounded MT Bold" charset="0"/>
                </a:rPr>
                <a:t>de </a:t>
              </a:r>
            </a:p>
            <a:p>
              <a:pPr algn="ctr">
                <a:defRPr/>
              </a:pPr>
              <a:r>
                <a:rPr lang="es-MX" sz="1600" b="1" dirty="0">
                  <a:solidFill>
                    <a:srgbClr val="000090"/>
                  </a:solidFill>
                  <a:latin typeface="Arial Rounded MT Bold" charset="0"/>
                </a:rPr>
                <a:t>Competencias</a:t>
              </a:r>
              <a:endParaRPr lang="es-ES" sz="1600" b="1" dirty="0">
                <a:solidFill>
                  <a:srgbClr val="000090"/>
                </a:solidFill>
                <a:latin typeface="Arial Rounded MT Bold" charset="0"/>
              </a:endParaRPr>
            </a:p>
          </p:txBody>
        </p:sp>
        <p:sp>
          <p:nvSpPr>
            <p:cNvPr id="7" name="Oval 7"/>
            <p:cNvSpPr>
              <a:spLocks noChangeArrowheads="1"/>
            </p:cNvSpPr>
            <p:nvPr/>
          </p:nvSpPr>
          <p:spPr bwMode="auto">
            <a:xfrm>
              <a:off x="0" y="1248"/>
              <a:ext cx="1248" cy="432"/>
            </a:xfrm>
            <a:prstGeom prst="ellipse">
              <a:avLst/>
            </a:prstGeom>
            <a:solidFill>
              <a:srgbClr val="DAEDEF"/>
            </a:solidFill>
            <a:ln w="25400">
              <a:solidFill>
                <a:srgbClr val="0000FF"/>
              </a:solidFill>
              <a:round/>
              <a:headEnd/>
              <a:tailEnd/>
            </a:ln>
          </p:spPr>
          <p:txBody>
            <a:bodyPr wrap="none" anchor="ctr"/>
            <a:lstStyle/>
            <a:p>
              <a:pPr algn="ctr"/>
              <a:r>
                <a:rPr lang="es-MX" b="1">
                  <a:solidFill>
                    <a:srgbClr val="000090"/>
                  </a:solidFill>
                  <a:latin typeface="Arial Rounded MT Bold" charset="0"/>
                </a:rPr>
                <a:t>Valoración </a:t>
              </a:r>
              <a:endParaRPr lang="es-ES" b="1">
                <a:solidFill>
                  <a:srgbClr val="000090"/>
                </a:solidFill>
                <a:latin typeface="Arial Rounded MT Bold" charset="0"/>
              </a:endParaRPr>
            </a:p>
          </p:txBody>
        </p:sp>
        <p:sp>
          <p:nvSpPr>
            <p:cNvPr id="8" name="Oval 8"/>
            <p:cNvSpPr>
              <a:spLocks noChangeArrowheads="1"/>
            </p:cNvSpPr>
            <p:nvPr/>
          </p:nvSpPr>
          <p:spPr bwMode="auto">
            <a:xfrm>
              <a:off x="3120" y="1248"/>
              <a:ext cx="1248" cy="432"/>
            </a:xfrm>
            <a:prstGeom prst="ellipse">
              <a:avLst/>
            </a:prstGeom>
            <a:solidFill>
              <a:srgbClr val="DAEDEF"/>
            </a:solidFill>
            <a:ln w="25400">
              <a:solidFill>
                <a:srgbClr val="0000FF"/>
              </a:solidFill>
              <a:round/>
              <a:headEnd/>
              <a:tailEnd/>
            </a:ln>
          </p:spPr>
          <p:txBody>
            <a:bodyPr wrap="none" anchor="ctr"/>
            <a:lstStyle/>
            <a:p>
              <a:pPr algn="ctr"/>
              <a:r>
                <a:rPr lang="es-ES" b="1">
                  <a:solidFill>
                    <a:srgbClr val="FF0000"/>
                  </a:solidFill>
                  <a:latin typeface="Arial Rounded MT Bold" charset="0"/>
                </a:rPr>
                <a:t>Autoevaluación</a:t>
              </a:r>
            </a:p>
          </p:txBody>
        </p:sp>
        <p:sp>
          <p:nvSpPr>
            <p:cNvPr id="9" name="Oval 9"/>
            <p:cNvSpPr>
              <a:spLocks noChangeArrowheads="1"/>
            </p:cNvSpPr>
            <p:nvPr/>
          </p:nvSpPr>
          <p:spPr bwMode="auto">
            <a:xfrm>
              <a:off x="4512" y="1248"/>
              <a:ext cx="1248" cy="432"/>
            </a:xfrm>
            <a:prstGeom prst="ellipse">
              <a:avLst/>
            </a:prstGeom>
            <a:solidFill>
              <a:srgbClr val="DAEDEF"/>
            </a:solidFill>
            <a:ln w="25400">
              <a:solidFill>
                <a:srgbClr val="0000FF"/>
              </a:solidFill>
              <a:round/>
              <a:headEnd/>
              <a:tailEnd/>
            </a:ln>
          </p:spPr>
          <p:txBody>
            <a:bodyPr wrap="none" anchor="ctr"/>
            <a:lstStyle/>
            <a:p>
              <a:pPr algn="ctr"/>
              <a:r>
                <a:rPr lang="es-MX" b="1">
                  <a:solidFill>
                    <a:srgbClr val="000090"/>
                  </a:solidFill>
                  <a:latin typeface="Arial Rounded MT Bold" charset="0"/>
                </a:rPr>
                <a:t>Coevaluación</a:t>
              </a:r>
              <a:endParaRPr lang="es-ES" b="1">
                <a:solidFill>
                  <a:srgbClr val="000090"/>
                </a:solidFill>
                <a:latin typeface="Arial Rounded MT Bold" charset="0"/>
              </a:endParaRPr>
            </a:p>
          </p:txBody>
        </p:sp>
        <p:grpSp>
          <p:nvGrpSpPr>
            <p:cNvPr id="10" name="Group 10"/>
            <p:cNvGrpSpPr>
              <a:grpSpLocks/>
            </p:cNvGrpSpPr>
            <p:nvPr/>
          </p:nvGrpSpPr>
          <p:grpSpPr bwMode="auto">
            <a:xfrm>
              <a:off x="1056" y="816"/>
              <a:ext cx="1152" cy="576"/>
              <a:chOff x="1056" y="816"/>
              <a:chExt cx="1104" cy="576"/>
            </a:xfrm>
          </p:grpSpPr>
          <p:sp>
            <p:nvSpPr>
              <p:cNvPr id="60" name="Text Box 11"/>
              <p:cNvSpPr txBox="1">
                <a:spLocks noChangeArrowheads="1"/>
              </p:cNvSpPr>
              <p:nvPr/>
            </p:nvSpPr>
            <p:spPr bwMode="auto">
              <a:xfrm>
                <a:off x="1056" y="864"/>
                <a:ext cx="721"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200" b="1">
                    <a:latin typeface="Verdana" charset="0"/>
                    <a:cs typeface="Arial" charset="0"/>
                  </a:rPr>
                  <a:t>realizada</a:t>
                </a:r>
              </a:p>
              <a:p>
                <a:pPr eaLnBrk="1" hangingPunct="1"/>
                <a:r>
                  <a:rPr lang="es-MX" sz="1200" b="1">
                    <a:latin typeface="Verdana" charset="0"/>
                    <a:cs typeface="Arial" charset="0"/>
                  </a:rPr>
                  <a:t>mediante</a:t>
                </a:r>
                <a:endParaRPr lang="es-ES" sz="1200" b="1">
                  <a:latin typeface="Verdana" charset="0"/>
                  <a:cs typeface="Arial" charset="0"/>
                </a:endParaRPr>
              </a:p>
            </p:txBody>
          </p:sp>
          <p:sp>
            <p:nvSpPr>
              <p:cNvPr id="61" name="Line 12"/>
              <p:cNvSpPr>
                <a:spLocks noChangeShapeType="1"/>
              </p:cNvSpPr>
              <p:nvPr/>
            </p:nvSpPr>
            <p:spPr bwMode="auto">
              <a:xfrm flipH="1">
                <a:off x="1584" y="816"/>
                <a:ext cx="576" cy="24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2" name="Line 13"/>
              <p:cNvSpPr>
                <a:spLocks noChangeShapeType="1"/>
              </p:cNvSpPr>
              <p:nvPr/>
            </p:nvSpPr>
            <p:spPr bwMode="auto">
              <a:xfrm flipH="1">
                <a:off x="1200" y="1152"/>
                <a:ext cx="240" cy="24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1" name="Oval 14"/>
            <p:cNvSpPr>
              <a:spLocks noChangeArrowheads="1"/>
            </p:cNvSpPr>
            <p:nvPr/>
          </p:nvSpPr>
          <p:spPr bwMode="auto">
            <a:xfrm>
              <a:off x="3792" y="1728"/>
              <a:ext cx="1413" cy="480"/>
            </a:xfrm>
            <a:prstGeom prst="ellipse">
              <a:avLst/>
            </a:prstGeom>
            <a:solidFill>
              <a:srgbClr val="DAEDEF"/>
            </a:solidFill>
            <a:ln w="25400">
              <a:solidFill>
                <a:srgbClr val="0000FF"/>
              </a:solidFill>
              <a:round/>
              <a:headEnd/>
              <a:tailEnd/>
            </a:ln>
          </p:spPr>
          <p:txBody>
            <a:bodyPr wrap="none" anchor="ctr"/>
            <a:lstStyle/>
            <a:p>
              <a:pPr algn="ctr"/>
              <a:r>
                <a:rPr lang="es-MX" b="1">
                  <a:solidFill>
                    <a:srgbClr val="000090"/>
                  </a:solidFill>
                  <a:latin typeface="Arial Rounded MT Bold" charset="0"/>
                </a:rPr>
                <a:t>Heteroevaluación</a:t>
              </a:r>
            </a:p>
          </p:txBody>
        </p:sp>
        <p:grpSp>
          <p:nvGrpSpPr>
            <p:cNvPr id="12" name="Group 15"/>
            <p:cNvGrpSpPr>
              <a:grpSpLocks/>
            </p:cNvGrpSpPr>
            <p:nvPr/>
          </p:nvGrpSpPr>
          <p:grpSpPr bwMode="auto">
            <a:xfrm>
              <a:off x="3696" y="768"/>
              <a:ext cx="2170" cy="960"/>
              <a:chOff x="3696" y="768"/>
              <a:chExt cx="2170" cy="960"/>
            </a:xfrm>
          </p:grpSpPr>
          <p:grpSp>
            <p:nvGrpSpPr>
              <p:cNvPr id="54" name="Group 16"/>
              <p:cNvGrpSpPr>
                <a:grpSpLocks/>
              </p:cNvGrpSpPr>
              <p:nvPr/>
            </p:nvGrpSpPr>
            <p:grpSpPr bwMode="auto">
              <a:xfrm>
                <a:off x="3696" y="768"/>
                <a:ext cx="2170" cy="480"/>
                <a:chOff x="3696" y="768"/>
                <a:chExt cx="2170" cy="480"/>
              </a:xfrm>
            </p:grpSpPr>
            <p:sp>
              <p:nvSpPr>
                <p:cNvPr id="56" name="Text Box 17"/>
                <p:cNvSpPr txBox="1">
                  <a:spLocks noChangeArrowheads="1"/>
                </p:cNvSpPr>
                <p:nvPr/>
              </p:nvSpPr>
              <p:spPr bwMode="auto">
                <a:xfrm>
                  <a:off x="4080" y="864"/>
                  <a:ext cx="178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200" b="1">
                      <a:latin typeface="Verdana" charset="0"/>
                      <a:cs typeface="Arial" charset="0"/>
                    </a:rPr>
                    <a:t>según los que participan</a:t>
                  </a:r>
                  <a:endParaRPr lang="es-ES" sz="1200" b="1">
                    <a:latin typeface="Verdana" charset="0"/>
                    <a:cs typeface="Arial" charset="0"/>
                  </a:endParaRPr>
                </a:p>
              </p:txBody>
            </p:sp>
            <p:sp>
              <p:nvSpPr>
                <p:cNvPr id="57" name="Line 18"/>
                <p:cNvSpPr>
                  <a:spLocks noChangeShapeType="1"/>
                </p:cNvSpPr>
                <p:nvPr/>
              </p:nvSpPr>
              <p:spPr bwMode="auto">
                <a:xfrm flipH="1" flipV="1">
                  <a:off x="3696" y="768"/>
                  <a:ext cx="672" cy="144"/>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8" name="Line 19"/>
                <p:cNvSpPr>
                  <a:spLocks noChangeShapeType="1"/>
                </p:cNvSpPr>
                <p:nvPr/>
              </p:nvSpPr>
              <p:spPr bwMode="auto">
                <a:xfrm flipH="1">
                  <a:off x="3936" y="1008"/>
                  <a:ext cx="384" cy="24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9" name="Line 20"/>
                <p:cNvSpPr>
                  <a:spLocks noChangeShapeType="1"/>
                </p:cNvSpPr>
                <p:nvPr/>
              </p:nvSpPr>
              <p:spPr bwMode="auto">
                <a:xfrm>
                  <a:off x="4608" y="1008"/>
                  <a:ext cx="336" cy="24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55" name="Line 21"/>
              <p:cNvSpPr>
                <a:spLocks noChangeShapeType="1"/>
              </p:cNvSpPr>
              <p:nvPr/>
            </p:nvSpPr>
            <p:spPr bwMode="auto">
              <a:xfrm>
                <a:off x="4416" y="1008"/>
                <a:ext cx="0" cy="72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3" name="Oval 22"/>
            <p:cNvSpPr>
              <a:spLocks noChangeArrowheads="1"/>
            </p:cNvSpPr>
            <p:nvPr/>
          </p:nvSpPr>
          <p:spPr bwMode="auto">
            <a:xfrm>
              <a:off x="0" y="2112"/>
              <a:ext cx="1440" cy="528"/>
            </a:xfrm>
            <a:prstGeom prst="ellipse">
              <a:avLst/>
            </a:prstGeom>
            <a:solidFill>
              <a:srgbClr val="DAEDEF"/>
            </a:solidFill>
            <a:ln w="25400">
              <a:solidFill>
                <a:srgbClr val="0000FF"/>
              </a:solidFill>
              <a:round/>
              <a:headEnd/>
              <a:tailEnd/>
            </a:ln>
          </p:spPr>
          <p:txBody>
            <a:bodyPr wrap="none" anchor="ctr"/>
            <a:lstStyle/>
            <a:p>
              <a:pPr algn="ctr"/>
              <a:r>
                <a:rPr lang="es-MX" sz="1600" b="1">
                  <a:solidFill>
                    <a:srgbClr val="000090"/>
                  </a:solidFill>
                  <a:latin typeface="Arial Rounded MT Bold" charset="0"/>
                </a:rPr>
                <a:t>Criterios</a:t>
              </a:r>
            </a:p>
            <a:p>
              <a:pPr algn="ctr"/>
              <a:r>
                <a:rPr lang="es-MX" sz="1600" b="1">
                  <a:solidFill>
                    <a:srgbClr val="000090"/>
                  </a:solidFill>
                  <a:latin typeface="Arial Rounded MT Bold" charset="0"/>
                </a:rPr>
                <a:t>Concensuados</a:t>
              </a:r>
              <a:endParaRPr lang="es-ES" sz="1600" b="1">
                <a:solidFill>
                  <a:srgbClr val="000090"/>
                </a:solidFill>
                <a:latin typeface="Arial Rounded MT Bold" charset="0"/>
              </a:endParaRPr>
            </a:p>
          </p:txBody>
        </p:sp>
        <p:grpSp>
          <p:nvGrpSpPr>
            <p:cNvPr id="14" name="Group 23"/>
            <p:cNvGrpSpPr>
              <a:grpSpLocks/>
            </p:cNvGrpSpPr>
            <p:nvPr/>
          </p:nvGrpSpPr>
          <p:grpSpPr bwMode="auto">
            <a:xfrm>
              <a:off x="1536" y="2160"/>
              <a:ext cx="2544" cy="432"/>
              <a:chOff x="1536" y="2160"/>
              <a:chExt cx="2544" cy="432"/>
            </a:xfrm>
          </p:grpSpPr>
          <p:sp>
            <p:nvSpPr>
              <p:cNvPr id="52" name="Oval 24"/>
              <p:cNvSpPr>
                <a:spLocks noChangeArrowheads="1"/>
              </p:cNvSpPr>
              <p:nvPr/>
            </p:nvSpPr>
            <p:spPr bwMode="auto">
              <a:xfrm>
                <a:off x="1536" y="2160"/>
                <a:ext cx="1248" cy="432"/>
              </a:xfrm>
              <a:prstGeom prst="ellipse">
                <a:avLst/>
              </a:prstGeom>
              <a:solidFill>
                <a:srgbClr val="DAEDEF"/>
              </a:solidFill>
              <a:ln w="25400">
                <a:solidFill>
                  <a:srgbClr val="0000FF"/>
                </a:solidFill>
                <a:round/>
                <a:headEnd/>
                <a:tailEnd/>
              </a:ln>
            </p:spPr>
            <p:txBody>
              <a:bodyPr wrap="none" anchor="ctr"/>
              <a:lstStyle/>
              <a:p>
                <a:pPr algn="ctr"/>
                <a:r>
                  <a:rPr lang="es-MX" sz="1600" b="1">
                    <a:solidFill>
                      <a:srgbClr val="000090"/>
                    </a:solidFill>
                    <a:latin typeface="Arial Rounded MT Bold" charset="0"/>
                  </a:rPr>
                  <a:t>Situaciones</a:t>
                </a:r>
              </a:p>
              <a:p>
                <a:pPr algn="ctr"/>
                <a:r>
                  <a:rPr lang="es-MX" sz="1600" b="1">
                    <a:solidFill>
                      <a:srgbClr val="000090"/>
                    </a:solidFill>
                    <a:latin typeface="Arial Rounded MT Bold" charset="0"/>
                  </a:rPr>
                  <a:t>Simuladas</a:t>
                </a:r>
                <a:endParaRPr lang="es-ES" sz="1600" b="1">
                  <a:solidFill>
                    <a:srgbClr val="000090"/>
                  </a:solidFill>
                  <a:latin typeface="Arial Rounded MT Bold" charset="0"/>
                </a:endParaRPr>
              </a:p>
            </p:txBody>
          </p:sp>
          <p:sp>
            <p:nvSpPr>
              <p:cNvPr id="53" name="Oval 25"/>
              <p:cNvSpPr>
                <a:spLocks noChangeArrowheads="1"/>
              </p:cNvSpPr>
              <p:nvPr/>
            </p:nvSpPr>
            <p:spPr bwMode="auto">
              <a:xfrm>
                <a:off x="2832" y="2160"/>
                <a:ext cx="1248" cy="432"/>
              </a:xfrm>
              <a:prstGeom prst="ellipse">
                <a:avLst/>
              </a:prstGeom>
              <a:solidFill>
                <a:srgbClr val="DAEDEF"/>
              </a:solidFill>
              <a:ln w="25400">
                <a:solidFill>
                  <a:srgbClr val="0000FF"/>
                </a:solidFill>
                <a:round/>
                <a:headEnd/>
                <a:tailEnd/>
              </a:ln>
            </p:spPr>
            <p:txBody>
              <a:bodyPr wrap="none" anchor="ctr"/>
              <a:lstStyle/>
              <a:p>
                <a:pPr algn="ctr"/>
                <a:r>
                  <a:rPr lang="es-MX" sz="1600" b="1">
                    <a:solidFill>
                      <a:srgbClr val="000090"/>
                    </a:solidFill>
                    <a:latin typeface="Arial Rounded MT Bold" charset="0"/>
                  </a:rPr>
                  <a:t>Situaciones</a:t>
                </a:r>
              </a:p>
              <a:p>
                <a:pPr algn="ctr"/>
                <a:r>
                  <a:rPr lang="es-MX" sz="1600" b="1">
                    <a:solidFill>
                      <a:srgbClr val="000090"/>
                    </a:solidFill>
                    <a:latin typeface="Arial Rounded MT Bold" charset="0"/>
                  </a:rPr>
                  <a:t>Reales</a:t>
                </a:r>
                <a:endParaRPr lang="es-ES" sz="1600" b="1">
                  <a:solidFill>
                    <a:srgbClr val="000090"/>
                  </a:solidFill>
                  <a:latin typeface="Arial Rounded MT Bold" charset="0"/>
                </a:endParaRPr>
              </a:p>
            </p:txBody>
          </p:sp>
        </p:grpSp>
        <p:sp>
          <p:nvSpPr>
            <p:cNvPr id="15" name="Text Box 26"/>
            <p:cNvSpPr txBox="1">
              <a:spLocks noChangeArrowheads="1"/>
            </p:cNvSpPr>
            <p:nvPr/>
          </p:nvSpPr>
          <p:spPr bwMode="auto">
            <a:xfrm>
              <a:off x="2688" y="1056"/>
              <a:ext cx="66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100" b="1">
                  <a:latin typeface="Verdana" charset="0"/>
                  <a:cs typeface="Arial" charset="0"/>
                </a:rPr>
                <a:t>centrada </a:t>
              </a:r>
            </a:p>
            <a:p>
              <a:pPr eaLnBrk="1" hangingPunct="1"/>
              <a:r>
                <a:rPr lang="es-MX" sz="1100" b="1">
                  <a:latin typeface="Verdana" charset="0"/>
                  <a:cs typeface="Arial" charset="0"/>
                </a:rPr>
                <a:t>en el</a:t>
              </a:r>
              <a:endParaRPr lang="es-ES" sz="1100" b="1">
                <a:latin typeface="Verdana" charset="0"/>
                <a:cs typeface="Arial" charset="0"/>
              </a:endParaRPr>
            </a:p>
          </p:txBody>
        </p:sp>
        <p:grpSp>
          <p:nvGrpSpPr>
            <p:cNvPr id="16" name="Group 27"/>
            <p:cNvGrpSpPr>
              <a:grpSpLocks/>
            </p:cNvGrpSpPr>
            <p:nvPr/>
          </p:nvGrpSpPr>
          <p:grpSpPr bwMode="auto">
            <a:xfrm>
              <a:off x="0" y="1680"/>
              <a:ext cx="717" cy="432"/>
              <a:chOff x="0" y="1680"/>
              <a:chExt cx="717" cy="432"/>
            </a:xfrm>
          </p:grpSpPr>
          <p:sp>
            <p:nvSpPr>
              <p:cNvPr id="50" name="Text Box 28"/>
              <p:cNvSpPr txBox="1">
                <a:spLocks noChangeArrowheads="1"/>
              </p:cNvSpPr>
              <p:nvPr/>
            </p:nvSpPr>
            <p:spPr bwMode="auto">
              <a:xfrm>
                <a:off x="0" y="1843"/>
                <a:ext cx="71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200" b="1">
                    <a:latin typeface="Verdana" charset="0"/>
                    <a:cs typeface="Arial" charset="0"/>
                  </a:rPr>
                  <a:t>basado en</a:t>
                </a:r>
                <a:endParaRPr lang="es-ES" sz="1200" b="1">
                  <a:latin typeface="Verdana" charset="0"/>
                  <a:cs typeface="Arial" charset="0"/>
                </a:endParaRPr>
              </a:p>
            </p:txBody>
          </p:sp>
          <p:sp>
            <p:nvSpPr>
              <p:cNvPr id="51" name="Line 29"/>
              <p:cNvSpPr>
                <a:spLocks noChangeShapeType="1"/>
              </p:cNvSpPr>
              <p:nvPr/>
            </p:nvSpPr>
            <p:spPr bwMode="auto">
              <a:xfrm>
                <a:off x="672" y="1680"/>
                <a:ext cx="0" cy="43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7" name="Group 30"/>
            <p:cNvGrpSpPr>
              <a:grpSpLocks/>
            </p:cNvGrpSpPr>
            <p:nvPr/>
          </p:nvGrpSpPr>
          <p:grpSpPr bwMode="auto">
            <a:xfrm>
              <a:off x="672" y="1008"/>
              <a:ext cx="2352" cy="1200"/>
              <a:chOff x="672" y="1008"/>
              <a:chExt cx="2352" cy="1200"/>
            </a:xfrm>
          </p:grpSpPr>
          <p:sp>
            <p:nvSpPr>
              <p:cNvPr id="42" name="Oval 31"/>
              <p:cNvSpPr>
                <a:spLocks noChangeArrowheads="1"/>
              </p:cNvSpPr>
              <p:nvPr/>
            </p:nvSpPr>
            <p:spPr bwMode="auto">
              <a:xfrm>
                <a:off x="1776" y="1296"/>
                <a:ext cx="1248" cy="432"/>
              </a:xfrm>
              <a:prstGeom prst="ellipse">
                <a:avLst/>
              </a:prstGeom>
              <a:solidFill>
                <a:srgbClr val="DAEDEF"/>
              </a:solidFill>
              <a:ln w="25400">
                <a:solidFill>
                  <a:srgbClr val="0000FF"/>
                </a:solidFill>
                <a:round/>
                <a:headEnd/>
                <a:tailEnd/>
              </a:ln>
            </p:spPr>
            <p:txBody>
              <a:bodyPr wrap="none" anchor="ctr"/>
              <a:lstStyle/>
              <a:p>
                <a:pPr algn="ctr"/>
                <a:r>
                  <a:rPr lang="es-MX" b="1">
                    <a:solidFill>
                      <a:srgbClr val="000090"/>
                    </a:solidFill>
                    <a:latin typeface="Arial Rounded MT Bold" charset="0"/>
                  </a:rPr>
                  <a:t>Desempeño</a:t>
                </a:r>
                <a:endParaRPr lang="es-ES" b="1">
                  <a:solidFill>
                    <a:srgbClr val="000090"/>
                  </a:solidFill>
                  <a:latin typeface="Arial Rounded MT Bold" charset="0"/>
                </a:endParaRPr>
              </a:p>
            </p:txBody>
          </p:sp>
          <p:sp>
            <p:nvSpPr>
              <p:cNvPr id="43" name="Line 32"/>
              <p:cNvSpPr>
                <a:spLocks noChangeShapeType="1"/>
              </p:cNvSpPr>
              <p:nvPr/>
            </p:nvSpPr>
            <p:spPr bwMode="auto">
              <a:xfrm flipH="1">
                <a:off x="2448" y="1008"/>
                <a:ext cx="240"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4" name="Line 33"/>
              <p:cNvSpPr>
                <a:spLocks noChangeShapeType="1"/>
              </p:cNvSpPr>
              <p:nvPr/>
            </p:nvSpPr>
            <p:spPr bwMode="auto">
              <a:xfrm flipH="1">
                <a:off x="672" y="1728"/>
                <a:ext cx="1680" cy="384"/>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5" name="Text Box 34"/>
              <p:cNvSpPr txBox="1">
                <a:spLocks noChangeArrowheads="1"/>
              </p:cNvSpPr>
              <p:nvPr/>
            </p:nvSpPr>
            <p:spPr bwMode="auto">
              <a:xfrm rot="-992401">
                <a:off x="959" y="1720"/>
                <a:ext cx="71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200" b="1">
                    <a:latin typeface="Verdana" charset="0"/>
                    <a:cs typeface="Arial" charset="0"/>
                  </a:rPr>
                  <a:t>basado en</a:t>
                </a:r>
                <a:endParaRPr lang="es-ES" sz="1200" b="1">
                  <a:latin typeface="Verdana" charset="0"/>
                  <a:cs typeface="Arial" charset="0"/>
                </a:endParaRPr>
              </a:p>
            </p:txBody>
          </p:sp>
          <p:sp>
            <p:nvSpPr>
              <p:cNvPr id="46" name="Line 35"/>
              <p:cNvSpPr>
                <a:spLocks noChangeShapeType="1"/>
              </p:cNvSpPr>
              <p:nvPr/>
            </p:nvSpPr>
            <p:spPr bwMode="auto">
              <a:xfrm>
                <a:off x="2352" y="1728"/>
                <a:ext cx="192" cy="24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7" name="Text Box 36"/>
              <p:cNvSpPr txBox="1">
                <a:spLocks noChangeArrowheads="1"/>
              </p:cNvSpPr>
              <p:nvPr/>
            </p:nvSpPr>
            <p:spPr bwMode="auto">
              <a:xfrm>
                <a:off x="2400" y="1920"/>
                <a:ext cx="38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200" b="1">
                    <a:latin typeface="Verdana" charset="0"/>
                    <a:cs typeface="Arial" charset="0"/>
                  </a:rPr>
                  <a:t>ante</a:t>
                </a:r>
                <a:endParaRPr lang="es-ES" sz="1200" b="1">
                  <a:latin typeface="Verdana" charset="0"/>
                  <a:cs typeface="Arial" charset="0"/>
                </a:endParaRPr>
              </a:p>
            </p:txBody>
          </p:sp>
          <p:sp>
            <p:nvSpPr>
              <p:cNvPr id="48" name="Line 37"/>
              <p:cNvSpPr>
                <a:spLocks noChangeShapeType="1"/>
              </p:cNvSpPr>
              <p:nvPr/>
            </p:nvSpPr>
            <p:spPr bwMode="auto">
              <a:xfrm>
                <a:off x="2640" y="2064"/>
                <a:ext cx="384" cy="144"/>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 name="Line 38"/>
              <p:cNvSpPr>
                <a:spLocks noChangeShapeType="1"/>
              </p:cNvSpPr>
              <p:nvPr/>
            </p:nvSpPr>
            <p:spPr bwMode="auto">
              <a:xfrm flipH="1">
                <a:off x="2352" y="2064"/>
                <a:ext cx="288" cy="9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8" name="Group 39"/>
            <p:cNvGrpSpPr>
              <a:grpSpLocks/>
            </p:cNvGrpSpPr>
            <p:nvPr/>
          </p:nvGrpSpPr>
          <p:grpSpPr bwMode="auto">
            <a:xfrm>
              <a:off x="144" y="2640"/>
              <a:ext cx="752" cy="432"/>
              <a:chOff x="0" y="1680"/>
              <a:chExt cx="752" cy="432"/>
            </a:xfrm>
          </p:grpSpPr>
          <p:sp>
            <p:nvSpPr>
              <p:cNvPr id="40" name="Text Box 40"/>
              <p:cNvSpPr txBox="1">
                <a:spLocks noChangeArrowheads="1"/>
              </p:cNvSpPr>
              <p:nvPr/>
            </p:nvSpPr>
            <p:spPr bwMode="auto">
              <a:xfrm>
                <a:off x="0" y="1843"/>
                <a:ext cx="75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200" b="1">
                    <a:latin typeface="Verdana" charset="0"/>
                    <a:cs typeface="Arial" charset="0"/>
                  </a:rPr>
                  <a:t>referidos a</a:t>
                </a:r>
                <a:endParaRPr lang="es-ES" sz="1200" b="1">
                  <a:latin typeface="Verdana" charset="0"/>
                  <a:cs typeface="Arial" charset="0"/>
                </a:endParaRPr>
              </a:p>
            </p:txBody>
          </p:sp>
          <p:sp>
            <p:nvSpPr>
              <p:cNvPr id="41" name="Line 41"/>
              <p:cNvSpPr>
                <a:spLocks noChangeShapeType="1"/>
              </p:cNvSpPr>
              <p:nvPr/>
            </p:nvSpPr>
            <p:spPr bwMode="auto">
              <a:xfrm>
                <a:off x="672" y="1680"/>
                <a:ext cx="0" cy="43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9" name="Oval 42"/>
            <p:cNvSpPr>
              <a:spLocks noChangeArrowheads="1"/>
            </p:cNvSpPr>
            <p:nvPr/>
          </p:nvSpPr>
          <p:spPr bwMode="auto">
            <a:xfrm>
              <a:off x="96" y="3072"/>
              <a:ext cx="1488" cy="816"/>
            </a:xfrm>
            <a:prstGeom prst="ellipse">
              <a:avLst/>
            </a:prstGeom>
            <a:solidFill>
              <a:srgbClr val="DAEDEF"/>
            </a:solidFill>
            <a:ln w="25400">
              <a:solidFill>
                <a:srgbClr val="0000FF"/>
              </a:solidFill>
              <a:round/>
              <a:headEnd/>
              <a:tailEnd/>
            </a:ln>
          </p:spPr>
          <p:txBody>
            <a:bodyPr wrap="none" anchor="ctr"/>
            <a:lstStyle/>
            <a:p>
              <a:pPr algn="ctr"/>
              <a:r>
                <a:rPr lang="es-MX" sz="1600" b="1" dirty="0" smtClean="0">
                  <a:solidFill>
                    <a:srgbClr val="000090"/>
                  </a:solidFill>
                  <a:latin typeface="Arial Rounded MT Bold" charset="0"/>
                </a:rPr>
                <a:t>Integrando</a:t>
              </a:r>
            </a:p>
            <a:p>
              <a:pPr algn="ctr"/>
              <a:r>
                <a:rPr lang="es-MX" sz="1600" b="1" dirty="0" smtClean="0">
                  <a:solidFill>
                    <a:srgbClr val="000090"/>
                  </a:solidFill>
                  <a:latin typeface="Arial Rounded MT Bold" charset="0"/>
                </a:rPr>
                <a:t>Saber </a:t>
              </a:r>
              <a:endParaRPr lang="es-MX" sz="1600" b="1" dirty="0">
                <a:solidFill>
                  <a:srgbClr val="000090"/>
                </a:solidFill>
                <a:latin typeface="Arial Rounded MT Bold" charset="0"/>
              </a:endParaRPr>
            </a:p>
            <a:p>
              <a:pPr algn="ctr"/>
              <a:r>
                <a:rPr lang="es-MX" sz="1600" b="1" dirty="0">
                  <a:solidFill>
                    <a:srgbClr val="000090"/>
                  </a:solidFill>
                  <a:latin typeface="Arial Rounded MT Bold" charset="0"/>
                </a:rPr>
                <a:t>Saber Hacer</a:t>
              </a:r>
            </a:p>
            <a:p>
              <a:pPr algn="ctr"/>
              <a:r>
                <a:rPr lang="es-MX" sz="1600" b="1" dirty="0">
                  <a:solidFill>
                    <a:srgbClr val="000090"/>
                  </a:solidFill>
                  <a:latin typeface="Arial Rounded MT Bold" charset="0"/>
                </a:rPr>
                <a:t>Saber Ser</a:t>
              </a:r>
              <a:endParaRPr lang="es-ES" sz="1600" b="1" dirty="0">
                <a:solidFill>
                  <a:srgbClr val="000090"/>
                </a:solidFill>
                <a:latin typeface="Arial Rounded MT Bold" charset="0"/>
              </a:endParaRPr>
            </a:p>
          </p:txBody>
        </p:sp>
        <p:grpSp>
          <p:nvGrpSpPr>
            <p:cNvPr id="20" name="Group 43"/>
            <p:cNvGrpSpPr>
              <a:grpSpLocks/>
            </p:cNvGrpSpPr>
            <p:nvPr/>
          </p:nvGrpSpPr>
          <p:grpSpPr bwMode="auto">
            <a:xfrm>
              <a:off x="3024" y="3072"/>
              <a:ext cx="1104" cy="1008"/>
              <a:chOff x="3024" y="3072"/>
              <a:chExt cx="1104" cy="1008"/>
            </a:xfrm>
          </p:grpSpPr>
          <p:sp>
            <p:nvSpPr>
              <p:cNvPr id="37" name="Oval 44"/>
              <p:cNvSpPr>
                <a:spLocks noChangeArrowheads="1"/>
              </p:cNvSpPr>
              <p:nvPr/>
            </p:nvSpPr>
            <p:spPr bwMode="auto">
              <a:xfrm>
                <a:off x="3024" y="3072"/>
                <a:ext cx="1104" cy="336"/>
              </a:xfrm>
              <a:prstGeom prst="ellipse">
                <a:avLst/>
              </a:prstGeom>
              <a:solidFill>
                <a:srgbClr val="DAEDEF"/>
              </a:solidFill>
              <a:ln w="25400">
                <a:solidFill>
                  <a:srgbClr val="0000FF"/>
                </a:solidFill>
                <a:round/>
                <a:headEnd/>
                <a:tailEnd/>
              </a:ln>
            </p:spPr>
            <p:txBody>
              <a:bodyPr wrap="none" anchor="ctr"/>
              <a:lstStyle/>
              <a:p>
                <a:pPr algn="ctr"/>
                <a:r>
                  <a:rPr lang="es-MX" b="1">
                    <a:solidFill>
                      <a:srgbClr val="000090"/>
                    </a:solidFill>
                    <a:latin typeface="Arial Rounded MT Bold" charset="0"/>
                  </a:rPr>
                  <a:t>Escolar</a:t>
                </a:r>
                <a:endParaRPr lang="es-ES" b="1">
                  <a:solidFill>
                    <a:srgbClr val="000090"/>
                  </a:solidFill>
                  <a:latin typeface="Arial Rounded MT Bold" charset="0"/>
                </a:endParaRPr>
              </a:p>
            </p:txBody>
          </p:sp>
          <p:sp>
            <p:nvSpPr>
              <p:cNvPr id="38" name="Oval 45"/>
              <p:cNvSpPr>
                <a:spLocks noChangeArrowheads="1"/>
              </p:cNvSpPr>
              <p:nvPr/>
            </p:nvSpPr>
            <p:spPr bwMode="auto">
              <a:xfrm>
                <a:off x="3024" y="3456"/>
                <a:ext cx="864" cy="240"/>
              </a:xfrm>
              <a:prstGeom prst="ellipse">
                <a:avLst/>
              </a:prstGeom>
              <a:solidFill>
                <a:srgbClr val="DAEDEF"/>
              </a:solidFill>
              <a:ln w="25400">
                <a:solidFill>
                  <a:srgbClr val="0000FF"/>
                </a:solidFill>
                <a:round/>
                <a:headEnd/>
                <a:tailEnd/>
              </a:ln>
            </p:spPr>
            <p:txBody>
              <a:bodyPr wrap="none" anchor="ctr"/>
              <a:lstStyle/>
              <a:p>
                <a:pPr algn="ctr"/>
                <a:r>
                  <a:rPr lang="es-MX" b="1">
                    <a:solidFill>
                      <a:srgbClr val="000090"/>
                    </a:solidFill>
                    <a:latin typeface="Arial Rounded MT Bold" charset="0"/>
                  </a:rPr>
                  <a:t>Familiar</a:t>
                </a:r>
                <a:endParaRPr lang="es-ES" b="1">
                  <a:solidFill>
                    <a:srgbClr val="000090"/>
                  </a:solidFill>
                  <a:latin typeface="Arial Rounded MT Bold" charset="0"/>
                </a:endParaRPr>
              </a:p>
            </p:txBody>
          </p:sp>
          <p:sp>
            <p:nvSpPr>
              <p:cNvPr id="39" name="Oval 46"/>
              <p:cNvSpPr>
                <a:spLocks noChangeArrowheads="1"/>
              </p:cNvSpPr>
              <p:nvPr/>
            </p:nvSpPr>
            <p:spPr bwMode="auto">
              <a:xfrm>
                <a:off x="3024" y="3792"/>
                <a:ext cx="1056" cy="288"/>
              </a:xfrm>
              <a:prstGeom prst="ellipse">
                <a:avLst/>
              </a:prstGeom>
              <a:solidFill>
                <a:srgbClr val="DAEDEF"/>
              </a:solidFill>
              <a:ln w="25400">
                <a:solidFill>
                  <a:srgbClr val="0000FF"/>
                </a:solidFill>
                <a:round/>
                <a:headEnd/>
                <a:tailEnd/>
              </a:ln>
            </p:spPr>
            <p:txBody>
              <a:bodyPr wrap="none" anchor="ctr"/>
              <a:lstStyle/>
              <a:p>
                <a:pPr algn="ctr"/>
                <a:r>
                  <a:rPr lang="es-MX" b="1">
                    <a:solidFill>
                      <a:srgbClr val="000090"/>
                    </a:solidFill>
                    <a:latin typeface="Arial Rounded MT Bold" charset="0"/>
                  </a:rPr>
                  <a:t>Personal</a:t>
                </a:r>
                <a:endParaRPr lang="es-ES" b="1">
                  <a:solidFill>
                    <a:srgbClr val="000090"/>
                  </a:solidFill>
                  <a:latin typeface="Arial Rounded MT Bold" charset="0"/>
                </a:endParaRPr>
              </a:p>
            </p:txBody>
          </p:sp>
        </p:grpSp>
        <p:grpSp>
          <p:nvGrpSpPr>
            <p:cNvPr id="21" name="Group 47"/>
            <p:cNvGrpSpPr>
              <a:grpSpLocks/>
            </p:cNvGrpSpPr>
            <p:nvPr/>
          </p:nvGrpSpPr>
          <p:grpSpPr bwMode="auto">
            <a:xfrm>
              <a:off x="2256" y="2592"/>
              <a:ext cx="1198" cy="1344"/>
              <a:chOff x="2256" y="2592"/>
              <a:chExt cx="1198" cy="1344"/>
            </a:xfrm>
          </p:grpSpPr>
          <p:sp>
            <p:nvSpPr>
              <p:cNvPr id="30" name="Line 48"/>
              <p:cNvSpPr>
                <a:spLocks noChangeShapeType="1"/>
              </p:cNvSpPr>
              <p:nvPr/>
            </p:nvSpPr>
            <p:spPr bwMode="auto">
              <a:xfrm>
                <a:off x="2256" y="2592"/>
                <a:ext cx="624"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1" name="Line 49"/>
              <p:cNvSpPr>
                <a:spLocks noChangeShapeType="1"/>
              </p:cNvSpPr>
              <p:nvPr/>
            </p:nvSpPr>
            <p:spPr bwMode="auto">
              <a:xfrm flipH="1">
                <a:off x="2880" y="2592"/>
                <a:ext cx="528" cy="28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 name="Text Box 50"/>
              <p:cNvSpPr txBox="1">
                <a:spLocks noChangeArrowheads="1"/>
              </p:cNvSpPr>
              <p:nvPr/>
            </p:nvSpPr>
            <p:spPr bwMode="auto">
              <a:xfrm>
                <a:off x="2582" y="2928"/>
                <a:ext cx="87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200" b="1">
                    <a:latin typeface="Verdana" charset="0"/>
                    <a:cs typeface="Arial" charset="0"/>
                  </a:rPr>
                  <a:t>en contextos</a:t>
                </a:r>
                <a:endParaRPr lang="es-ES" sz="1200" b="1">
                  <a:latin typeface="Verdana" charset="0"/>
                  <a:cs typeface="Arial" charset="0"/>
                </a:endParaRPr>
              </a:p>
            </p:txBody>
          </p:sp>
          <p:sp>
            <p:nvSpPr>
              <p:cNvPr id="33" name="Line 51"/>
              <p:cNvSpPr>
                <a:spLocks noChangeShapeType="1"/>
              </p:cNvSpPr>
              <p:nvPr/>
            </p:nvSpPr>
            <p:spPr bwMode="auto">
              <a:xfrm>
                <a:off x="2880" y="3120"/>
                <a:ext cx="0" cy="81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4" name="Line 52"/>
              <p:cNvSpPr>
                <a:spLocks noChangeShapeType="1"/>
              </p:cNvSpPr>
              <p:nvPr/>
            </p:nvSpPr>
            <p:spPr bwMode="auto">
              <a:xfrm>
                <a:off x="2880" y="3216"/>
                <a:ext cx="14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5" name="Line 53"/>
              <p:cNvSpPr>
                <a:spLocks noChangeShapeType="1"/>
              </p:cNvSpPr>
              <p:nvPr/>
            </p:nvSpPr>
            <p:spPr bwMode="auto">
              <a:xfrm>
                <a:off x="2880" y="3552"/>
                <a:ext cx="14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6" name="Line 54"/>
              <p:cNvSpPr>
                <a:spLocks noChangeShapeType="1"/>
              </p:cNvSpPr>
              <p:nvPr/>
            </p:nvSpPr>
            <p:spPr bwMode="auto">
              <a:xfrm>
                <a:off x="2880" y="3936"/>
                <a:ext cx="14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22" name="Text Box 55"/>
            <p:cNvSpPr txBox="1">
              <a:spLocks noChangeArrowheads="1"/>
            </p:cNvSpPr>
            <p:nvPr/>
          </p:nvSpPr>
          <p:spPr bwMode="auto">
            <a:xfrm>
              <a:off x="1104" y="3878"/>
              <a:ext cx="179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s-ES" sz="1000" b="1">
                <a:latin typeface="Verdana" charset="0"/>
                <a:cs typeface="Arial" charset="0"/>
              </a:endParaRPr>
            </a:p>
          </p:txBody>
        </p:sp>
        <p:sp>
          <p:nvSpPr>
            <p:cNvPr id="23" name="Line 56"/>
            <p:cNvSpPr>
              <a:spLocks noChangeShapeType="1"/>
            </p:cNvSpPr>
            <p:nvPr/>
          </p:nvSpPr>
          <p:spPr bwMode="auto">
            <a:xfrm>
              <a:off x="3792" y="1680"/>
              <a:ext cx="288" cy="9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ln>
                  <a:solidFill>
                    <a:srgbClr val="0000FF"/>
                  </a:solidFill>
                </a:ln>
              </a:endParaRPr>
            </a:p>
          </p:txBody>
        </p:sp>
        <p:sp>
          <p:nvSpPr>
            <p:cNvPr id="24" name="Line 57"/>
            <p:cNvSpPr>
              <a:spLocks noChangeShapeType="1"/>
            </p:cNvSpPr>
            <p:nvPr/>
          </p:nvSpPr>
          <p:spPr bwMode="auto">
            <a:xfrm flipH="1">
              <a:off x="4752" y="1680"/>
              <a:ext cx="288" cy="9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 name="Line 58"/>
            <p:cNvSpPr>
              <a:spLocks noChangeShapeType="1"/>
            </p:cNvSpPr>
            <p:nvPr/>
          </p:nvSpPr>
          <p:spPr bwMode="auto">
            <a:xfrm flipH="1">
              <a:off x="4512" y="2208"/>
              <a:ext cx="0" cy="2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6" name="Oval 59"/>
            <p:cNvSpPr>
              <a:spLocks noChangeArrowheads="1"/>
            </p:cNvSpPr>
            <p:nvPr/>
          </p:nvSpPr>
          <p:spPr bwMode="auto">
            <a:xfrm>
              <a:off x="3792" y="2496"/>
              <a:ext cx="1584" cy="624"/>
            </a:xfrm>
            <a:prstGeom prst="ellipse">
              <a:avLst/>
            </a:prstGeom>
            <a:solidFill>
              <a:srgbClr val="DAEDEF"/>
            </a:solidFill>
            <a:ln w="25400">
              <a:solidFill>
                <a:srgbClr val="0000FF"/>
              </a:solidFill>
              <a:round/>
              <a:headEnd/>
              <a:tailEnd/>
            </a:ln>
          </p:spPr>
          <p:txBody>
            <a:bodyPr wrap="none" anchor="ctr"/>
            <a:lstStyle/>
            <a:p>
              <a:pPr algn="ctr"/>
              <a:r>
                <a:rPr lang="es-MX" b="1">
                  <a:solidFill>
                    <a:srgbClr val="000090"/>
                  </a:solidFill>
                  <a:latin typeface="Arial Rounded MT Bold" charset="0"/>
                </a:rPr>
                <a:t>Experiencia </a:t>
              </a:r>
            </a:p>
            <a:p>
              <a:pPr algn="ctr"/>
              <a:r>
                <a:rPr lang="es-MX" b="1">
                  <a:solidFill>
                    <a:srgbClr val="000090"/>
                  </a:solidFill>
                  <a:latin typeface="Arial Rounded MT Bold" charset="0"/>
                </a:rPr>
                <a:t>Auténtica</a:t>
              </a:r>
              <a:endParaRPr lang="es-ES" b="1">
                <a:solidFill>
                  <a:srgbClr val="000090"/>
                </a:solidFill>
                <a:latin typeface="Arial Rounded MT Bold" charset="0"/>
              </a:endParaRPr>
            </a:p>
          </p:txBody>
        </p:sp>
        <p:sp>
          <p:nvSpPr>
            <p:cNvPr id="27" name="Text Box 60"/>
            <p:cNvSpPr txBox="1">
              <a:spLocks noChangeArrowheads="1"/>
            </p:cNvSpPr>
            <p:nvPr/>
          </p:nvSpPr>
          <p:spPr bwMode="auto">
            <a:xfrm>
              <a:off x="4694" y="2230"/>
              <a:ext cx="114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200" b="1">
                  <a:latin typeface="Verdana" charset="0"/>
                  <a:cs typeface="Arial" charset="0"/>
                </a:rPr>
                <a:t>en una verdadera</a:t>
              </a:r>
              <a:endParaRPr lang="es-ES" sz="1200" b="1">
                <a:latin typeface="Verdana" charset="0"/>
                <a:cs typeface="Arial" charset="0"/>
              </a:endParaRPr>
            </a:p>
          </p:txBody>
        </p:sp>
        <p:sp>
          <p:nvSpPr>
            <p:cNvPr id="28" name="Oval 61"/>
            <p:cNvSpPr>
              <a:spLocks noChangeArrowheads="1"/>
            </p:cNvSpPr>
            <p:nvPr/>
          </p:nvSpPr>
          <p:spPr bwMode="auto">
            <a:xfrm>
              <a:off x="3984" y="3264"/>
              <a:ext cx="1669" cy="774"/>
            </a:xfrm>
            <a:prstGeom prst="ellipse">
              <a:avLst/>
            </a:prstGeom>
            <a:solidFill>
              <a:srgbClr val="DAEDEF"/>
            </a:solidFill>
            <a:ln w="25400">
              <a:solidFill>
                <a:srgbClr val="0000FF"/>
              </a:solidFill>
              <a:round/>
              <a:headEnd/>
              <a:tailEnd/>
            </a:ln>
          </p:spPr>
          <p:txBody>
            <a:bodyPr wrap="none" anchor="ctr"/>
            <a:lstStyle/>
            <a:p>
              <a:pPr algn="ctr"/>
              <a:r>
                <a:rPr lang="es-ES" b="1">
                  <a:solidFill>
                    <a:srgbClr val="000090"/>
                  </a:solidFill>
                  <a:latin typeface="Arial Rounded MT Bold" charset="0"/>
                </a:rPr>
                <a:t>Formación </a:t>
              </a:r>
            </a:p>
            <a:p>
              <a:pPr algn="ctr"/>
              <a:r>
                <a:rPr lang="es-ES" b="1">
                  <a:solidFill>
                    <a:srgbClr val="000090"/>
                  </a:solidFill>
                  <a:latin typeface="Arial Rounded MT Bold" charset="0"/>
                </a:rPr>
                <a:t>y</a:t>
              </a:r>
            </a:p>
            <a:p>
              <a:pPr algn="ctr"/>
              <a:r>
                <a:rPr lang="es-ES" b="1">
                  <a:solidFill>
                    <a:srgbClr val="000090"/>
                  </a:solidFill>
                  <a:latin typeface="Arial Rounded MT Bold" charset="0"/>
                </a:rPr>
                <a:t>Aprendizaje</a:t>
              </a:r>
            </a:p>
          </p:txBody>
        </p:sp>
        <p:sp>
          <p:nvSpPr>
            <p:cNvPr id="29" name="Line 62"/>
            <p:cNvSpPr>
              <a:spLocks noChangeShapeType="1"/>
            </p:cNvSpPr>
            <p:nvPr/>
          </p:nvSpPr>
          <p:spPr bwMode="auto">
            <a:xfrm flipH="1">
              <a:off x="4704" y="3120"/>
              <a:ext cx="0" cy="1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s-ES"/>
            </a:p>
          </p:txBody>
        </p:sp>
      </p:grpSp>
    </p:spTree>
    <p:extLst>
      <p:ext uri="{BB962C8B-B14F-4D97-AF65-F5344CB8AC3E}">
        <p14:creationId xmlns:p14="http://schemas.microsoft.com/office/powerpoint/2010/main" val="2162621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sp>
        <p:nvSpPr>
          <p:cNvPr id="6" name="CuadroTexto 5"/>
          <p:cNvSpPr txBox="1"/>
          <p:nvPr/>
        </p:nvSpPr>
        <p:spPr>
          <a:xfrm>
            <a:off x="4266079" y="6300113"/>
            <a:ext cx="4820906" cy="461665"/>
          </a:xfrm>
          <a:prstGeom prst="rect">
            <a:avLst/>
          </a:prstGeom>
          <a:noFill/>
        </p:spPr>
        <p:txBody>
          <a:bodyPr wrap="square" rtlCol="0">
            <a:spAutoFit/>
          </a:bodyPr>
          <a:lstStyle/>
          <a:p>
            <a:r>
              <a:rPr lang="es-ES" sz="1200" dirty="0" err="1" smtClean="0"/>
              <a:t>Chappuis</a:t>
            </a:r>
            <a:r>
              <a:rPr lang="es-ES" sz="1200" dirty="0" smtClean="0"/>
              <a:t>, J., </a:t>
            </a:r>
            <a:r>
              <a:rPr lang="es-ES" sz="1200" dirty="0" err="1" smtClean="0"/>
              <a:t>Stiggins</a:t>
            </a:r>
            <a:r>
              <a:rPr lang="es-ES" sz="1200" dirty="0" smtClean="0"/>
              <a:t>, R., </a:t>
            </a:r>
            <a:r>
              <a:rPr lang="es-ES" sz="1200" dirty="0" err="1" smtClean="0"/>
              <a:t>Chappuis</a:t>
            </a:r>
            <a:r>
              <a:rPr lang="es-ES" sz="1200" dirty="0" smtClean="0"/>
              <a:t>, S. &amp; </a:t>
            </a:r>
            <a:r>
              <a:rPr lang="es-ES" sz="1200" dirty="0" err="1" smtClean="0"/>
              <a:t>Arter</a:t>
            </a:r>
            <a:r>
              <a:rPr lang="es-ES" sz="1200" dirty="0" smtClean="0"/>
              <a:t>, J. (2013). </a:t>
            </a:r>
            <a:r>
              <a:rPr lang="es-ES" sz="1200" dirty="0" err="1" smtClean="0"/>
              <a:t>Classroom</a:t>
            </a:r>
            <a:r>
              <a:rPr lang="es-ES" sz="1200" dirty="0" smtClean="0"/>
              <a:t> </a:t>
            </a:r>
            <a:r>
              <a:rPr lang="es-ES" sz="1200" dirty="0" err="1" smtClean="0"/>
              <a:t>assessment</a:t>
            </a:r>
            <a:r>
              <a:rPr lang="es-ES" sz="1200" dirty="0" smtClean="0"/>
              <a:t> </a:t>
            </a:r>
            <a:r>
              <a:rPr lang="es-ES" sz="1200" dirty="0" err="1" smtClean="0"/>
              <a:t>for</a:t>
            </a:r>
            <a:r>
              <a:rPr lang="es-ES" sz="1200" dirty="0" smtClean="0"/>
              <a:t> </a:t>
            </a:r>
            <a:r>
              <a:rPr lang="es-ES" sz="1200" dirty="0" err="1" smtClean="0"/>
              <a:t>student</a:t>
            </a:r>
            <a:r>
              <a:rPr lang="es-ES" sz="1200" dirty="0" smtClean="0"/>
              <a:t> </a:t>
            </a:r>
            <a:r>
              <a:rPr lang="es-ES" sz="1200" dirty="0" err="1" smtClean="0"/>
              <a:t>learning</a:t>
            </a:r>
            <a:r>
              <a:rPr lang="es-ES" sz="1200" dirty="0" smtClean="0"/>
              <a:t>. USA: Pearson.</a:t>
            </a:r>
            <a:endParaRPr lang="es-ES" sz="1200" dirty="0"/>
          </a:p>
        </p:txBody>
      </p:sp>
      <p:pic>
        <p:nvPicPr>
          <p:cNvPr id="8" name="Imagen 7"/>
          <p:cNvPicPr>
            <a:picLocks noChangeAspect="1"/>
          </p:cNvPicPr>
          <p:nvPr/>
        </p:nvPicPr>
        <p:blipFill>
          <a:blip r:embed="rId3"/>
          <a:stretch>
            <a:fillRect/>
          </a:stretch>
        </p:blipFill>
        <p:spPr>
          <a:xfrm>
            <a:off x="1346200" y="698500"/>
            <a:ext cx="6451600" cy="5448300"/>
          </a:xfrm>
          <a:prstGeom prst="rect">
            <a:avLst/>
          </a:prstGeom>
        </p:spPr>
      </p:pic>
    </p:spTree>
    <p:extLst>
      <p:ext uri="{BB962C8B-B14F-4D97-AF65-F5344CB8AC3E}">
        <p14:creationId xmlns:p14="http://schemas.microsoft.com/office/powerpoint/2010/main" val="34880166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pic>
        <p:nvPicPr>
          <p:cNvPr id="5"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949325"/>
            <a:ext cx="8848725"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4266079" y="6300113"/>
            <a:ext cx="4820906" cy="461665"/>
          </a:xfrm>
          <a:prstGeom prst="rect">
            <a:avLst/>
          </a:prstGeom>
          <a:noFill/>
        </p:spPr>
        <p:txBody>
          <a:bodyPr wrap="square" rtlCol="0">
            <a:spAutoFit/>
          </a:bodyPr>
          <a:lstStyle/>
          <a:p>
            <a:r>
              <a:rPr lang="es-ES" sz="1200" dirty="0" err="1" smtClean="0"/>
              <a:t>Chappuis</a:t>
            </a:r>
            <a:r>
              <a:rPr lang="es-ES" sz="1200" dirty="0" smtClean="0"/>
              <a:t>, J., </a:t>
            </a:r>
            <a:r>
              <a:rPr lang="es-ES" sz="1200" dirty="0" err="1" smtClean="0"/>
              <a:t>Stiggins</a:t>
            </a:r>
            <a:r>
              <a:rPr lang="es-ES" sz="1200" dirty="0" smtClean="0"/>
              <a:t>, R., </a:t>
            </a:r>
            <a:r>
              <a:rPr lang="es-ES" sz="1200" dirty="0" err="1" smtClean="0"/>
              <a:t>Chappuis</a:t>
            </a:r>
            <a:r>
              <a:rPr lang="es-ES" sz="1200" dirty="0" smtClean="0"/>
              <a:t>, S. &amp; </a:t>
            </a:r>
            <a:r>
              <a:rPr lang="es-ES" sz="1200" dirty="0" err="1" smtClean="0"/>
              <a:t>Arter</a:t>
            </a:r>
            <a:r>
              <a:rPr lang="es-ES" sz="1200" dirty="0" smtClean="0"/>
              <a:t>, J. (2013). </a:t>
            </a:r>
            <a:r>
              <a:rPr lang="es-ES" sz="1200" dirty="0" err="1" smtClean="0"/>
              <a:t>Classroom</a:t>
            </a:r>
            <a:r>
              <a:rPr lang="es-ES" sz="1200" dirty="0" smtClean="0"/>
              <a:t> </a:t>
            </a:r>
            <a:r>
              <a:rPr lang="es-ES" sz="1200" dirty="0" err="1" smtClean="0"/>
              <a:t>assessment</a:t>
            </a:r>
            <a:r>
              <a:rPr lang="es-ES" sz="1200" dirty="0" smtClean="0"/>
              <a:t> </a:t>
            </a:r>
            <a:r>
              <a:rPr lang="es-ES" sz="1200" dirty="0" err="1" smtClean="0"/>
              <a:t>for</a:t>
            </a:r>
            <a:r>
              <a:rPr lang="es-ES" sz="1200" dirty="0" smtClean="0"/>
              <a:t> </a:t>
            </a:r>
            <a:r>
              <a:rPr lang="es-ES" sz="1200" dirty="0" err="1" smtClean="0"/>
              <a:t>student</a:t>
            </a:r>
            <a:r>
              <a:rPr lang="es-ES" sz="1200" dirty="0" smtClean="0"/>
              <a:t> </a:t>
            </a:r>
            <a:r>
              <a:rPr lang="es-ES" sz="1200" dirty="0" err="1" smtClean="0"/>
              <a:t>learning</a:t>
            </a:r>
            <a:r>
              <a:rPr lang="es-ES" sz="1200" dirty="0" smtClean="0"/>
              <a:t>. USA: Pearson.</a:t>
            </a:r>
            <a:endParaRPr lang="es-ES" sz="1200" dirty="0"/>
          </a:p>
        </p:txBody>
      </p:sp>
    </p:spTree>
    <p:extLst>
      <p:ext uri="{BB962C8B-B14F-4D97-AF65-F5344CB8AC3E}">
        <p14:creationId xmlns:p14="http://schemas.microsoft.com/office/powerpoint/2010/main" val="26000884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pic>
        <p:nvPicPr>
          <p:cNvPr id="5"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6029"/>
            <a:ext cx="9144000" cy="556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3920852" y="6509706"/>
            <a:ext cx="5173211" cy="276999"/>
          </a:xfrm>
          <a:prstGeom prst="rect">
            <a:avLst/>
          </a:prstGeom>
          <a:noFill/>
        </p:spPr>
        <p:txBody>
          <a:bodyPr wrap="none" rtlCol="0">
            <a:spAutoFit/>
          </a:bodyPr>
          <a:lstStyle/>
          <a:p>
            <a:r>
              <a:rPr lang="es-ES" sz="1200" dirty="0" smtClean="0"/>
              <a:t>García, J. (2012). Bases pedagógicas de la evaluación educativa. España: Síntesis.</a:t>
            </a:r>
            <a:endParaRPr lang="es-ES" sz="1200" dirty="0"/>
          </a:p>
        </p:txBody>
      </p:sp>
    </p:spTree>
    <p:extLst>
      <p:ext uri="{BB962C8B-B14F-4D97-AF65-F5344CB8AC3E}">
        <p14:creationId xmlns:p14="http://schemas.microsoft.com/office/powerpoint/2010/main" val="26000884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sp>
        <p:nvSpPr>
          <p:cNvPr id="5" name="Text Box 5"/>
          <p:cNvSpPr txBox="1">
            <a:spLocks noChangeArrowheads="1"/>
          </p:cNvSpPr>
          <p:nvPr/>
        </p:nvSpPr>
        <p:spPr bwMode="auto">
          <a:xfrm>
            <a:off x="307975" y="981075"/>
            <a:ext cx="858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2000" b="1" dirty="0">
                <a:solidFill>
                  <a:srgbClr val="000090"/>
                </a:solidFill>
                <a:latin typeface="Arial Rounded MT Bold" charset="0"/>
                <a:cs typeface="Arial" charset="0"/>
              </a:rPr>
              <a:t>¿Será necesario cambiar la lógica con la que veníamos trabajando?</a:t>
            </a:r>
            <a:endParaRPr lang="es-ES" sz="2000" b="1" dirty="0">
              <a:solidFill>
                <a:srgbClr val="000090"/>
              </a:solidFill>
              <a:latin typeface="Arial Rounded MT Bold" charset="0"/>
              <a:cs typeface="Arial" charset="0"/>
            </a:endParaRPr>
          </a:p>
        </p:txBody>
      </p:sp>
      <p:sp>
        <p:nvSpPr>
          <p:cNvPr id="6" name="Text Box 6"/>
          <p:cNvSpPr txBox="1">
            <a:spLocks noChangeArrowheads="1"/>
          </p:cNvSpPr>
          <p:nvPr/>
        </p:nvSpPr>
        <p:spPr bwMode="auto">
          <a:xfrm>
            <a:off x="395288" y="1773238"/>
            <a:ext cx="839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800" b="1">
                <a:solidFill>
                  <a:srgbClr val="000090"/>
                </a:solidFill>
                <a:latin typeface="Arial Rounded MT Bold" charset="0"/>
                <a:cs typeface="Arial" charset="0"/>
              </a:rPr>
              <a:t>¿Por qué es necesario cambiar la lógica con la que veníamos trabajando?</a:t>
            </a:r>
            <a:endParaRPr lang="es-ES" sz="1800" b="1">
              <a:solidFill>
                <a:srgbClr val="000090"/>
              </a:solidFill>
              <a:latin typeface="Arial Rounded MT Bold" charset="0"/>
              <a:cs typeface="Arial" charset="0"/>
            </a:endParaRPr>
          </a:p>
        </p:txBody>
      </p:sp>
      <p:sp>
        <p:nvSpPr>
          <p:cNvPr id="7" name="Text Box 7"/>
          <p:cNvSpPr txBox="1">
            <a:spLocks noChangeArrowheads="1"/>
          </p:cNvSpPr>
          <p:nvPr/>
        </p:nvSpPr>
        <p:spPr bwMode="auto">
          <a:xfrm>
            <a:off x="1763713" y="1341438"/>
            <a:ext cx="5888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800" b="1">
                <a:solidFill>
                  <a:srgbClr val="000090"/>
                </a:solidFill>
                <a:latin typeface="Arial Rounded MT Bold" charset="0"/>
                <a:cs typeface="Arial" charset="0"/>
              </a:rPr>
              <a:t>¿Cuál es la lógica con la hemos venido trabajando?</a:t>
            </a:r>
            <a:endParaRPr lang="es-ES" sz="1800" b="1">
              <a:solidFill>
                <a:srgbClr val="000090"/>
              </a:solidFill>
              <a:latin typeface="Arial Rounded MT Bold" charset="0"/>
              <a:cs typeface="Arial" charset="0"/>
            </a:endParaRPr>
          </a:p>
        </p:txBody>
      </p:sp>
      <p:sp>
        <p:nvSpPr>
          <p:cNvPr id="8" name="Text Box 15"/>
          <p:cNvSpPr txBox="1">
            <a:spLocks noChangeArrowheads="1"/>
          </p:cNvSpPr>
          <p:nvPr/>
        </p:nvSpPr>
        <p:spPr bwMode="auto">
          <a:xfrm>
            <a:off x="2484438" y="2276475"/>
            <a:ext cx="4383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sz="1800" b="1">
                <a:solidFill>
                  <a:srgbClr val="000090"/>
                </a:solidFill>
                <a:latin typeface="Arial Rounded MT Bold" charset="0"/>
                <a:cs typeface="Arial" charset="0"/>
              </a:rPr>
              <a:t>¿CUÁL PUEDE SER “OTRA” LÓGICA?</a:t>
            </a:r>
            <a:endParaRPr lang="es-ES" sz="1800" b="1">
              <a:solidFill>
                <a:srgbClr val="000090"/>
              </a:solidFill>
              <a:latin typeface="Arial Rounded MT Bold" charset="0"/>
              <a:cs typeface="Arial" charset="0"/>
            </a:endParaRPr>
          </a:p>
        </p:txBody>
      </p:sp>
      <p:sp>
        <p:nvSpPr>
          <p:cNvPr id="9" name="Text Box 8"/>
          <p:cNvSpPr txBox="1">
            <a:spLocks noChangeArrowheads="1"/>
          </p:cNvSpPr>
          <p:nvPr/>
        </p:nvSpPr>
        <p:spPr bwMode="auto">
          <a:xfrm>
            <a:off x="1263650" y="3048000"/>
            <a:ext cx="2474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b="1">
                <a:solidFill>
                  <a:srgbClr val="000090"/>
                </a:solidFill>
                <a:latin typeface="Arial Black" charset="0"/>
                <a:cs typeface="Arial" charset="0"/>
              </a:rPr>
              <a:t>CONTENIDOS</a:t>
            </a:r>
            <a:endParaRPr lang="es-ES" b="1">
              <a:solidFill>
                <a:srgbClr val="000090"/>
              </a:solidFill>
              <a:latin typeface="Arial Black" charset="0"/>
              <a:cs typeface="Arial" charset="0"/>
            </a:endParaRPr>
          </a:p>
        </p:txBody>
      </p:sp>
      <p:sp>
        <p:nvSpPr>
          <p:cNvPr id="10" name="Text Box 9"/>
          <p:cNvSpPr txBox="1">
            <a:spLocks noChangeArrowheads="1"/>
          </p:cNvSpPr>
          <p:nvPr/>
        </p:nvSpPr>
        <p:spPr bwMode="auto">
          <a:xfrm>
            <a:off x="5562600" y="3048000"/>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b="1">
                <a:solidFill>
                  <a:srgbClr val="000090"/>
                </a:solidFill>
                <a:latin typeface="Arial Black" charset="0"/>
                <a:cs typeface="Arial" charset="0"/>
              </a:rPr>
              <a:t>CONTEXTO</a:t>
            </a:r>
            <a:endParaRPr lang="es-ES" b="1">
              <a:solidFill>
                <a:srgbClr val="000090"/>
              </a:solidFill>
              <a:latin typeface="Arial Black" charset="0"/>
              <a:cs typeface="Arial" charset="0"/>
            </a:endParaRPr>
          </a:p>
        </p:txBody>
      </p:sp>
      <p:sp>
        <p:nvSpPr>
          <p:cNvPr id="11" name="Text Box 10"/>
          <p:cNvSpPr txBox="1">
            <a:spLocks noChangeArrowheads="1"/>
          </p:cNvSpPr>
          <p:nvPr/>
        </p:nvSpPr>
        <p:spPr bwMode="auto">
          <a:xfrm>
            <a:off x="1196975" y="5029200"/>
            <a:ext cx="2851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MX" b="1">
                <a:solidFill>
                  <a:srgbClr val="000090"/>
                </a:solidFill>
                <a:latin typeface="Arial Black" charset="0"/>
                <a:cs typeface="Arial" charset="0"/>
              </a:rPr>
              <a:t>TRANSFORMAR</a:t>
            </a:r>
            <a:endParaRPr lang="es-ES" b="1">
              <a:solidFill>
                <a:srgbClr val="000090"/>
              </a:solidFill>
              <a:latin typeface="Arial Black" charset="0"/>
              <a:cs typeface="Arial" charset="0"/>
            </a:endParaRPr>
          </a:p>
        </p:txBody>
      </p:sp>
      <p:sp>
        <p:nvSpPr>
          <p:cNvPr id="12" name="Text Box 11"/>
          <p:cNvSpPr txBox="1">
            <a:spLocks noChangeArrowheads="1"/>
          </p:cNvSpPr>
          <p:nvPr/>
        </p:nvSpPr>
        <p:spPr bwMode="auto">
          <a:xfrm>
            <a:off x="5487988" y="5029200"/>
            <a:ext cx="26130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MX" b="1">
                <a:solidFill>
                  <a:srgbClr val="000090"/>
                </a:solidFill>
                <a:latin typeface="Arial Black" charset="0"/>
                <a:cs typeface="Arial" charset="0"/>
              </a:rPr>
              <a:t>APRENDIZAJE</a:t>
            </a:r>
            <a:endParaRPr lang="es-MX" sz="1000" b="1">
              <a:solidFill>
                <a:srgbClr val="000090"/>
              </a:solidFill>
              <a:latin typeface="Arial Black" charset="0"/>
              <a:cs typeface="Arial" charset="0"/>
            </a:endParaRPr>
          </a:p>
          <a:p>
            <a:pPr eaLnBrk="1" hangingPunct="1"/>
            <a:endParaRPr lang="es-ES" sz="1000" b="1">
              <a:solidFill>
                <a:srgbClr val="FF0000"/>
              </a:solidFill>
              <a:latin typeface="Arial Black" charset="0"/>
              <a:cs typeface="Arial" charset="0"/>
            </a:endParaRPr>
          </a:p>
        </p:txBody>
      </p:sp>
      <p:sp>
        <p:nvSpPr>
          <p:cNvPr id="13" name="AutoShape 12"/>
          <p:cNvSpPr>
            <a:spLocks noChangeArrowheads="1"/>
          </p:cNvSpPr>
          <p:nvPr/>
        </p:nvSpPr>
        <p:spPr bwMode="auto">
          <a:xfrm>
            <a:off x="1323975" y="3657600"/>
            <a:ext cx="733425" cy="1214438"/>
          </a:xfrm>
          <a:prstGeom prst="curvedRightArrow">
            <a:avLst>
              <a:gd name="adj1" fmla="val 33117"/>
              <a:gd name="adj2" fmla="val 66234"/>
              <a:gd name="adj3" fmla="val 33333"/>
            </a:avLst>
          </a:prstGeom>
          <a:solidFill>
            <a:srgbClr val="FF0000"/>
          </a:solidFill>
          <a:ln w="9525">
            <a:solidFill>
              <a:schemeClr val="tx1"/>
            </a:solidFill>
            <a:miter lim="800000"/>
            <a:headEnd/>
            <a:tailEnd/>
          </a:ln>
        </p:spPr>
        <p:txBody>
          <a:bodyPr wrap="none" anchor="ctr"/>
          <a:lstStyle/>
          <a:p>
            <a:endParaRPr lang="es-ES"/>
          </a:p>
        </p:txBody>
      </p:sp>
      <p:sp>
        <p:nvSpPr>
          <p:cNvPr id="14" name="AutoShape 13"/>
          <p:cNvSpPr>
            <a:spLocks noChangeArrowheads="1"/>
          </p:cNvSpPr>
          <p:nvPr/>
        </p:nvSpPr>
        <p:spPr bwMode="auto">
          <a:xfrm>
            <a:off x="4419600" y="4800600"/>
            <a:ext cx="976313"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s-ES"/>
          </a:p>
        </p:txBody>
      </p:sp>
      <p:sp>
        <p:nvSpPr>
          <p:cNvPr id="15" name="AutoShape 14"/>
          <p:cNvSpPr>
            <a:spLocks noChangeArrowheads="1"/>
          </p:cNvSpPr>
          <p:nvPr/>
        </p:nvSpPr>
        <p:spPr bwMode="auto">
          <a:xfrm rot="16200000">
            <a:off x="6774656" y="3836194"/>
            <a:ext cx="1328738" cy="666750"/>
          </a:xfrm>
          <a:prstGeom prst="curvedUpArrow">
            <a:avLst>
              <a:gd name="adj1" fmla="val 33113"/>
              <a:gd name="adj2" fmla="val 66216"/>
              <a:gd name="adj3" fmla="val 33333"/>
            </a:avLst>
          </a:prstGeom>
          <a:solidFill>
            <a:srgbClr val="FF0000"/>
          </a:solidFill>
          <a:ln w="9525">
            <a:solidFill>
              <a:schemeClr val="tx1"/>
            </a:solidFill>
            <a:miter lim="800000"/>
            <a:headEnd/>
            <a:tailEnd/>
          </a:ln>
        </p:spPr>
        <p:txBody>
          <a:bodyPr wrap="none" anchor="ctr"/>
          <a:lstStyle/>
          <a:p>
            <a:endParaRPr lang="es-ES"/>
          </a:p>
        </p:txBody>
      </p:sp>
      <p:sp>
        <p:nvSpPr>
          <p:cNvPr id="16" name="AutoShape 16"/>
          <p:cNvSpPr>
            <a:spLocks noChangeArrowheads="1"/>
          </p:cNvSpPr>
          <p:nvPr/>
        </p:nvSpPr>
        <p:spPr bwMode="auto">
          <a:xfrm>
            <a:off x="8077200" y="3352800"/>
            <a:ext cx="733425" cy="2057400"/>
          </a:xfrm>
          <a:prstGeom prst="curvedLeftArrow">
            <a:avLst>
              <a:gd name="adj1" fmla="val 56104"/>
              <a:gd name="adj2" fmla="val 112208"/>
              <a:gd name="adj3" fmla="val 30088"/>
            </a:avLst>
          </a:prstGeom>
          <a:solidFill>
            <a:srgbClr val="008000"/>
          </a:solidFill>
          <a:ln w="9525">
            <a:solidFill>
              <a:schemeClr val="tx1"/>
            </a:solidFill>
            <a:miter lim="800000"/>
            <a:headEnd/>
            <a:tailEnd/>
          </a:ln>
        </p:spPr>
        <p:txBody>
          <a:bodyPr wrap="none" anchor="ctr"/>
          <a:lstStyle/>
          <a:p>
            <a:endParaRPr lang="es-ES"/>
          </a:p>
        </p:txBody>
      </p:sp>
      <p:sp>
        <p:nvSpPr>
          <p:cNvPr id="17" name="AutoShape 17"/>
          <p:cNvSpPr>
            <a:spLocks noChangeArrowheads="1"/>
          </p:cNvSpPr>
          <p:nvPr/>
        </p:nvSpPr>
        <p:spPr bwMode="auto">
          <a:xfrm>
            <a:off x="4191000" y="5294313"/>
            <a:ext cx="1295400" cy="485775"/>
          </a:xfrm>
          <a:prstGeom prst="leftArrow">
            <a:avLst>
              <a:gd name="adj1" fmla="val 50000"/>
              <a:gd name="adj2" fmla="val 66667"/>
            </a:avLst>
          </a:prstGeom>
          <a:solidFill>
            <a:srgbClr val="008000"/>
          </a:solidFill>
          <a:ln w="9525">
            <a:solidFill>
              <a:schemeClr val="tx1"/>
            </a:solidFill>
            <a:miter lim="800000"/>
            <a:headEnd/>
            <a:tailEnd/>
          </a:ln>
        </p:spPr>
        <p:txBody>
          <a:bodyPr wrap="none" anchor="ctr"/>
          <a:lstStyle/>
          <a:p>
            <a:endParaRPr lang="es-ES"/>
          </a:p>
        </p:txBody>
      </p:sp>
      <p:sp>
        <p:nvSpPr>
          <p:cNvPr id="18" name="AutoShape 21"/>
          <p:cNvSpPr>
            <a:spLocks noChangeArrowheads="1"/>
          </p:cNvSpPr>
          <p:nvPr/>
        </p:nvSpPr>
        <p:spPr bwMode="auto">
          <a:xfrm rot="10656095">
            <a:off x="293688" y="3049588"/>
            <a:ext cx="627062" cy="2286000"/>
          </a:xfrm>
          <a:prstGeom prst="curvedLeftArrow">
            <a:avLst>
              <a:gd name="adj1" fmla="val 72911"/>
              <a:gd name="adj2" fmla="val 145823"/>
              <a:gd name="adj3" fmla="val 33333"/>
            </a:avLst>
          </a:prstGeom>
          <a:solidFill>
            <a:srgbClr val="008000"/>
          </a:solidFill>
          <a:ln w="9525">
            <a:solidFill>
              <a:schemeClr val="tx1"/>
            </a:solidFill>
            <a:miter lim="800000"/>
            <a:headEnd/>
            <a:tailEnd/>
          </a:ln>
        </p:spPr>
        <p:txBody>
          <a:bodyPr wrap="none" anchor="ctr"/>
          <a:lstStyle/>
          <a:p>
            <a:endParaRPr lang="es-ES"/>
          </a:p>
        </p:txBody>
      </p:sp>
      <p:sp>
        <p:nvSpPr>
          <p:cNvPr id="19" name="Text Box 22"/>
          <p:cNvSpPr txBox="1">
            <a:spLocks noChangeArrowheads="1"/>
          </p:cNvSpPr>
          <p:nvPr/>
        </p:nvSpPr>
        <p:spPr bwMode="auto">
          <a:xfrm>
            <a:off x="1065213" y="5837238"/>
            <a:ext cx="6962775" cy="400050"/>
          </a:xfrm>
          <a:prstGeom prst="rect">
            <a:avLst/>
          </a:prstGeom>
          <a:solidFill>
            <a:srgbClr val="CECEEF"/>
          </a:solidFill>
          <a:ln w="9525">
            <a:noFill/>
            <a:miter lim="800000"/>
            <a:headEnd/>
            <a:tailEnd/>
          </a:ln>
          <a:effectLst/>
        </p:spPr>
        <p:txBody>
          <a:bodyPr>
            <a:spAutoFit/>
          </a:bodyPr>
          <a:lstStyle>
            <a:lvl1pPr eaLnBrk="0" hangingPunct="0">
              <a:defRPr sz="1000">
                <a:solidFill>
                  <a:schemeClr val="tx1"/>
                </a:solidFill>
                <a:latin typeface="Verdana" charset="0"/>
                <a:ea typeface="ＭＳ Ｐゴシック" charset="0"/>
                <a:cs typeface="Arial" charset="0"/>
              </a:defRPr>
            </a:lvl1pPr>
            <a:lvl2pPr marL="742950" indent="-285750" eaLnBrk="0" hangingPunct="0">
              <a:defRPr sz="1000">
                <a:solidFill>
                  <a:schemeClr val="tx1"/>
                </a:solidFill>
                <a:latin typeface="Verdana" charset="0"/>
                <a:ea typeface="Arial" charset="0"/>
                <a:cs typeface="Arial" charset="0"/>
              </a:defRPr>
            </a:lvl2pPr>
            <a:lvl3pPr marL="1143000" indent="-228600" eaLnBrk="0" hangingPunct="0">
              <a:defRPr sz="1000">
                <a:solidFill>
                  <a:schemeClr val="tx1"/>
                </a:solidFill>
                <a:latin typeface="Verdana" charset="0"/>
                <a:ea typeface="Arial" charset="0"/>
                <a:cs typeface="Arial" charset="0"/>
              </a:defRPr>
            </a:lvl3pPr>
            <a:lvl4pPr marL="1600200" indent="-228600" eaLnBrk="0" hangingPunct="0">
              <a:defRPr sz="1000">
                <a:solidFill>
                  <a:schemeClr val="tx1"/>
                </a:solidFill>
                <a:latin typeface="Verdana" charset="0"/>
                <a:ea typeface="Arial" charset="0"/>
                <a:cs typeface="Arial" charset="0"/>
              </a:defRPr>
            </a:lvl4pPr>
            <a:lvl5pPr marL="2057400" indent="-228600" eaLnBrk="0" hangingPunct="0">
              <a:defRPr sz="1000">
                <a:solidFill>
                  <a:schemeClr val="tx1"/>
                </a:solidFill>
                <a:latin typeface="Verdana" charset="0"/>
                <a:ea typeface="Arial" charset="0"/>
                <a:cs typeface="Arial" charset="0"/>
              </a:defRPr>
            </a:lvl5pPr>
            <a:lvl6pPr marL="2514600" indent="-228600" eaLnBrk="0" fontAlgn="base" hangingPunct="0">
              <a:spcBef>
                <a:spcPct val="50000"/>
              </a:spcBef>
              <a:spcAft>
                <a:spcPct val="0"/>
              </a:spcAft>
              <a:defRPr sz="1000">
                <a:solidFill>
                  <a:schemeClr val="tx1"/>
                </a:solidFill>
                <a:latin typeface="Verdana" charset="0"/>
                <a:ea typeface="Arial" charset="0"/>
                <a:cs typeface="Arial" charset="0"/>
              </a:defRPr>
            </a:lvl6pPr>
            <a:lvl7pPr marL="2971800" indent="-228600" eaLnBrk="0" fontAlgn="base" hangingPunct="0">
              <a:spcBef>
                <a:spcPct val="50000"/>
              </a:spcBef>
              <a:spcAft>
                <a:spcPct val="0"/>
              </a:spcAft>
              <a:defRPr sz="1000">
                <a:solidFill>
                  <a:schemeClr val="tx1"/>
                </a:solidFill>
                <a:latin typeface="Verdana" charset="0"/>
                <a:ea typeface="Arial" charset="0"/>
                <a:cs typeface="Arial" charset="0"/>
              </a:defRPr>
            </a:lvl7pPr>
            <a:lvl8pPr marL="3429000" indent="-228600" eaLnBrk="0" fontAlgn="base" hangingPunct="0">
              <a:spcBef>
                <a:spcPct val="50000"/>
              </a:spcBef>
              <a:spcAft>
                <a:spcPct val="0"/>
              </a:spcAft>
              <a:defRPr sz="1000">
                <a:solidFill>
                  <a:schemeClr val="tx1"/>
                </a:solidFill>
                <a:latin typeface="Verdana" charset="0"/>
                <a:ea typeface="Arial" charset="0"/>
                <a:cs typeface="Arial" charset="0"/>
              </a:defRPr>
            </a:lvl8pPr>
            <a:lvl9pPr marL="3886200" indent="-228600" eaLnBrk="0" fontAlgn="base" hangingPunct="0">
              <a:spcBef>
                <a:spcPct val="50000"/>
              </a:spcBef>
              <a:spcAft>
                <a:spcPct val="0"/>
              </a:spcAft>
              <a:defRPr sz="1000">
                <a:solidFill>
                  <a:schemeClr val="tx1"/>
                </a:solidFill>
                <a:latin typeface="Verdana" charset="0"/>
                <a:ea typeface="Arial" charset="0"/>
                <a:cs typeface="Arial" charset="0"/>
              </a:defRPr>
            </a:lvl9pPr>
          </a:lstStyle>
          <a:p>
            <a:pPr algn="ctr" eaLnBrk="1" hangingPunct="1">
              <a:defRPr/>
            </a:pPr>
            <a:r>
              <a:rPr lang="es-MX" sz="2000" b="1" dirty="0" smtClean="0">
                <a:solidFill>
                  <a:srgbClr val="000090"/>
                </a:solidFill>
                <a:effectLst>
                  <a:outerShdw blurRad="38100" dist="38100" dir="2700000" algn="tl">
                    <a:srgbClr val="000000"/>
                  </a:outerShdw>
                </a:effectLst>
                <a:latin typeface="Arial Rounded MT Bold" charset="0"/>
              </a:rPr>
              <a:t>DE LOS CONTENIDOS A LA LÓGICA DE LA ACCIÓN</a:t>
            </a:r>
            <a:endParaRPr lang="es-ES" sz="2000" b="1" dirty="0" smtClean="0">
              <a:solidFill>
                <a:srgbClr val="000090"/>
              </a:solidFill>
              <a:effectLst>
                <a:outerShdw blurRad="38100" dist="38100" dir="2700000" algn="tl">
                  <a:srgbClr val="000000"/>
                </a:outerShdw>
              </a:effectLst>
              <a:latin typeface="Arial Rounded MT Bold" charset="0"/>
            </a:endParaRPr>
          </a:p>
        </p:txBody>
      </p:sp>
      <p:sp>
        <p:nvSpPr>
          <p:cNvPr id="20" name="Text Box 23"/>
          <p:cNvSpPr txBox="1">
            <a:spLocks noChangeArrowheads="1"/>
          </p:cNvSpPr>
          <p:nvPr/>
        </p:nvSpPr>
        <p:spPr bwMode="auto">
          <a:xfrm>
            <a:off x="1722438" y="3979863"/>
            <a:ext cx="5800725" cy="461962"/>
          </a:xfrm>
          <a:prstGeom prst="rect">
            <a:avLst/>
          </a:prstGeom>
          <a:solidFill>
            <a:srgbClr val="CECEEF"/>
          </a:solidFill>
          <a:ln w="9525">
            <a:noFill/>
            <a:miter lim="800000"/>
            <a:headEnd/>
            <a:tailEnd/>
          </a:ln>
          <a:effectLst/>
        </p:spPr>
        <p:txBody>
          <a:bodyPr wrap="none">
            <a:spAutoFit/>
          </a:bodyPr>
          <a:lstStyle>
            <a:lvl1pPr eaLnBrk="0" hangingPunct="0">
              <a:defRPr sz="1000">
                <a:solidFill>
                  <a:schemeClr val="tx1"/>
                </a:solidFill>
                <a:latin typeface="Verdana" charset="0"/>
                <a:ea typeface="ＭＳ Ｐゴシック" charset="0"/>
                <a:cs typeface="Arial" charset="0"/>
              </a:defRPr>
            </a:lvl1pPr>
            <a:lvl2pPr marL="742950" indent="-285750" eaLnBrk="0" hangingPunct="0">
              <a:defRPr sz="1000">
                <a:solidFill>
                  <a:schemeClr val="tx1"/>
                </a:solidFill>
                <a:latin typeface="Verdana" charset="0"/>
                <a:ea typeface="Arial" charset="0"/>
                <a:cs typeface="Arial" charset="0"/>
              </a:defRPr>
            </a:lvl2pPr>
            <a:lvl3pPr marL="1143000" indent="-228600" eaLnBrk="0" hangingPunct="0">
              <a:defRPr sz="1000">
                <a:solidFill>
                  <a:schemeClr val="tx1"/>
                </a:solidFill>
                <a:latin typeface="Verdana" charset="0"/>
                <a:ea typeface="Arial" charset="0"/>
                <a:cs typeface="Arial" charset="0"/>
              </a:defRPr>
            </a:lvl3pPr>
            <a:lvl4pPr marL="1600200" indent="-228600" eaLnBrk="0" hangingPunct="0">
              <a:defRPr sz="1000">
                <a:solidFill>
                  <a:schemeClr val="tx1"/>
                </a:solidFill>
                <a:latin typeface="Verdana" charset="0"/>
                <a:ea typeface="Arial" charset="0"/>
                <a:cs typeface="Arial" charset="0"/>
              </a:defRPr>
            </a:lvl4pPr>
            <a:lvl5pPr marL="2057400" indent="-228600" eaLnBrk="0" hangingPunct="0">
              <a:defRPr sz="1000">
                <a:solidFill>
                  <a:schemeClr val="tx1"/>
                </a:solidFill>
                <a:latin typeface="Verdana" charset="0"/>
                <a:ea typeface="Arial" charset="0"/>
                <a:cs typeface="Arial" charset="0"/>
              </a:defRPr>
            </a:lvl5pPr>
            <a:lvl6pPr marL="2514600" indent="-228600" eaLnBrk="0" fontAlgn="base" hangingPunct="0">
              <a:spcBef>
                <a:spcPct val="50000"/>
              </a:spcBef>
              <a:spcAft>
                <a:spcPct val="0"/>
              </a:spcAft>
              <a:defRPr sz="1000">
                <a:solidFill>
                  <a:schemeClr val="tx1"/>
                </a:solidFill>
                <a:latin typeface="Verdana" charset="0"/>
                <a:ea typeface="Arial" charset="0"/>
                <a:cs typeface="Arial" charset="0"/>
              </a:defRPr>
            </a:lvl6pPr>
            <a:lvl7pPr marL="2971800" indent="-228600" eaLnBrk="0" fontAlgn="base" hangingPunct="0">
              <a:spcBef>
                <a:spcPct val="50000"/>
              </a:spcBef>
              <a:spcAft>
                <a:spcPct val="0"/>
              </a:spcAft>
              <a:defRPr sz="1000">
                <a:solidFill>
                  <a:schemeClr val="tx1"/>
                </a:solidFill>
                <a:latin typeface="Verdana" charset="0"/>
                <a:ea typeface="Arial" charset="0"/>
                <a:cs typeface="Arial" charset="0"/>
              </a:defRPr>
            </a:lvl7pPr>
            <a:lvl8pPr marL="3429000" indent="-228600" eaLnBrk="0" fontAlgn="base" hangingPunct="0">
              <a:spcBef>
                <a:spcPct val="50000"/>
              </a:spcBef>
              <a:spcAft>
                <a:spcPct val="0"/>
              </a:spcAft>
              <a:defRPr sz="1000">
                <a:solidFill>
                  <a:schemeClr val="tx1"/>
                </a:solidFill>
                <a:latin typeface="Verdana" charset="0"/>
                <a:ea typeface="Arial" charset="0"/>
                <a:cs typeface="Arial" charset="0"/>
              </a:defRPr>
            </a:lvl8pPr>
            <a:lvl9pPr marL="3886200" indent="-228600" eaLnBrk="0" fontAlgn="base" hangingPunct="0">
              <a:spcBef>
                <a:spcPct val="50000"/>
              </a:spcBef>
              <a:spcAft>
                <a:spcPct val="0"/>
              </a:spcAft>
              <a:defRPr sz="1000">
                <a:solidFill>
                  <a:schemeClr val="tx1"/>
                </a:solidFill>
                <a:latin typeface="Verdana" charset="0"/>
                <a:ea typeface="Arial" charset="0"/>
                <a:cs typeface="Arial" charset="0"/>
              </a:defRPr>
            </a:lvl9pPr>
          </a:lstStyle>
          <a:p>
            <a:pPr eaLnBrk="1" hangingPunct="1">
              <a:defRPr/>
            </a:pPr>
            <a:r>
              <a:rPr lang="es-ES" sz="2400" b="1" dirty="0" smtClean="0">
                <a:solidFill>
                  <a:srgbClr val="000090"/>
                </a:solidFill>
                <a:effectLst>
                  <a:outerShdw blurRad="38100" dist="38100" dir="2700000" algn="tl">
                    <a:srgbClr val="000000"/>
                  </a:outerShdw>
                </a:effectLst>
                <a:latin typeface="Arial Rounded MT Bold" charset="0"/>
              </a:rPr>
              <a:t>NUEVA TRANSPOSICIÓN DIDÁCTICA</a:t>
            </a:r>
          </a:p>
        </p:txBody>
      </p:sp>
    </p:spTree>
    <p:extLst>
      <p:ext uri="{BB962C8B-B14F-4D97-AF65-F5344CB8AC3E}">
        <p14:creationId xmlns:p14="http://schemas.microsoft.com/office/powerpoint/2010/main" val="2071162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13"/>
                                        </p:tgtEl>
                                        <p:attrNameLst>
                                          <p:attrName>ppt_y</p:attrName>
                                        </p:attrNameLst>
                                      </p:cBhvr>
                                      <p:tavLst>
                                        <p:tav tm="0">
                                          <p:val>
                                            <p:strVal val="#ppt_y"/>
                                          </p:val>
                                        </p:tav>
                                        <p:tav tm="100000">
                                          <p:val>
                                            <p:strVal val="#ppt_y"/>
                                          </p:val>
                                        </p:tav>
                                      </p:tavLst>
                                    </p:anim>
                                    <p:animEffect transition="in" filter="fade">
                                      <p:cBhvr>
                                        <p:cTn id="58" dur="1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14"/>
                                        </p:tgtEl>
                                        <p:attrNameLst>
                                          <p:attrName>ppt_y</p:attrName>
                                        </p:attrNameLst>
                                      </p:cBhvr>
                                      <p:tavLst>
                                        <p:tav tm="0">
                                          <p:val>
                                            <p:strVal val="#ppt_y"/>
                                          </p:val>
                                        </p:tav>
                                        <p:tav tm="100000">
                                          <p:val>
                                            <p:strVal val="#ppt_y"/>
                                          </p:val>
                                        </p:tav>
                                      </p:tavLst>
                                    </p:anim>
                                    <p:animEffect transition="in" filter="fade">
                                      <p:cBhvr>
                                        <p:cTn id="66" dur="1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48" presetClass="entr" presetSubtype="0" accel="5000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15"/>
                                        </p:tgtEl>
                                        <p:attrNameLst>
                                          <p:attrName>ppt_y</p:attrName>
                                        </p:attrNameLst>
                                      </p:cBhvr>
                                      <p:tavLst>
                                        <p:tav tm="0">
                                          <p:val>
                                            <p:strVal val="#ppt_y"/>
                                          </p:val>
                                        </p:tav>
                                        <p:tav tm="100000">
                                          <p:val>
                                            <p:strVal val="#ppt_y"/>
                                          </p:val>
                                        </p:tav>
                                      </p:tavLst>
                                    </p:anim>
                                    <p:animEffect transition="in" filter="fade">
                                      <p:cBhvr>
                                        <p:cTn id="74" dur="10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48" presetClass="entr" presetSubtype="0" accel="5000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0"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81" dur="1000" fill="hold"/>
                                        <p:tgtEl>
                                          <p:spTgt spid="16"/>
                                        </p:tgtEl>
                                        <p:attrNameLst>
                                          <p:attrName>ppt_y</p:attrName>
                                        </p:attrNameLst>
                                      </p:cBhvr>
                                      <p:tavLst>
                                        <p:tav tm="0">
                                          <p:val>
                                            <p:strVal val="#ppt_y"/>
                                          </p:val>
                                        </p:tav>
                                        <p:tav tm="100000">
                                          <p:val>
                                            <p:strVal val="#ppt_y"/>
                                          </p:val>
                                        </p:tav>
                                      </p:tavLst>
                                    </p:anim>
                                    <p:animEffect transition="in" filter="fade">
                                      <p:cBhvr>
                                        <p:cTn id="82" dur="1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48" presetClass="entr" presetSubtype="0" accel="5000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8"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89" dur="1000" fill="hold"/>
                                        <p:tgtEl>
                                          <p:spTgt spid="17"/>
                                        </p:tgtEl>
                                        <p:attrNameLst>
                                          <p:attrName>ppt_y</p:attrName>
                                        </p:attrNameLst>
                                      </p:cBhvr>
                                      <p:tavLst>
                                        <p:tav tm="0">
                                          <p:val>
                                            <p:strVal val="#ppt_y"/>
                                          </p:val>
                                        </p:tav>
                                        <p:tav tm="100000">
                                          <p:val>
                                            <p:strVal val="#ppt_y"/>
                                          </p:val>
                                        </p:tav>
                                      </p:tavLst>
                                    </p:anim>
                                    <p:animEffect transition="in" filter="fade">
                                      <p:cBhvr>
                                        <p:cTn id="90" dur="10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48" presetClass="entr" presetSubtype="0" accel="5000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6"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97" dur="1000" fill="hold"/>
                                        <p:tgtEl>
                                          <p:spTgt spid="18"/>
                                        </p:tgtEl>
                                        <p:attrNameLst>
                                          <p:attrName>ppt_y</p:attrName>
                                        </p:attrNameLst>
                                      </p:cBhvr>
                                      <p:tavLst>
                                        <p:tav tm="0">
                                          <p:val>
                                            <p:strVal val="#ppt_y"/>
                                          </p:val>
                                        </p:tav>
                                        <p:tav tm="100000">
                                          <p:val>
                                            <p:strVal val="#ppt_y"/>
                                          </p:val>
                                        </p:tav>
                                      </p:tavLst>
                                    </p:anim>
                                    <p:animEffect transition="in" filter="fade">
                                      <p:cBhvr>
                                        <p:cTn id="98" dur="10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8" presetClass="entr" presetSubtype="0" accel="50000"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0"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111" dur="1000" fill="hold"/>
                                        <p:tgtEl>
                                          <p:spTgt spid="20"/>
                                        </p:tgtEl>
                                        <p:attrNameLst>
                                          <p:attrName>ppt_y</p:attrName>
                                        </p:attrNameLst>
                                      </p:cBhvr>
                                      <p:tavLst>
                                        <p:tav tm="0">
                                          <p:val>
                                            <p:strVal val="#ppt_y"/>
                                          </p:val>
                                        </p:tav>
                                        <p:tav tm="100000">
                                          <p:val>
                                            <p:strVal val="#ppt_y"/>
                                          </p:val>
                                        </p:tav>
                                      </p:tavLst>
                                    </p:anim>
                                    <p:animEffect transition="in" filter="fade">
                                      <p:cBhvr>
                                        <p:cTn id="1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sp>
        <p:nvSpPr>
          <p:cNvPr id="5" name="Rectangle 12"/>
          <p:cNvSpPr>
            <a:spLocks noChangeArrowheads="1"/>
          </p:cNvSpPr>
          <p:nvPr/>
        </p:nvSpPr>
        <p:spPr bwMode="auto">
          <a:xfrm>
            <a:off x="2343150" y="693738"/>
            <a:ext cx="4248150" cy="792162"/>
          </a:xfrm>
          <a:prstGeom prst="rect">
            <a:avLst/>
          </a:prstGeom>
          <a:noFill/>
          <a:ln w="76200">
            <a:solidFill>
              <a:schemeClr val="accent1">
                <a:lumMod val="75000"/>
              </a:schemeClr>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MX" sz="2800" b="1" dirty="0">
                <a:solidFill>
                  <a:srgbClr val="364395"/>
                </a:solidFill>
              </a:rPr>
              <a:t>Secuencia </a:t>
            </a:r>
            <a:r>
              <a:rPr lang="es-MX" sz="2800" b="1" dirty="0" smtClean="0">
                <a:solidFill>
                  <a:srgbClr val="364395"/>
                </a:solidFill>
              </a:rPr>
              <a:t>Didáctica</a:t>
            </a:r>
            <a:endParaRPr lang="es-MX" sz="2800" b="1" dirty="0">
              <a:solidFill>
                <a:srgbClr val="364395"/>
              </a:solidFill>
            </a:endParaRPr>
          </a:p>
        </p:txBody>
      </p:sp>
      <p:grpSp>
        <p:nvGrpSpPr>
          <p:cNvPr id="6" name="20 Grupo"/>
          <p:cNvGrpSpPr>
            <a:grpSpLocks/>
          </p:cNvGrpSpPr>
          <p:nvPr/>
        </p:nvGrpSpPr>
        <p:grpSpPr bwMode="auto">
          <a:xfrm>
            <a:off x="1270088" y="1773238"/>
            <a:ext cx="6722493" cy="4464050"/>
            <a:chOff x="739775" y="1484784"/>
            <a:chExt cx="8426450" cy="4464495"/>
          </a:xfrm>
        </p:grpSpPr>
        <p:sp>
          <p:nvSpPr>
            <p:cNvPr id="8" name="Rectangle 24"/>
            <p:cNvSpPr>
              <a:spLocks noChangeArrowheads="1"/>
            </p:cNvSpPr>
            <p:nvPr/>
          </p:nvSpPr>
          <p:spPr bwMode="auto">
            <a:xfrm>
              <a:off x="7248177" y="4085801"/>
              <a:ext cx="1326545" cy="287337"/>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MX" sz="1200" b="1"/>
                <a:t>Evaluación</a:t>
              </a:r>
            </a:p>
          </p:txBody>
        </p:sp>
        <p:sp>
          <p:nvSpPr>
            <p:cNvPr id="9" name="Right Arrow Callout 51"/>
            <p:cNvSpPr>
              <a:spLocks noChangeArrowheads="1"/>
            </p:cNvSpPr>
            <p:nvPr/>
          </p:nvSpPr>
          <p:spPr bwMode="auto">
            <a:xfrm rot="-5400000">
              <a:off x="2720752" y="-496193"/>
              <a:ext cx="4464495" cy="8426450"/>
            </a:xfrm>
            <a:prstGeom prst="rightArrowCallout">
              <a:avLst>
                <a:gd name="adj1" fmla="val 18735"/>
                <a:gd name="adj2" fmla="val 9367"/>
                <a:gd name="adj3" fmla="val 6898"/>
                <a:gd name="adj4" fmla="val 93102"/>
              </a:avLst>
            </a:prstGeom>
            <a:noFill/>
            <a:ln w="38100">
              <a:solidFill>
                <a:srgbClr val="727BB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Rectangle 21"/>
            <p:cNvSpPr>
              <a:spLocks noChangeArrowheads="1"/>
            </p:cNvSpPr>
            <p:nvPr/>
          </p:nvSpPr>
          <p:spPr bwMode="auto">
            <a:xfrm>
              <a:off x="4127500" y="1955972"/>
              <a:ext cx="1655763" cy="462308"/>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MX" sz="1200" b="1" dirty="0" smtClean="0"/>
                <a:t>Objetivos de aprendizaje</a:t>
              </a:r>
              <a:endParaRPr lang="es-MX" sz="1200" b="1" dirty="0"/>
            </a:p>
          </p:txBody>
        </p:sp>
        <p:sp>
          <p:nvSpPr>
            <p:cNvPr id="11" name="Rectangle 21"/>
            <p:cNvSpPr>
              <a:spLocks noChangeArrowheads="1"/>
            </p:cNvSpPr>
            <p:nvPr/>
          </p:nvSpPr>
          <p:spPr bwMode="auto">
            <a:xfrm>
              <a:off x="4068544" y="3070225"/>
              <a:ext cx="1779041" cy="287338"/>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MX" sz="1200" b="1" dirty="0" smtClean="0"/>
                <a:t>Indicadores de Logro</a:t>
              </a:r>
              <a:endParaRPr lang="es-MX" sz="1200" b="1" dirty="0"/>
            </a:p>
          </p:txBody>
        </p:sp>
        <p:sp>
          <p:nvSpPr>
            <p:cNvPr id="12" name="Rectangle 24"/>
            <p:cNvSpPr>
              <a:spLocks noChangeArrowheads="1"/>
            </p:cNvSpPr>
            <p:nvPr/>
          </p:nvSpPr>
          <p:spPr bwMode="auto">
            <a:xfrm>
              <a:off x="948305" y="4055536"/>
              <a:ext cx="2150743" cy="428207"/>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MX" sz="1200" b="1" dirty="0"/>
                <a:t>Actividades </a:t>
              </a:r>
              <a:r>
                <a:rPr lang="es-MX" sz="1200" b="1" dirty="0" smtClean="0"/>
                <a:t>para la formación</a:t>
              </a:r>
              <a:endParaRPr lang="es-MX" sz="1200" b="1" dirty="0"/>
            </a:p>
          </p:txBody>
        </p:sp>
        <p:cxnSp>
          <p:nvCxnSpPr>
            <p:cNvPr id="13" name="Straight Arrow Connector 36"/>
            <p:cNvCxnSpPr>
              <a:stCxn id="10" idx="2"/>
            </p:cNvCxnSpPr>
            <p:nvPr/>
          </p:nvCxnSpPr>
          <p:spPr bwMode="auto">
            <a:xfrm>
              <a:off x="4955382" y="2418280"/>
              <a:ext cx="793" cy="579542"/>
            </a:xfrm>
            <a:prstGeom prst="straightConnector1">
              <a:avLst/>
            </a:prstGeom>
            <a:ln w="38100">
              <a:solidFill>
                <a:srgbClr val="5E69AA"/>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4" name="Straight Arrow Connector 37"/>
            <p:cNvCxnSpPr>
              <a:stCxn id="15" idx="0"/>
            </p:cNvCxnSpPr>
            <p:nvPr/>
          </p:nvCxnSpPr>
          <p:spPr bwMode="auto">
            <a:xfrm flipV="1">
              <a:off x="4955381" y="4828622"/>
              <a:ext cx="795" cy="529341"/>
            </a:xfrm>
            <a:prstGeom prst="straightConnector1">
              <a:avLst/>
            </a:prstGeom>
            <a:ln w="38100">
              <a:solidFill>
                <a:srgbClr val="5E69AA"/>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15" name="Rectangle 21"/>
            <p:cNvSpPr>
              <a:spLocks noChangeArrowheads="1"/>
            </p:cNvSpPr>
            <p:nvPr/>
          </p:nvSpPr>
          <p:spPr bwMode="auto">
            <a:xfrm>
              <a:off x="4127500" y="5357963"/>
              <a:ext cx="1655763" cy="287338"/>
            </a:xfrm>
            <a:prstGeom prst="rect">
              <a:avLst/>
            </a:prstGeom>
            <a:noFill/>
            <a:ln w="38100">
              <a:solidFill>
                <a:srgbClr val="5E69AA"/>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s-MX" sz="1200" b="1"/>
                <a:t>Recursos</a:t>
              </a:r>
            </a:p>
          </p:txBody>
        </p:sp>
        <p:cxnSp>
          <p:nvCxnSpPr>
            <p:cNvPr id="16" name="Straight Arrow Connector 31"/>
            <p:cNvCxnSpPr>
              <a:stCxn id="11" idx="2"/>
            </p:cNvCxnSpPr>
            <p:nvPr/>
          </p:nvCxnSpPr>
          <p:spPr bwMode="auto">
            <a:xfrm flipH="1">
              <a:off x="4955381" y="3357563"/>
              <a:ext cx="2684" cy="285584"/>
            </a:xfrm>
            <a:prstGeom prst="straightConnector1">
              <a:avLst/>
            </a:prstGeom>
            <a:ln w="38100">
              <a:solidFill>
                <a:srgbClr val="5E69AA"/>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7" name="Straight Arrow Connector 35"/>
            <p:cNvCxnSpPr/>
            <p:nvPr/>
          </p:nvCxnSpPr>
          <p:spPr bwMode="auto">
            <a:xfrm rot="16200000" flipH="1">
              <a:off x="1823225" y="3836848"/>
              <a:ext cx="360399" cy="0"/>
            </a:xfrm>
            <a:prstGeom prst="straightConnector1">
              <a:avLst/>
            </a:prstGeom>
            <a:ln w="38100">
              <a:solidFill>
                <a:srgbClr val="5E69AA"/>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8" name="Straight Arrow Connector 32"/>
            <p:cNvCxnSpPr/>
            <p:nvPr/>
          </p:nvCxnSpPr>
          <p:spPr bwMode="auto">
            <a:xfrm rot="16200000" flipH="1">
              <a:off x="7727138" y="3836848"/>
              <a:ext cx="360399" cy="0"/>
            </a:xfrm>
            <a:prstGeom prst="straightConnector1">
              <a:avLst/>
            </a:prstGeom>
            <a:ln w="38100">
              <a:solidFill>
                <a:srgbClr val="5E69AA"/>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9" name="Straight Arrow Connector 33"/>
            <p:cNvCxnSpPr/>
            <p:nvPr/>
          </p:nvCxnSpPr>
          <p:spPr bwMode="auto">
            <a:xfrm rot="5400000" flipH="1" flipV="1">
              <a:off x="7727932" y="4622765"/>
              <a:ext cx="358811" cy="0"/>
            </a:xfrm>
            <a:prstGeom prst="straightConnector1">
              <a:avLst/>
            </a:prstGeom>
            <a:ln w="38100">
              <a:solidFill>
                <a:srgbClr val="5E69AA"/>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20" name="Straight Arrow Connector 34"/>
            <p:cNvCxnSpPr/>
            <p:nvPr/>
          </p:nvCxnSpPr>
          <p:spPr bwMode="auto">
            <a:xfrm rot="5400000" flipH="1" flipV="1">
              <a:off x="1824019" y="4622765"/>
              <a:ext cx="358811" cy="0"/>
            </a:xfrm>
            <a:prstGeom prst="straightConnector1">
              <a:avLst/>
            </a:prstGeom>
            <a:ln w="38100">
              <a:solidFill>
                <a:srgbClr val="5E69AA"/>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21" name="Straight Connector 46"/>
            <p:cNvCxnSpPr>
              <a:cxnSpLocks noChangeShapeType="1"/>
            </p:cNvCxnSpPr>
            <p:nvPr/>
          </p:nvCxnSpPr>
          <p:spPr bwMode="auto">
            <a:xfrm>
              <a:off x="1982788" y="3643147"/>
              <a:ext cx="5940425" cy="0"/>
            </a:xfrm>
            <a:prstGeom prst="line">
              <a:avLst/>
            </a:prstGeom>
            <a:noFill/>
            <a:ln w="38100">
              <a:solidFill>
                <a:srgbClr val="727BB5"/>
              </a:solidFill>
              <a:round/>
              <a:headEnd/>
              <a:tailEnd/>
            </a:ln>
            <a:extLst>
              <a:ext uri="{909E8E84-426E-40dd-AFC4-6F175D3DCCD1}">
                <a14:hiddenFill xmlns:a14="http://schemas.microsoft.com/office/drawing/2010/main">
                  <a:noFill/>
                </a14:hiddenFill>
              </a:ext>
            </a:extLst>
          </p:spPr>
        </p:cxnSp>
        <p:cxnSp>
          <p:nvCxnSpPr>
            <p:cNvPr id="22" name="Straight Connector 50"/>
            <p:cNvCxnSpPr>
              <a:cxnSpLocks noChangeShapeType="1"/>
            </p:cNvCxnSpPr>
            <p:nvPr/>
          </p:nvCxnSpPr>
          <p:spPr bwMode="auto">
            <a:xfrm>
              <a:off x="1982788" y="4828622"/>
              <a:ext cx="5940425" cy="0"/>
            </a:xfrm>
            <a:prstGeom prst="line">
              <a:avLst/>
            </a:prstGeom>
            <a:noFill/>
            <a:ln w="38100">
              <a:solidFill>
                <a:srgbClr val="727BB5"/>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71162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sp>
        <p:nvSpPr>
          <p:cNvPr id="5" name="Rectángulo 4"/>
          <p:cNvSpPr/>
          <p:nvPr/>
        </p:nvSpPr>
        <p:spPr>
          <a:xfrm>
            <a:off x="-182475" y="1916781"/>
            <a:ext cx="9326475" cy="2954655"/>
          </a:xfrm>
          <a:prstGeom prst="rect">
            <a:avLst/>
          </a:prstGeom>
          <a:noFill/>
        </p:spPr>
        <p:txBody>
          <a:bodyPr>
            <a:spAutoFit/>
          </a:bodyPr>
          <a:lstStyle/>
          <a:p>
            <a:pPr algn="ctr">
              <a:defRPr/>
            </a:pPr>
            <a:r>
              <a:rPr lang="es-ES_tradnl" sz="5400" b="1" dirty="0">
                <a:ln w="12700">
                  <a:solidFill>
                    <a:schemeClr val="tx2">
                      <a:satMod val="155000"/>
                    </a:schemeClr>
                  </a:solidFill>
                  <a:prstDash val="solid"/>
                </a:ln>
                <a:solidFill>
                  <a:srgbClr val="68151A"/>
                </a:solidFill>
                <a:effectLst>
                  <a:outerShdw blurRad="41275" dist="20320" dir="1800000" algn="tl" rotWithShape="0">
                    <a:srgbClr val="000000">
                      <a:alpha val="40000"/>
                    </a:srgbClr>
                  </a:outerShdw>
                </a:effectLst>
              </a:rPr>
              <a:t>“La evaluación dirige el aprendizaje”</a:t>
            </a:r>
          </a:p>
          <a:p>
            <a:pPr algn="ctr">
              <a:defRPr/>
            </a:pPr>
            <a:endParaRPr lang="es-ES_tradnl" sz="5400" b="1" dirty="0">
              <a:ln w="12700">
                <a:solidFill>
                  <a:schemeClr val="tx2">
                    <a:satMod val="155000"/>
                  </a:schemeClr>
                </a:solidFill>
                <a:prstDash val="solid"/>
              </a:ln>
              <a:solidFill>
                <a:srgbClr val="68151A"/>
              </a:solidFill>
              <a:effectLst>
                <a:outerShdw blurRad="41275" dist="20320" dir="1800000" algn="tl" rotWithShape="0">
                  <a:srgbClr val="000000">
                    <a:alpha val="40000"/>
                  </a:srgbClr>
                </a:outerShdw>
              </a:effectLst>
            </a:endParaRPr>
          </a:p>
          <a:p>
            <a:pPr algn="r">
              <a:defRPr/>
            </a:pPr>
            <a:r>
              <a:rPr lang="es-ES_tradnl" sz="2400" b="1" dirty="0">
                <a:ln w="12700">
                  <a:solidFill>
                    <a:schemeClr val="tx2">
                      <a:satMod val="155000"/>
                    </a:schemeClr>
                  </a:solidFill>
                  <a:prstDash val="solid"/>
                </a:ln>
                <a:solidFill>
                  <a:srgbClr val="68151A"/>
                </a:solidFill>
                <a:effectLst>
                  <a:outerShdw blurRad="41275" dist="20320" dir="1800000" algn="tl" rotWithShape="0">
                    <a:srgbClr val="000000">
                      <a:alpha val="40000"/>
                    </a:srgbClr>
                  </a:outerShdw>
                </a:effectLst>
              </a:rPr>
              <a:t>George E. Miller (1919-1998)</a:t>
            </a:r>
          </a:p>
        </p:txBody>
      </p:sp>
    </p:spTree>
    <p:extLst>
      <p:ext uri="{BB962C8B-B14F-4D97-AF65-F5344CB8AC3E}">
        <p14:creationId xmlns:p14="http://schemas.microsoft.com/office/powerpoint/2010/main" val="2162621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sp>
        <p:nvSpPr>
          <p:cNvPr id="6" name="CuadroTexto 5"/>
          <p:cNvSpPr txBox="1"/>
          <p:nvPr/>
        </p:nvSpPr>
        <p:spPr>
          <a:xfrm>
            <a:off x="329231" y="1442552"/>
            <a:ext cx="8387553" cy="3170099"/>
          </a:xfrm>
          <a:prstGeom prst="rect">
            <a:avLst/>
          </a:prstGeom>
          <a:noFill/>
        </p:spPr>
        <p:txBody>
          <a:bodyPr wrap="square" rtlCol="0">
            <a:spAutoFit/>
          </a:bodyPr>
          <a:lstStyle/>
          <a:p>
            <a:pPr marL="285750" indent="-285750">
              <a:buFont typeface="Arial"/>
              <a:buChar char="•"/>
            </a:pPr>
            <a:r>
              <a:rPr lang="es-ES" sz="2800" b="1" dirty="0" smtClean="0"/>
              <a:t>Variable, constructo: aprendizaje en matemáticas</a:t>
            </a:r>
          </a:p>
          <a:p>
            <a:pPr marL="285750" indent="-285750">
              <a:buFont typeface="Arial"/>
              <a:buChar char="•"/>
            </a:pPr>
            <a:endParaRPr lang="es-ES" sz="2800" b="1" dirty="0" smtClean="0"/>
          </a:p>
          <a:p>
            <a:pPr marL="742950" lvl="1" indent="-285750">
              <a:buFont typeface="Arial"/>
              <a:buChar char="•"/>
            </a:pPr>
            <a:r>
              <a:rPr lang="es-ES" sz="2400" b="1" dirty="0" smtClean="0"/>
              <a:t>Algebra</a:t>
            </a:r>
          </a:p>
          <a:p>
            <a:pPr marL="1200150" lvl="2" indent="-285750">
              <a:buFont typeface="Arial"/>
              <a:buChar char="•"/>
            </a:pPr>
            <a:r>
              <a:rPr lang="es-ES" sz="2400" b="1" dirty="0" smtClean="0"/>
              <a:t>Resuelve ecuaciones lineales</a:t>
            </a:r>
          </a:p>
          <a:p>
            <a:pPr marL="1200150" lvl="2" indent="-285750">
              <a:buFont typeface="Arial"/>
              <a:buChar char="•"/>
            </a:pPr>
            <a:r>
              <a:rPr lang="es-ES" sz="2400" b="1" dirty="0" smtClean="0"/>
              <a:t>Resuelve ecuaciones de segundo grado</a:t>
            </a:r>
          </a:p>
          <a:p>
            <a:pPr marL="742950" lvl="1" indent="-285750">
              <a:buFont typeface="Arial"/>
              <a:buChar char="•"/>
            </a:pPr>
            <a:r>
              <a:rPr lang="es-ES" sz="2400" b="1" dirty="0" err="1" smtClean="0"/>
              <a:t>Artmética</a:t>
            </a:r>
            <a:endParaRPr lang="es-ES" sz="2400" b="1" dirty="0" smtClean="0"/>
          </a:p>
          <a:p>
            <a:pPr marL="742950" lvl="1" indent="-285750">
              <a:buFont typeface="Arial"/>
              <a:buChar char="•"/>
            </a:pPr>
            <a:r>
              <a:rPr lang="es-ES" sz="2400" b="1" dirty="0" smtClean="0"/>
              <a:t>Geometría</a:t>
            </a:r>
          </a:p>
          <a:p>
            <a:pPr marL="742950" lvl="1" indent="-285750">
              <a:buFont typeface="Arial"/>
              <a:buChar char="•"/>
            </a:pPr>
            <a:r>
              <a:rPr lang="es-ES" sz="2400" b="1" dirty="0" smtClean="0"/>
              <a:t>Cálculo</a:t>
            </a:r>
            <a:endParaRPr lang="es-ES" sz="2400" b="1" dirty="0"/>
          </a:p>
        </p:txBody>
      </p:sp>
      <p:sp>
        <p:nvSpPr>
          <p:cNvPr id="7" name="CuadroTexto 6"/>
          <p:cNvSpPr txBox="1"/>
          <p:nvPr/>
        </p:nvSpPr>
        <p:spPr>
          <a:xfrm>
            <a:off x="1554904" y="4853715"/>
            <a:ext cx="6254537" cy="1323439"/>
          </a:xfrm>
          <a:prstGeom prst="rect">
            <a:avLst/>
          </a:prstGeom>
          <a:noFill/>
        </p:spPr>
        <p:txBody>
          <a:bodyPr wrap="none" rtlCol="0">
            <a:spAutoFit/>
          </a:bodyPr>
          <a:lstStyle/>
          <a:p>
            <a:r>
              <a:rPr lang="es-ES" sz="4000" b="1" dirty="0">
                <a:hlinkClick r:id="rId3"/>
              </a:rPr>
              <a:t>http://</a:t>
            </a:r>
            <a:r>
              <a:rPr lang="es-ES" sz="4000" b="1" dirty="0" smtClean="0">
                <a:hlinkClick r:id="rId3"/>
              </a:rPr>
              <a:t>www.eniacedu.com</a:t>
            </a:r>
            <a:endParaRPr lang="es-ES" sz="4000" b="1" dirty="0" smtClean="0"/>
          </a:p>
          <a:p>
            <a:r>
              <a:rPr lang="es-ES" sz="4000" b="1" dirty="0" err="1"/>
              <a:t>j</a:t>
            </a:r>
            <a:r>
              <a:rPr lang="es-ES" sz="4000" b="1" dirty="0" err="1" smtClean="0"/>
              <a:t>ulio.pimienta@anahuac.mx</a:t>
            </a:r>
            <a:endParaRPr lang="es-ES" sz="4000" b="1" dirty="0"/>
          </a:p>
        </p:txBody>
      </p:sp>
    </p:spTree>
    <p:extLst>
      <p:ext uri="{BB962C8B-B14F-4D97-AF65-F5344CB8AC3E}">
        <p14:creationId xmlns:p14="http://schemas.microsoft.com/office/powerpoint/2010/main" val="12276945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graphicFrame>
        <p:nvGraphicFramePr>
          <p:cNvPr id="5" name="Tabla 4"/>
          <p:cNvGraphicFramePr>
            <a:graphicFrameLocks noGrp="1"/>
          </p:cNvGraphicFramePr>
          <p:nvPr>
            <p:extLst>
              <p:ext uri="{D42A27DB-BD31-4B8C-83A1-F6EECF244321}">
                <p14:modId xmlns:p14="http://schemas.microsoft.com/office/powerpoint/2010/main" val="1207491373"/>
              </p:ext>
            </p:extLst>
          </p:nvPr>
        </p:nvGraphicFramePr>
        <p:xfrm>
          <a:off x="12" y="972356"/>
          <a:ext cx="9143988" cy="5714725"/>
        </p:xfrm>
        <a:graphic>
          <a:graphicData uri="http://schemas.openxmlformats.org/drawingml/2006/table">
            <a:tbl>
              <a:tblPr firstRow="1" bandRow="1">
                <a:tableStyleId>{5C22544A-7EE6-4342-B048-85BDC9FD1C3A}</a:tableStyleId>
              </a:tblPr>
              <a:tblGrid>
                <a:gridCol w="3644800"/>
                <a:gridCol w="3260322"/>
                <a:gridCol w="2238866"/>
              </a:tblGrid>
              <a:tr h="603453">
                <a:tc>
                  <a:txBody>
                    <a:bodyPr/>
                    <a:lstStyle/>
                    <a:p>
                      <a:pPr algn="ctr"/>
                      <a:r>
                        <a:rPr lang="es-ES" sz="3600" dirty="0" smtClean="0"/>
                        <a:t>S</a:t>
                      </a:r>
                      <a:endParaRPr lang="es-ES" sz="3600" dirty="0"/>
                    </a:p>
                  </a:txBody>
                  <a:tcPr/>
                </a:tc>
                <a:tc>
                  <a:txBody>
                    <a:bodyPr/>
                    <a:lstStyle/>
                    <a:p>
                      <a:pPr algn="ctr"/>
                      <a:r>
                        <a:rPr lang="es-ES" sz="3600" dirty="0" smtClean="0"/>
                        <a:t>Q</a:t>
                      </a:r>
                      <a:endParaRPr lang="es-ES" sz="3600" dirty="0"/>
                    </a:p>
                  </a:txBody>
                  <a:tcPr/>
                </a:tc>
                <a:tc>
                  <a:txBody>
                    <a:bodyPr/>
                    <a:lstStyle/>
                    <a:p>
                      <a:pPr algn="ctr"/>
                      <a:r>
                        <a:rPr lang="es-ES" sz="3600" dirty="0" smtClean="0"/>
                        <a:t>A</a:t>
                      </a:r>
                      <a:endParaRPr lang="es-ES" sz="3600" dirty="0"/>
                    </a:p>
                  </a:txBody>
                  <a:tcPr/>
                </a:tc>
              </a:tr>
              <a:tr h="5074645">
                <a:tc>
                  <a:txBody>
                    <a:bodyPr/>
                    <a:lstStyle/>
                    <a:p>
                      <a:pPr marL="285750" indent="-285750">
                        <a:buFont typeface="Arial"/>
                        <a:buChar char="•"/>
                      </a:pPr>
                      <a:r>
                        <a:rPr lang="es-ES" sz="1500" baseline="0" dirty="0" smtClean="0"/>
                        <a:t>Proceso de comprensión y mejora.</a:t>
                      </a:r>
                    </a:p>
                    <a:p>
                      <a:pPr marL="285750" indent="-285750">
                        <a:buFont typeface="Arial"/>
                        <a:buChar char="•"/>
                      </a:pPr>
                      <a:r>
                        <a:rPr lang="es-ES" sz="1500" baseline="0" dirty="0" smtClean="0"/>
                        <a:t>La evaluación del aprendizaje sirve para mejorar el aprendizaje.</a:t>
                      </a:r>
                    </a:p>
                    <a:p>
                      <a:pPr marL="285750" indent="-285750">
                        <a:buFont typeface="Arial"/>
                        <a:buChar char="•"/>
                      </a:pPr>
                      <a:r>
                        <a:rPr lang="es-ES" sz="1500" baseline="0" dirty="0" smtClean="0"/>
                        <a:t>Recopilar evidencias.</a:t>
                      </a:r>
                    </a:p>
                    <a:p>
                      <a:pPr marL="285750" indent="-285750">
                        <a:buFont typeface="Arial"/>
                        <a:buChar char="•"/>
                      </a:pPr>
                      <a:r>
                        <a:rPr lang="es-ES" sz="1500" baseline="0" dirty="0" smtClean="0"/>
                        <a:t>Valorar proceso y producto.</a:t>
                      </a:r>
                    </a:p>
                    <a:p>
                      <a:pPr marL="285750" indent="-285750">
                        <a:buFont typeface="Arial"/>
                        <a:buChar char="•"/>
                      </a:pPr>
                      <a:r>
                        <a:rPr lang="es-ES" sz="1500" baseline="0" dirty="0" smtClean="0"/>
                        <a:t>Contribuye al aprendizaje significativo.</a:t>
                      </a:r>
                    </a:p>
                    <a:p>
                      <a:pPr marL="285750" indent="-285750">
                        <a:buFont typeface="Arial"/>
                        <a:buChar char="•"/>
                      </a:pPr>
                      <a:r>
                        <a:rPr lang="es-ES" sz="1500" baseline="0" dirty="0" smtClean="0"/>
                        <a:t>Emisión de juicios de valor.</a:t>
                      </a:r>
                    </a:p>
                    <a:p>
                      <a:pPr marL="285750" indent="-285750">
                        <a:buFont typeface="Arial"/>
                        <a:buChar char="•"/>
                      </a:pPr>
                      <a:r>
                        <a:rPr lang="es-ES" sz="1500" baseline="0" dirty="0" smtClean="0"/>
                        <a:t>Debe ser sistemática, continua y permanente.</a:t>
                      </a:r>
                    </a:p>
                    <a:p>
                      <a:pPr marL="285750" indent="-285750">
                        <a:buFont typeface="Arial"/>
                        <a:buChar char="•"/>
                      </a:pPr>
                      <a:r>
                        <a:rPr lang="es-ES" sz="1500" baseline="0" dirty="0" smtClean="0"/>
                        <a:t>Permite la articulación de todo el proceso.</a:t>
                      </a:r>
                    </a:p>
                    <a:p>
                      <a:pPr marL="285750" indent="-285750">
                        <a:buFont typeface="Arial"/>
                        <a:buChar char="•"/>
                      </a:pPr>
                      <a:r>
                        <a:rPr lang="es-ES" sz="1500" baseline="0" dirty="0" smtClean="0"/>
                        <a:t>Identificar el nivel de logro (del aprendizaje), la evaluación para el aprendizaje implica que el estudiante sea consciente de propio aprendizaje (autorregulación).</a:t>
                      </a:r>
                    </a:p>
                    <a:p>
                      <a:pPr marL="285750" indent="-285750">
                        <a:buFont typeface="Arial"/>
                        <a:buChar char="•"/>
                      </a:pPr>
                      <a:r>
                        <a:rPr lang="es-ES" sz="1500" baseline="0" dirty="0" smtClean="0"/>
                        <a:t>Es la herramienta más importante del proceso educativo, porque nos permiten ver los logros y debilidades de nosotros y los estudiantes.</a:t>
                      </a:r>
                    </a:p>
                    <a:p>
                      <a:pPr marL="285750" indent="-285750">
                        <a:buFont typeface="Arial"/>
                        <a:buChar char="•"/>
                      </a:pPr>
                      <a:r>
                        <a:rPr lang="es-ES" sz="1500" baseline="0" dirty="0" smtClean="0"/>
                        <a:t>Oportunidad de mejora.</a:t>
                      </a:r>
                    </a:p>
                  </a:txBody>
                  <a:tcPr/>
                </a:tc>
                <a:tc>
                  <a:txBody>
                    <a:bodyPr/>
                    <a:lstStyle/>
                    <a:p>
                      <a:pPr marL="0" indent="0">
                        <a:buFont typeface="Arial"/>
                        <a:buNone/>
                      </a:pPr>
                      <a:r>
                        <a:rPr lang="es-ES" sz="1600" baseline="0" dirty="0" smtClean="0"/>
                        <a:t>¿La evaluación para el aprendizaje implica </a:t>
                      </a:r>
                      <a:r>
                        <a:rPr lang="es-ES" sz="1600" baseline="0" dirty="0" err="1" smtClean="0"/>
                        <a:t>metacognición</a:t>
                      </a:r>
                      <a:r>
                        <a:rPr lang="es-ES" sz="1600" baseline="0" dirty="0" smtClean="0"/>
                        <a:t>?</a:t>
                      </a:r>
                    </a:p>
                    <a:p>
                      <a:pPr marL="0" indent="0">
                        <a:buFont typeface="Arial"/>
                        <a:buNone/>
                      </a:pPr>
                      <a:r>
                        <a:rPr lang="es-ES" sz="1600" baseline="0" dirty="0" smtClean="0"/>
                        <a:t>¿La evaluación siempre debe ser objetiva o pudiera ser subjetiva?</a:t>
                      </a:r>
                    </a:p>
                    <a:p>
                      <a:pPr marL="0" indent="0">
                        <a:buFont typeface="Arial"/>
                        <a:buNone/>
                      </a:pPr>
                      <a:r>
                        <a:rPr lang="es-ES" sz="1600" baseline="0" dirty="0" smtClean="0"/>
                        <a:t>¿Para nivel inicial hay un tipo de evaluación especial?</a:t>
                      </a:r>
                    </a:p>
                    <a:p>
                      <a:pPr marL="0" indent="0">
                        <a:buFont typeface="Arial"/>
                        <a:buNone/>
                      </a:pPr>
                      <a:r>
                        <a:rPr lang="es-ES" sz="1600" baseline="0" dirty="0" smtClean="0"/>
                        <a:t>¿En un sistema que es cuantitativo qué recomendaciones tendríamos?</a:t>
                      </a:r>
                    </a:p>
                    <a:p>
                      <a:pPr marL="0" indent="0">
                        <a:buFont typeface="Arial"/>
                        <a:buNone/>
                      </a:pPr>
                      <a:r>
                        <a:rPr lang="es-ES" sz="1600" baseline="0" dirty="0" smtClean="0"/>
                        <a:t>¿Frente a esta realidad, garantiza la evaluación sumativa un aprendizaje significativo?</a:t>
                      </a:r>
                    </a:p>
                    <a:p>
                      <a:pPr marL="0" indent="0">
                        <a:buFont typeface="Arial"/>
                        <a:buNone/>
                      </a:pPr>
                      <a:r>
                        <a:rPr lang="es-ES" sz="1600" baseline="0" dirty="0" smtClean="0"/>
                        <a:t>¿Qué nos falta, por qué estamos estancados?</a:t>
                      </a:r>
                    </a:p>
                    <a:p>
                      <a:pPr marL="0" indent="0">
                        <a:buFont typeface="Arial"/>
                        <a:buNone/>
                      </a:pPr>
                      <a:r>
                        <a:rPr lang="es-ES" sz="1600" baseline="0" dirty="0" smtClean="0"/>
                        <a:t>¿Cómo hacer coherente la evaluación la evaluación de y para los aprendizajes? ¿Cómo hacer para que el que evalúa tenga el nivel de conciencia para evaluar?</a:t>
                      </a:r>
                    </a:p>
                    <a:p>
                      <a:pPr marL="0" indent="0">
                        <a:buFont typeface="Arial"/>
                        <a:buNone/>
                      </a:pPr>
                      <a:r>
                        <a:rPr lang="es-ES" sz="1600" baseline="0" dirty="0" smtClean="0"/>
                        <a:t>¿La evaluación refleja la realidad de los conocimientos y la realidad?</a:t>
                      </a:r>
                    </a:p>
                  </a:txBody>
                  <a:tcPr/>
                </a:tc>
                <a:tc>
                  <a:txBody>
                    <a:bodyPr/>
                    <a:lstStyle/>
                    <a:p>
                      <a:endParaRPr lang="es-ES" dirty="0"/>
                    </a:p>
                  </a:txBody>
                  <a:tcPr/>
                </a:tc>
              </a:tr>
            </a:tbl>
          </a:graphicData>
        </a:graphic>
      </p:graphicFrame>
      <p:sp>
        <p:nvSpPr>
          <p:cNvPr id="6" name="CuadroTexto 5"/>
          <p:cNvSpPr txBox="1"/>
          <p:nvPr/>
        </p:nvSpPr>
        <p:spPr>
          <a:xfrm>
            <a:off x="3665273" y="492517"/>
            <a:ext cx="1969898" cy="369332"/>
          </a:xfrm>
          <a:prstGeom prst="rect">
            <a:avLst/>
          </a:prstGeom>
          <a:noFill/>
        </p:spPr>
        <p:txBody>
          <a:bodyPr wrap="none" rtlCol="0">
            <a:spAutoFit/>
          </a:bodyPr>
          <a:lstStyle/>
          <a:p>
            <a:r>
              <a:rPr lang="es-ES" b="1" dirty="0" smtClean="0"/>
              <a:t>Ciudad de Panamá</a:t>
            </a:r>
            <a:endParaRPr lang="es-ES" b="1" dirty="0"/>
          </a:p>
        </p:txBody>
      </p:sp>
    </p:spTree>
    <p:extLst>
      <p:ext uri="{BB962C8B-B14F-4D97-AF65-F5344CB8AC3E}">
        <p14:creationId xmlns:p14="http://schemas.microsoft.com/office/powerpoint/2010/main" val="18951995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graphicFrame>
        <p:nvGraphicFramePr>
          <p:cNvPr id="6" name="Tabla 5"/>
          <p:cNvGraphicFramePr>
            <a:graphicFrameLocks noGrp="1"/>
          </p:cNvGraphicFramePr>
          <p:nvPr>
            <p:extLst>
              <p:ext uri="{D42A27DB-BD31-4B8C-83A1-F6EECF244321}">
                <p14:modId xmlns:p14="http://schemas.microsoft.com/office/powerpoint/2010/main" val="4082476652"/>
              </p:ext>
            </p:extLst>
          </p:nvPr>
        </p:nvGraphicFramePr>
        <p:xfrm>
          <a:off x="192438" y="853124"/>
          <a:ext cx="8800819" cy="5838966"/>
        </p:xfrm>
        <a:graphic>
          <a:graphicData uri="http://schemas.openxmlformats.org/drawingml/2006/table">
            <a:tbl>
              <a:tblPr firstRow="1" bandRow="1">
                <a:tableStyleId>{5C22544A-7EE6-4342-B048-85BDC9FD1C3A}</a:tableStyleId>
              </a:tblPr>
              <a:tblGrid>
                <a:gridCol w="1479784"/>
                <a:gridCol w="2401403"/>
                <a:gridCol w="1311037"/>
                <a:gridCol w="1921123"/>
                <a:gridCol w="1687472"/>
              </a:tblGrid>
              <a:tr h="462528">
                <a:tc rowSpan="2">
                  <a:txBody>
                    <a:bodyPr/>
                    <a:lstStyle/>
                    <a:p>
                      <a:pPr algn="ctr"/>
                      <a:r>
                        <a:rPr lang="es-ES" sz="2800" dirty="0" smtClean="0"/>
                        <a:t>Objetivo</a:t>
                      </a:r>
                      <a:endParaRPr lang="es-E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lang="es-ES" sz="2400" dirty="0" smtClean="0"/>
                        <a:t>Indicadores de logro</a:t>
                      </a:r>
                      <a:endParaRPr lang="es-E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a:r>
                        <a:rPr lang="es-ES" sz="2400" dirty="0" smtClean="0"/>
                        <a:t>Evaluación</a:t>
                      </a:r>
                      <a:endParaRPr lang="es-E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s-ES"/>
                    </a:p>
                  </a:txBody>
                  <a:tcPr/>
                </a:tc>
                <a:tc hMerge="1">
                  <a:txBody>
                    <a:bodyPr/>
                    <a:lstStyle/>
                    <a:p>
                      <a:pPr algn="ctr"/>
                      <a:endParaRPr lang="es-E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3404">
                <a:tc vMerge="1">
                  <a:txBody>
                    <a:bodyPr/>
                    <a:lstStyle/>
                    <a:p>
                      <a:endParaRPr lang="es-ES" dirty="0"/>
                    </a:p>
                  </a:txBody>
                  <a:tcPr/>
                </a:tc>
                <a:tc vMerge="1">
                  <a:txBody>
                    <a:bodyPr/>
                    <a:lstStyle/>
                    <a:p>
                      <a:endParaRPr lang="es-ES" dirty="0"/>
                    </a:p>
                  </a:txBody>
                  <a:tcPr/>
                </a:tc>
                <a:tc>
                  <a:txBody>
                    <a:bodyPr/>
                    <a:lstStyle/>
                    <a:p>
                      <a:pPr algn="ctr"/>
                      <a:r>
                        <a:rPr lang="es-ES" sz="1600" b="1" dirty="0" smtClean="0"/>
                        <a:t>Evidencia</a:t>
                      </a:r>
                      <a:endParaRPr lang="es-E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b="1" dirty="0" smtClean="0"/>
                        <a:t>Criterios</a:t>
                      </a:r>
                      <a:endParaRPr lang="es-E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b="1" dirty="0" smtClean="0"/>
                        <a:t>Tipo(s) / Instrumento(s)</a:t>
                      </a:r>
                      <a:endParaRPr lang="es-E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02923">
                <a:tc rowSpan="2">
                  <a:txBody>
                    <a:bodyPr/>
                    <a:lstStyle/>
                    <a:p>
                      <a:r>
                        <a:rPr lang="es-ES" sz="1200" dirty="0" smtClean="0"/>
                        <a:t>Define y clasifica la energía en sus distintas formas con la finalidad de comparar su incidencia en el ambiente.</a:t>
                      </a:r>
                      <a:endParaRPr lang="es-E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2">
                  <a:txBody>
                    <a:bodyPr/>
                    <a:lstStyle/>
                    <a:p>
                      <a:pPr marL="285750" indent="-285750">
                        <a:buFont typeface="Arial"/>
                        <a:buChar char="•"/>
                      </a:pPr>
                      <a:r>
                        <a:rPr lang="es-ES" sz="1200" dirty="0" smtClean="0"/>
                        <a:t>Define con claridad el concepto de energía.</a:t>
                      </a:r>
                    </a:p>
                    <a:p>
                      <a:pPr marL="285750" indent="-285750">
                        <a:buFont typeface="Arial"/>
                        <a:buChar char="•"/>
                      </a:pPr>
                      <a:r>
                        <a:rPr lang="es-ES" sz="1200" dirty="0" smtClean="0"/>
                        <a:t>Indaga y describe con seguridad las distintas formas de energía que se dan en la tierra.</a:t>
                      </a:r>
                    </a:p>
                    <a:p>
                      <a:pPr marL="285750" indent="-285750">
                        <a:buFont typeface="Arial"/>
                        <a:buChar char="•"/>
                      </a:pPr>
                      <a:r>
                        <a:rPr lang="es-ES" sz="1200" dirty="0" smtClean="0"/>
                        <a:t>Analiza y describe con interés la importancia de cada una de las distintas formas de energía utilizadas por el ser humano.</a:t>
                      </a:r>
                    </a:p>
                    <a:p>
                      <a:pPr marL="285750" indent="-285750">
                        <a:buFont typeface="Arial"/>
                        <a:buChar char="•"/>
                      </a:pPr>
                      <a:r>
                        <a:rPr lang="es-ES" sz="1200" dirty="0" smtClean="0"/>
                        <a:t>Identifica los tipos de energía: cinética y potencial, usando ejemplos</a:t>
                      </a:r>
                      <a:r>
                        <a:rPr lang="es-ES" sz="1200" baseline="0" dirty="0" smtClean="0"/>
                        <a:t> sencillos.</a:t>
                      </a:r>
                      <a:endParaRPr lang="es-E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s-ES" sz="1400" b="1" dirty="0" smtClean="0"/>
                        <a:t>Productos</a:t>
                      </a:r>
                      <a:r>
                        <a:rPr lang="es-ES" sz="1400" dirty="0" smtClean="0"/>
                        <a:t>:</a:t>
                      </a:r>
                    </a:p>
                    <a:p>
                      <a:r>
                        <a:rPr lang="es-ES" sz="1400" dirty="0" smtClean="0"/>
                        <a:t>Definición escrita de energía.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indent="0">
                        <a:buFont typeface="Arial"/>
                        <a:buNone/>
                      </a:pPr>
                      <a:endParaRPr lang="es-E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indent="0">
                        <a:buFont typeface="Arial"/>
                        <a:buNone/>
                      </a:pPr>
                      <a:endParaRPr lang="es-E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336826">
                <a:tc vMerge="1">
                  <a:txBody>
                    <a:bodyPr/>
                    <a:lstStyle/>
                    <a:p>
                      <a:endParaRPr lang="es-ES"/>
                    </a:p>
                  </a:txBody>
                  <a:tcPr/>
                </a:tc>
                <a:tc vMerge="1">
                  <a:txBody>
                    <a:bodyPr/>
                    <a:lstStyle/>
                    <a:p>
                      <a:endParaRPr lang="es-ES"/>
                    </a:p>
                  </a:txBody>
                  <a:tcPr/>
                </a:tc>
                <a:tc>
                  <a:txBody>
                    <a:bodyPr/>
                    <a:lstStyle/>
                    <a:p>
                      <a:r>
                        <a:rPr lang="es-ES" sz="1400" dirty="0" smtClean="0"/>
                        <a:t>Descripción escrita</a:t>
                      </a:r>
                      <a:r>
                        <a:rPr lang="es-ES" sz="1400" baseline="0" dirty="0" smtClean="0"/>
                        <a:t> e ilustrada.</a:t>
                      </a:r>
                      <a:endParaRPr lang="es-E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indent="0">
                        <a:buFont typeface="Arial"/>
                        <a:buNone/>
                      </a:pPr>
                      <a:r>
                        <a:rPr lang="es-ES" sz="1400" b="1" dirty="0" smtClean="0"/>
                        <a:t>Forma:</a:t>
                      </a:r>
                    </a:p>
                    <a:p>
                      <a:pPr marL="285750" indent="-285750">
                        <a:buFont typeface="Arial"/>
                        <a:buChar char="•"/>
                      </a:pPr>
                      <a:r>
                        <a:rPr lang="es-ES" sz="1400" dirty="0" smtClean="0"/>
                        <a:t>Redacción</a:t>
                      </a:r>
                    </a:p>
                    <a:p>
                      <a:pPr marL="285750" indent="-285750">
                        <a:buFont typeface="Arial"/>
                        <a:buChar char="•"/>
                      </a:pPr>
                      <a:r>
                        <a:rPr lang="es-ES" sz="1400" dirty="0" smtClean="0"/>
                        <a:t>Ortografía</a:t>
                      </a:r>
                    </a:p>
                    <a:p>
                      <a:pPr marL="285750" indent="-285750">
                        <a:buFont typeface="Arial"/>
                        <a:buChar char="•"/>
                      </a:pPr>
                      <a:r>
                        <a:rPr lang="es-ES" sz="1400" dirty="0" smtClean="0"/>
                        <a:t>Claridad</a:t>
                      </a:r>
                    </a:p>
                    <a:p>
                      <a:pPr marL="285750" indent="-285750">
                        <a:buFont typeface="Arial"/>
                        <a:buChar char="•"/>
                      </a:pPr>
                      <a:r>
                        <a:rPr lang="es-ES" sz="1400" dirty="0" smtClean="0"/>
                        <a:t>Legibilidad</a:t>
                      </a:r>
                    </a:p>
                    <a:p>
                      <a:pPr marL="285750" indent="-285750">
                        <a:buFont typeface="Arial"/>
                        <a:buChar char="•"/>
                      </a:pPr>
                      <a:r>
                        <a:rPr lang="es-ES" sz="1400" dirty="0" smtClean="0"/>
                        <a:t>Realización individual</a:t>
                      </a:r>
                    </a:p>
                    <a:p>
                      <a:pPr marL="0" indent="0">
                        <a:buFont typeface="Arial"/>
                        <a:buNone/>
                      </a:pPr>
                      <a:r>
                        <a:rPr lang="es-ES" sz="1400" b="1" dirty="0" smtClean="0"/>
                        <a:t>Fondo:</a:t>
                      </a:r>
                    </a:p>
                    <a:p>
                      <a:pPr marL="171450" indent="-171450">
                        <a:buFont typeface="Arial"/>
                        <a:buChar char="•"/>
                      </a:pPr>
                      <a:r>
                        <a:rPr lang="es-ES" sz="1400" dirty="0" smtClean="0"/>
                        <a:t>Veracidad</a:t>
                      </a:r>
                    </a:p>
                    <a:p>
                      <a:pPr marL="171450" indent="-171450">
                        <a:buFont typeface="Arial"/>
                        <a:buChar char="•"/>
                      </a:pPr>
                      <a:r>
                        <a:rPr lang="es-ES" sz="1400" dirty="0" smtClean="0"/>
                        <a:t>Pertinencia</a:t>
                      </a:r>
                    </a:p>
                    <a:p>
                      <a:pPr marL="171450" indent="-171450">
                        <a:buFont typeface="Arial"/>
                        <a:buChar char="•"/>
                      </a:pPr>
                      <a:r>
                        <a:rPr lang="es-ES" sz="1400" dirty="0" smtClean="0"/>
                        <a:t>Ilustración relevante</a:t>
                      </a:r>
                      <a:endParaRPr lang="es-E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171450" indent="-171450">
                        <a:buFont typeface="Arial"/>
                        <a:buChar char="•"/>
                      </a:pPr>
                      <a:r>
                        <a:rPr lang="es-ES" sz="1400" b="1" dirty="0" smtClean="0"/>
                        <a:t>Heteroevaluación</a:t>
                      </a:r>
                    </a:p>
                    <a:p>
                      <a:pPr marL="171450" indent="-171450">
                        <a:buFont typeface="Arial"/>
                        <a:buChar char="•"/>
                      </a:pPr>
                      <a:r>
                        <a:rPr lang="es-ES" sz="1400" b="1" dirty="0" smtClean="0"/>
                        <a:t>Autoevaluación</a:t>
                      </a:r>
                    </a:p>
                    <a:p>
                      <a:pPr marL="171450" indent="-171450">
                        <a:buFont typeface="Arial"/>
                        <a:buChar char="•"/>
                      </a:pPr>
                      <a:r>
                        <a:rPr lang="es-ES" sz="1400" b="1" dirty="0" err="1" smtClean="0"/>
                        <a:t>Coevaluación</a:t>
                      </a:r>
                      <a:endParaRPr lang="es-ES" sz="1400" b="1" dirty="0" smtClean="0"/>
                    </a:p>
                    <a:p>
                      <a:pPr marL="0" indent="0">
                        <a:buFont typeface="Arial"/>
                        <a:buNone/>
                      </a:pPr>
                      <a:endParaRPr lang="es-ES" sz="1400" b="1" dirty="0" smtClean="0"/>
                    </a:p>
                    <a:p>
                      <a:pPr marL="628650" lvl="1" indent="-171450">
                        <a:buFont typeface="Arial"/>
                        <a:buChar char="•"/>
                      </a:pPr>
                      <a:r>
                        <a:rPr lang="es-ES" sz="1400" b="1" dirty="0" smtClean="0"/>
                        <a:t>Lista de cotejo</a:t>
                      </a:r>
                      <a:endParaRPr lang="es-ES"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62528">
                <a:tc gridSpan="5">
                  <a:txBody>
                    <a:bodyPr/>
                    <a:lstStyle/>
                    <a:p>
                      <a:pPr algn="ctr"/>
                      <a:r>
                        <a:rPr lang="es-ES" sz="2400" b="1" dirty="0" smtClean="0">
                          <a:solidFill>
                            <a:schemeClr val="bg1"/>
                          </a:solidFill>
                        </a:rPr>
                        <a:t>Actividades para la formación</a:t>
                      </a:r>
                      <a:endParaRPr lang="es-ES" sz="24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hMerge="1">
                  <a:txBody>
                    <a:bodyPr/>
                    <a:lstStyle/>
                    <a:p>
                      <a:endParaRPr lang="es-ES" dirty="0"/>
                    </a:p>
                  </a:txBody>
                  <a:tcPr/>
                </a:tc>
                <a:tc hMerge="1">
                  <a:txBody>
                    <a:bodyPr/>
                    <a:lstStyle/>
                    <a:p>
                      <a:endParaRPr lang="es-ES"/>
                    </a:p>
                  </a:txBody>
                  <a:tcPr/>
                </a:tc>
                <a:tc hMerge="1">
                  <a:txBody>
                    <a:bodyPr/>
                    <a:lstStyle/>
                    <a:p>
                      <a:pPr marL="285750" indent="-285750">
                        <a:buFont typeface="Arial"/>
                        <a:buChar char="•"/>
                      </a:pPr>
                      <a:endParaRPr lang="es-ES" dirty="0"/>
                    </a:p>
                  </a:txBody>
                  <a:tcPr/>
                </a:tc>
                <a:tc hMerge="1">
                  <a:txBody>
                    <a:bodyPr/>
                    <a:lstStyle/>
                    <a:p>
                      <a:pPr algn="ctr"/>
                      <a:endParaRPr lang="es-ES" sz="24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r>
              <a:tr h="951510">
                <a:tc gridSpan="5">
                  <a:txBody>
                    <a:bodyPr/>
                    <a:lstStyle/>
                    <a:p>
                      <a:pPr marL="228600" indent="-228600">
                        <a:buAutoNum type="arabicPeriod"/>
                      </a:pPr>
                      <a:r>
                        <a:rPr lang="es-ES" sz="1200" b="1" baseline="0" dirty="0" smtClean="0">
                          <a:solidFill>
                            <a:srgbClr val="000000"/>
                          </a:solidFill>
                        </a:rPr>
                        <a:t>…</a:t>
                      </a:r>
                    </a:p>
                    <a:p>
                      <a:pPr marL="228600" indent="-228600">
                        <a:buAutoNum type="arabicPeriod"/>
                      </a:pPr>
                      <a:r>
                        <a:rPr lang="es-ES" sz="1200" b="1" baseline="0" dirty="0" smtClean="0">
                          <a:solidFill>
                            <a:srgbClr val="000000"/>
                          </a:solidFill>
                        </a:rPr>
                        <a:t>…</a:t>
                      </a:r>
                    </a:p>
                    <a:p>
                      <a:pPr marL="228600" indent="-228600">
                        <a:buAutoNum type="arabicPeriod"/>
                      </a:pPr>
                      <a:r>
                        <a:rPr lang="es-ES" sz="1200" b="1" baseline="0" dirty="0" smtClean="0">
                          <a:solidFill>
                            <a:srgbClr val="000000"/>
                          </a:solidFill>
                        </a:rPr>
                        <a:t>…</a:t>
                      </a:r>
                    </a:p>
                    <a:p>
                      <a:pPr marL="0" indent="0">
                        <a:buNone/>
                      </a:pPr>
                      <a:endParaRPr lang="es-ES" sz="1200" b="1" baseline="0" dirty="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s-ES" dirty="0"/>
                    </a:p>
                  </a:txBody>
                  <a:tcPr/>
                </a:tc>
                <a:tc hMerge="1">
                  <a:txBody>
                    <a:bodyPr/>
                    <a:lstStyle/>
                    <a:p>
                      <a:endParaRPr lang="es-ES" dirty="0">
                        <a:solidFill>
                          <a:srgbClr val="FF0000"/>
                        </a:solidFill>
                      </a:endParaRPr>
                    </a:p>
                  </a:txBody>
                  <a:tcPr/>
                </a:tc>
                <a:tc hMerge="1">
                  <a:txBody>
                    <a:bodyPr/>
                    <a:lstStyle/>
                    <a:p>
                      <a:pPr marL="285750" indent="-285750">
                        <a:buFont typeface="Arial"/>
                        <a:buChar char="•"/>
                      </a:pPr>
                      <a:endParaRPr lang="es-ES" dirty="0"/>
                    </a:p>
                  </a:txBody>
                  <a:tcPr/>
                </a:tc>
                <a:tc hMerge="1">
                  <a:txBody>
                    <a:bodyPr/>
                    <a:lstStyle/>
                    <a:p>
                      <a:endParaRPr lang="es-ES" sz="12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7" name="CuadroTexto 6"/>
          <p:cNvSpPr txBox="1"/>
          <p:nvPr/>
        </p:nvSpPr>
        <p:spPr>
          <a:xfrm>
            <a:off x="1265065" y="350215"/>
            <a:ext cx="6677730" cy="369332"/>
          </a:xfrm>
          <a:prstGeom prst="rect">
            <a:avLst/>
          </a:prstGeom>
          <a:noFill/>
        </p:spPr>
        <p:txBody>
          <a:bodyPr wrap="none" rtlCol="0">
            <a:spAutoFit/>
          </a:bodyPr>
          <a:lstStyle/>
          <a:p>
            <a:r>
              <a:rPr lang="es-ES" dirty="0" smtClean="0"/>
              <a:t>Planificación de la formación y la evaluación basada en competencias</a:t>
            </a:r>
            <a:endParaRPr lang="es-ES" dirty="0"/>
          </a:p>
        </p:txBody>
      </p:sp>
    </p:spTree>
    <p:extLst>
      <p:ext uri="{BB962C8B-B14F-4D97-AF65-F5344CB8AC3E}">
        <p14:creationId xmlns:p14="http://schemas.microsoft.com/office/powerpoint/2010/main" val="15011914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graphicFrame>
        <p:nvGraphicFramePr>
          <p:cNvPr id="5" name="Tabla 4"/>
          <p:cNvGraphicFramePr>
            <a:graphicFrameLocks noGrp="1"/>
          </p:cNvGraphicFramePr>
          <p:nvPr>
            <p:extLst>
              <p:ext uri="{D42A27DB-BD31-4B8C-83A1-F6EECF244321}">
                <p14:modId xmlns:p14="http://schemas.microsoft.com/office/powerpoint/2010/main" val="1728288894"/>
              </p:ext>
            </p:extLst>
          </p:nvPr>
        </p:nvGraphicFramePr>
        <p:xfrm>
          <a:off x="192438" y="634967"/>
          <a:ext cx="8800819" cy="6195864"/>
        </p:xfrm>
        <a:graphic>
          <a:graphicData uri="http://schemas.openxmlformats.org/drawingml/2006/table">
            <a:tbl>
              <a:tblPr firstRow="1" bandRow="1">
                <a:tableStyleId>{5C22544A-7EE6-4342-B048-85BDC9FD1C3A}</a:tableStyleId>
              </a:tblPr>
              <a:tblGrid>
                <a:gridCol w="1347889"/>
                <a:gridCol w="1351163"/>
                <a:gridCol w="2351025"/>
                <a:gridCol w="1851094"/>
                <a:gridCol w="1899648"/>
              </a:tblGrid>
              <a:tr h="445384">
                <a:tc rowSpan="2">
                  <a:txBody>
                    <a:bodyPr/>
                    <a:lstStyle/>
                    <a:p>
                      <a:pPr algn="ctr"/>
                      <a:r>
                        <a:rPr lang="es-ES" sz="1800" dirty="0" smtClean="0"/>
                        <a:t>Objetivos de aprendizaje</a:t>
                      </a:r>
                      <a:endParaRPr lang="es-E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lang="es-ES" sz="1800" dirty="0" smtClean="0"/>
                        <a:t>Indicadores de logro</a:t>
                      </a:r>
                      <a:endParaRPr lang="es-E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a:r>
                        <a:rPr lang="es-ES" sz="2400" dirty="0" smtClean="0"/>
                        <a:t>Evaluación</a:t>
                      </a:r>
                      <a:endParaRPr lang="es-E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s-ES"/>
                    </a:p>
                  </a:txBody>
                  <a:tcPr/>
                </a:tc>
                <a:tc hMerge="1">
                  <a:txBody>
                    <a:bodyPr/>
                    <a:lstStyle/>
                    <a:p>
                      <a:pPr algn="ctr"/>
                      <a:endParaRPr lang="es-E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31384">
                <a:tc vMerge="1">
                  <a:txBody>
                    <a:bodyPr/>
                    <a:lstStyle/>
                    <a:p>
                      <a:endParaRPr lang="es-ES" dirty="0"/>
                    </a:p>
                  </a:txBody>
                  <a:tcPr/>
                </a:tc>
                <a:tc vMerge="1">
                  <a:txBody>
                    <a:bodyPr/>
                    <a:lstStyle/>
                    <a:p>
                      <a:endParaRPr lang="es-ES" dirty="0"/>
                    </a:p>
                  </a:txBody>
                  <a:tcPr/>
                </a:tc>
                <a:tc>
                  <a:txBody>
                    <a:bodyPr/>
                    <a:lstStyle/>
                    <a:p>
                      <a:pPr algn="ctr"/>
                      <a:r>
                        <a:rPr lang="es-ES" sz="1600" b="1" dirty="0" smtClean="0"/>
                        <a:t>Evidencias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b="1" dirty="0" smtClean="0"/>
                        <a:t>Criterios</a:t>
                      </a:r>
                      <a:endParaRPr lang="es-E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b="1" dirty="0" smtClean="0"/>
                        <a:t>Tipo(s) / Instrumento(s)</a:t>
                      </a:r>
                      <a:endParaRPr lang="es-E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804136">
                <a:tc rowSpan="3">
                  <a:txBody>
                    <a:bodyPr/>
                    <a:lstStyle/>
                    <a:p>
                      <a:r>
                        <a:rPr lang="es-ES" sz="1200" dirty="0" smtClean="0"/>
                        <a:t>Se toman</a:t>
                      </a:r>
                      <a:r>
                        <a:rPr lang="es-ES" sz="1200" baseline="0" dirty="0" smtClean="0"/>
                        <a:t> directamente del programa.</a:t>
                      </a:r>
                      <a:endParaRPr lang="es-E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3">
                  <a:txBody>
                    <a:bodyPr/>
                    <a:lstStyle/>
                    <a:p>
                      <a:pPr marL="0" indent="0">
                        <a:buFont typeface="Arial"/>
                        <a:buNone/>
                      </a:pPr>
                      <a:r>
                        <a:rPr lang="es-ES" sz="1200" dirty="0" smtClean="0"/>
                        <a:t>Se toma directamente del programa.</a:t>
                      </a:r>
                      <a:endParaRPr lang="es-E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s-ES" sz="1400" b="1" dirty="0" smtClean="0"/>
                        <a:t>Productos</a:t>
                      </a:r>
                      <a:r>
                        <a:rPr lang="es-ES" sz="1400" b="0" dirty="0" smtClean="0"/>
                        <a:t>:</a:t>
                      </a:r>
                      <a:r>
                        <a:rPr lang="es-ES" sz="1400" b="0" baseline="0" dirty="0" smtClean="0"/>
                        <a:t> Evidencias tangibles que generalmente se obtienen como resultado de un desempeño, son las pruebas fehacientes de que un alumno se ha desempeñado, constituyen pruebas del logro.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3">
                  <a:txBody>
                    <a:bodyPr/>
                    <a:lstStyle/>
                    <a:p>
                      <a:pPr marL="0" indent="0">
                        <a:buFont typeface="Arial"/>
                        <a:buNone/>
                      </a:pPr>
                      <a:r>
                        <a:rPr lang="es-ES" sz="1400" dirty="0" smtClean="0"/>
                        <a:t>Al tener indicadores</a:t>
                      </a:r>
                      <a:r>
                        <a:rPr lang="es-ES" sz="1400" baseline="0" dirty="0" smtClean="0"/>
                        <a:t> de logro, preferimos llamar criterios a los referentes, con los que vamos a comparar las evidencias.</a:t>
                      </a:r>
                      <a:r>
                        <a:rPr lang="es-ES" sz="1400" baseline="0" dirty="0"/>
                        <a:t> </a:t>
                      </a:r>
                      <a:r>
                        <a:rPr lang="es-ES" sz="1400" baseline="0" dirty="0" smtClean="0"/>
                        <a:t>Cada una de ellas, debe tener su grupo de criterios, mismos que serán clasificados en: forma y fondo. Los primeros se refieren por ejemplo a: redacción, ortografía, etc.; mientras que los segundos, a la esencia.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3">
                  <a:txBody>
                    <a:bodyPr/>
                    <a:lstStyle/>
                    <a:p>
                      <a:pPr marL="0" indent="0">
                        <a:buFont typeface="Arial"/>
                        <a:buNone/>
                      </a:pPr>
                      <a:r>
                        <a:rPr lang="es-ES" sz="1400" dirty="0" smtClean="0"/>
                        <a:t>Es deseable que en este apartado mencionemos dos cuestiones: tipo de evaluación (autoevaluación, </a:t>
                      </a:r>
                      <a:r>
                        <a:rPr lang="es-ES" sz="1400" dirty="0" err="1" smtClean="0"/>
                        <a:t>coevaluación</a:t>
                      </a:r>
                      <a:r>
                        <a:rPr lang="es-ES" sz="1400" dirty="0" smtClean="0"/>
                        <a:t> y </a:t>
                      </a:r>
                      <a:r>
                        <a:rPr lang="es-ES" sz="1400" dirty="0" err="1" smtClean="0"/>
                        <a:t>heteroevaluación</a:t>
                      </a:r>
                      <a:r>
                        <a:rPr lang="es-ES" sz="1400" dirty="0" smtClean="0"/>
                        <a:t>) y nombre del instrumento</a:t>
                      </a:r>
                      <a:r>
                        <a:rPr lang="es-ES" sz="1400" baseline="0" dirty="0" smtClean="0"/>
                        <a:t> (producto: lista de cotejo, escala, rúbrica). Los instrumentos se adjuntarán al presente documento.</a:t>
                      </a:r>
                      <a:endParaRPr lang="es-E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712615">
                <a:tc vMerge="1">
                  <a:txBody>
                    <a:bodyPr/>
                    <a:lstStyle/>
                    <a:p>
                      <a:endParaRPr lang="es-ES"/>
                    </a:p>
                  </a:txBody>
                  <a:tcPr/>
                </a:tc>
                <a:tc vMerge="1">
                  <a:txBody>
                    <a:bodyPr/>
                    <a:lstStyle/>
                    <a:p>
                      <a:endParaRPr lang="es-E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b="1" baseline="0" dirty="0" smtClean="0"/>
                        <a:t>Desempeñ</a:t>
                      </a:r>
                      <a:r>
                        <a:rPr lang="es-ES" sz="1400" b="0" baseline="0" dirty="0" smtClean="0"/>
                        <a:t>o: Es la actuación, implica un saber hacer ético con conocimiento.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r>
              <a:tr h="920461">
                <a:tc vMerge="1">
                  <a:txBody>
                    <a:bodyPr/>
                    <a:lstStyle/>
                    <a:p>
                      <a:endParaRPr lang="es-ES"/>
                    </a:p>
                  </a:txBody>
                  <a:tcPr/>
                </a:tc>
                <a:tc vMerge="1">
                  <a:txBody>
                    <a:bodyPr/>
                    <a:lstStyle/>
                    <a:p>
                      <a:endParaRPr lang="es-ES"/>
                    </a:p>
                  </a:txBody>
                  <a:tcPr/>
                </a:tc>
                <a:tc>
                  <a:txBody>
                    <a:bodyPr/>
                    <a:lstStyle/>
                    <a:p>
                      <a:r>
                        <a:rPr lang="es-ES" sz="1400" dirty="0" smtClean="0"/>
                        <a:t>Es</a:t>
                      </a:r>
                      <a:r>
                        <a:rPr lang="es-ES" sz="1400" baseline="0" dirty="0" smtClean="0"/>
                        <a:t> deseable evaluar un producto o desempeño por grupos de indicadores de logro.</a:t>
                      </a:r>
                      <a:endParaRPr lang="es-E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r>
              <a:tr h="445384">
                <a:tc gridSpan="5">
                  <a:txBody>
                    <a:bodyPr/>
                    <a:lstStyle/>
                    <a:p>
                      <a:pPr algn="ctr"/>
                      <a:r>
                        <a:rPr lang="es-ES" sz="2400" b="1" dirty="0" smtClean="0">
                          <a:solidFill>
                            <a:schemeClr val="bg1"/>
                          </a:solidFill>
                        </a:rPr>
                        <a:t>Actividades para la formación</a:t>
                      </a:r>
                      <a:endParaRPr lang="es-ES" sz="24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c hMerge="1">
                  <a:txBody>
                    <a:bodyPr/>
                    <a:lstStyle/>
                    <a:p>
                      <a:endParaRPr lang="es-ES" dirty="0"/>
                    </a:p>
                  </a:txBody>
                  <a:tcPr/>
                </a:tc>
                <a:tc hMerge="1">
                  <a:txBody>
                    <a:bodyPr/>
                    <a:lstStyle/>
                    <a:p>
                      <a:endParaRPr lang="es-ES"/>
                    </a:p>
                  </a:txBody>
                  <a:tcPr/>
                </a:tc>
                <a:tc hMerge="1">
                  <a:txBody>
                    <a:bodyPr/>
                    <a:lstStyle/>
                    <a:p>
                      <a:pPr marL="285750" indent="-285750">
                        <a:buFont typeface="Arial"/>
                        <a:buChar char="•"/>
                      </a:pPr>
                      <a:endParaRPr lang="es-ES" dirty="0"/>
                    </a:p>
                  </a:txBody>
                  <a:tcPr/>
                </a:tc>
                <a:tc hMerge="1">
                  <a:txBody>
                    <a:bodyPr/>
                    <a:lstStyle/>
                    <a:p>
                      <a:pPr algn="ctr"/>
                      <a:endParaRPr lang="es-ES" sz="24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60000"/>
                        <a:lumOff val="40000"/>
                      </a:schemeClr>
                    </a:solidFill>
                  </a:tcPr>
                </a:tc>
              </a:tr>
              <a:tr h="839067">
                <a:tc gridSpan="5">
                  <a:txBody>
                    <a:bodyPr/>
                    <a:lstStyle/>
                    <a:p>
                      <a:pPr marL="0" indent="0">
                        <a:buNone/>
                      </a:pPr>
                      <a:r>
                        <a:rPr lang="es-ES" sz="1400" b="0" baseline="0" dirty="0" smtClean="0">
                          <a:solidFill>
                            <a:srgbClr val="000000"/>
                          </a:solidFill>
                        </a:rPr>
                        <a:t>Tradicionalmente, las secuencias didácticas se han dividido en tres: inicio, desarrollo y cierre. Consideramos que en este momento, debemos referir un conjunto de actividades que contribuyan al logro de las evidencias, por lo que cada una tendrá su grupo de actividades, considerando que las primeras serán de inicio, las siguientes de desarrollo y las finales de cierre.</a:t>
                      </a:r>
                      <a:endParaRPr lang="es-ES" sz="1600" b="0" baseline="0" dirty="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s-ES" dirty="0"/>
                    </a:p>
                  </a:txBody>
                  <a:tcPr/>
                </a:tc>
                <a:tc hMerge="1">
                  <a:txBody>
                    <a:bodyPr/>
                    <a:lstStyle/>
                    <a:p>
                      <a:endParaRPr lang="es-ES" dirty="0">
                        <a:solidFill>
                          <a:srgbClr val="FF0000"/>
                        </a:solidFill>
                      </a:endParaRPr>
                    </a:p>
                  </a:txBody>
                  <a:tcPr/>
                </a:tc>
                <a:tc hMerge="1">
                  <a:txBody>
                    <a:bodyPr/>
                    <a:lstStyle/>
                    <a:p>
                      <a:pPr marL="285750" indent="-285750">
                        <a:buFont typeface="Arial"/>
                        <a:buChar char="•"/>
                      </a:pPr>
                      <a:endParaRPr lang="es-ES" dirty="0"/>
                    </a:p>
                  </a:txBody>
                  <a:tcPr/>
                </a:tc>
                <a:tc hMerge="1">
                  <a:txBody>
                    <a:bodyPr/>
                    <a:lstStyle/>
                    <a:p>
                      <a:endParaRPr lang="es-ES" sz="12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 name="CuadroTexto 5"/>
          <p:cNvSpPr txBox="1"/>
          <p:nvPr/>
        </p:nvSpPr>
        <p:spPr>
          <a:xfrm>
            <a:off x="1265065" y="296175"/>
            <a:ext cx="6677730" cy="369332"/>
          </a:xfrm>
          <a:prstGeom prst="rect">
            <a:avLst/>
          </a:prstGeom>
          <a:noFill/>
        </p:spPr>
        <p:txBody>
          <a:bodyPr wrap="none" rtlCol="0">
            <a:spAutoFit/>
          </a:bodyPr>
          <a:lstStyle/>
          <a:p>
            <a:r>
              <a:rPr lang="es-ES" dirty="0" smtClean="0"/>
              <a:t>Planificación de la formación y la evaluación basada en competencias</a:t>
            </a:r>
            <a:endParaRPr lang="es-ES" dirty="0"/>
          </a:p>
        </p:txBody>
      </p:sp>
    </p:spTree>
    <p:extLst>
      <p:ext uri="{BB962C8B-B14F-4D97-AF65-F5344CB8AC3E}">
        <p14:creationId xmlns:p14="http://schemas.microsoft.com/office/powerpoint/2010/main" val="2681229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graphicFrame>
        <p:nvGraphicFramePr>
          <p:cNvPr id="6" name="Tabla 5"/>
          <p:cNvGraphicFramePr>
            <a:graphicFrameLocks noGrp="1"/>
          </p:cNvGraphicFramePr>
          <p:nvPr>
            <p:extLst>
              <p:ext uri="{D42A27DB-BD31-4B8C-83A1-F6EECF244321}">
                <p14:modId xmlns:p14="http://schemas.microsoft.com/office/powerpoint/2010/main" val="3881264617"/>
              </p:ext>
            </p:extLst>
          </p:nvPr>
        </p:nvGraphicFramePr>
        <p:xfrm>
          <a:off x="1051245" y="1167320"/>
          <a:ext cx="7287723" cy="4361410"/>
        </p:xfrm>
        <a:graphic>
          <a:graphicData uri="http://schemas.openxmlformats.org/drawingml/2006/table">
            <a:tbl>
              <a:tblPr firstRow="1" bandRow="1">
                <a:tableStyleId>{5C22544A-7EE6-4342-B048-85BDC9FD1C3A}</a:tableStyleId>
              </a:tblPr>
              <a:tblGrid>
                <a:gridCol w="5709734"/>
                <a:gridCol w="769751"/>
                <a:gridCol w="808238"/>
              </a:tblGrid>
              <a:tr h="436141">
                <a:tc gridSpan="3">
                  <a:txBody>
                    <a:bodyPr/>
                    <a:lstStyle/>
                    <a:p>
                      <a:pPr algn="ctr"/>
                      <a:r>
                        <a:rPr lang="es-ES" sz="2000" dirty="0" smtClean="0"/>
                        <a:t>Lista de Cotejo para evaluar la  Descripción Escrita</a:t>
                      </a:r>
                      <a:r>
                        <a:rPr lang="es-ES" sz="2000" baseline="0" dirty="0" smtClean="0"/>
                        <a:t> e Ilustrada</a:t>
                      </a:r>
                      <a:endParaRPr lang="es-ES" sz="2000" dirty="0"/>
                    </a:p>
                  </a:txBody>
                  <a:tcPr/>
                </a:tc>
                <a:tc hMerge="1">
                  <a:txBody>
                    <a:bodyPr/>
                    <a:lstStyle/>
                    <a:p>
                      <a:endParaRPr lang="es-ES" dirty="0"/>
                    </a:p>
                  </a:txBody>
                  <a:tcPr/>
                </a:tc>
                <a:tc hMerge="1">
                  <a:txBody>
                    <a:bodyPr/>
                    <a:lstStyle/>
                    <a:p>
                      <a:endParaRPr lang="es-ES" dirty="0"/>
                    </a:p>
                  </a:txBody>
                  <a:tcPr/>
                </a:tc>
              </a:tr>
              <a:tr h="436141">
                <a:tc>
                  <a:txBody>
                    <a:bodyPr/>
                    <a:lstStyle/>
                    <a:p>
                      <a:pPr algn="ctr"/>
                      <a:r>
                        <a:rPr lang="es-ES" b="1" dirty="0" smtClean="0"/>
                        <a:t>Aspectos</a:t>
                      </a:r>
                      <a:endParaRPr lang="es-ES" b="1" dirty="0"/>
                    </a:p>
                  </a:txBody>
                  <a:tcPr/>
                </a:tc>
                <a:tc>
                  <a:txBody>
                    <a:bodyPr/>
                    <a:lstStyle/>
                    <a:p>
                      <a:pPr algn="ctr"/>
                      <a:r>
                        <a:rPr lang="es-ES" b="1" dirty="0" smtClean="0"/>
                        <a:t>Si</a:t>
                      </a:r>
                      <a:endParaRPr lang="es-ES" b="1" dirty="0"/>
                    </a:p>
                  </a:txBody>
                  <a:tcPr/>
                </a:tc>
                <a:tc>
                  <a:txBody>
                    <a:bodyPr/>
                    <a:lstStyle/>
                    <a:p>
                      <a:pPr algn="ctr"/>
                      <a:r>
                        <a:rPr lang="es-ES" b="1" dirty="0" smtClean="0"/>
                        <a:t>No</a:t>
                      </a:r>
                      <a:endParaRPr lang="es-ES" b="1" dirty="0"/>
                    </a:p>
                  </a:txBody>
                  <a:tcPr/>
                </a:tc>
              </a:tr>
              <a:tr h="436141">
                <a:tc>
                  <a:txBody>
                    <a:bodyPr/>
                    <a:lstStyle/>
                    <a:p>
                      <a:r>
                        <a:rPr lang="es-ES" dirty="0" smtClean="0"/>
                        <a:t>Redacción adecuada.</a:t>
                      </a:r>
                      <a:endParaRPr lang="es-ES" dirty="0"/>
                    </a:p>
                  </a:txBody>
                  <a:tcPr/>
                </a:tc>
                <a:tc>
                  <a:txBody>
                    <a:bodyPr/>
                    <a:lstStyle/>
                    <a:p>
                      <a:endParaRPr lang="es-ES" dirty="0"/>
                    </a:p>
                  </a:txBody>
                  <a:tcPr/>
                </a:tc>
                <a:tc>
                  <a:txBody>
                    <a:bodyPr/>
                    <a:lstStyle/>
                    <a:p>
                      <a:endParaRPr lang="es-ES"/>
                    </a:p>
                  </a:txBody>
                  <a:tcPr/>
                </a:tc>
              </a:tr>
              <a:tr h="436141">
                <a:tc>
                  <a:txBody>
                    <a:bodyPr/>
                    <a:lstStyle/>
                    <a:p>
                      <a:r>
                        <a:rPr lang="es-ES" dirty="0" smtClean="0"/>
                        <a:t>Se ha cuidado la ortografía.</a:t>
                      </a:r>
                      <a:endParaRPr lang="es-ES" dirty="0"/>
                    </a:p>
                  </a:txBody>
                  <a:tcPr/>
                </a:tc>
                <a:tc>
                  <a:txBody>
                    <a:bodyPr/>
                    <a:lstStyle/>
                    <a:p>
                      <a:endParaRPr lang="es-ES"/>
                    </a:p>
                  </a:txBody>
                  <a:tcPr/>
                </a:tc>
                <a:tc>
                  <a:txBody>
                    <a:bodyPr/>
                    <a:lstStyle/>
                    <a:p>
                      <a:endParaRPr lang="es-ES"/>
                    </a:p>
                  </a:txBody>
                  <a:tcPr/>
                </a:tc>
              </a:tr>
              <a:tr h="436141">
                <a:tc>
                  <a:txBody>
                    <a:bodyPr/>
                    <a:lstStyle/>
                    <a:p>
                      <a:r>
                        <a:rPr lang="es-ES" dirty="0" smtClean="0"/>
                        <a:t>El texto es claro.</a:t>
                      </a:r>
                      <a:endParaRPr lang="es-ES" dirty="0"/>
                    </a:p>
                  </a:txBody>
                  <a:tcPr/>
                </a:tc>
                <a:tc>
                  <a:txBody>
                    <a:bodyPr/>
                    <a:lstStyle/>
                    <a:p>
                      <a:endParaRPr lang="es-ES"/>
                    </a:p>
                  </a:txBody>
                  <a:tcPr/>
                </a:tc>
                <a:tc>
                  <a:txBody>
                    <a:bodyPr/>
                    <a:lstStyle/>
                    <a:p>
                      <a:endParaRPr lang="es-ES"/>
                    </a:p>
                  </a:txBody>
                  <a:tcPr/>
                </a:tc>
              </a:tr>
              <a:tr h="436141">
                <a:tc>
                  <a:txBody>
                    <a:bodyPr/>
                    <a:lstStyle/>
                    <a:p>
                      <a:r>
                        <a:rPr lang="es-ES" dirty="0" smtClean="0"/>
                        <a:t>La</a:t>
                      </a:r>
                      <a:r>
                        <a:rPr lang="es-ES" baseline="0" dirty="0" smtClean="0"/>
                        <a:t> letra es completamente legible.</a:t>
                      </a:r>
                      <a:endParaRPr lang="es-ES" dirty="0"/>
                    </a:p>
                  </a:txBody>
                  <a:tcPr/>
                </a:tc>
                <a:tc>
                  <a:txBody>
                    <a:bodyPr/>
                    <a:lstStyle/>
                    <a:p>
                      <a:endParaRPr lang="es-ES"/>
                    </a:p>
                  </a:txBody>
                  <a:tcPr/>
                </a:tc>
                <a:tc>
                  <a:txBody>
                    <a:bodyPr/>
                    <a:lstStyle/>
                    <a:p>
                      <a:endParaRPr lang="es-ES"/>
                    </a:p>
                  </a:txBody>
                  <a:tcPr/>
                </a:tc>
              </a:tr>
              <a:tr h="436141">
                <a:tc>
                  <a:txBody>
                    <a:bodyPr/>
                    <a:lstStyle/>
                    <a:p>
                      <a:r>
                        <a:rPr lang="es-ES" dirty="0" smtClean="0"/>
                        <a:t>La tarea ha sido realizada individualmente.</a:t>
                      </a:r>
                      <a:endParaRPr lang="es-ES" dirty="0"/>
                    </a:p>
                  </a:txBody>
                  <a:tcPr/>
                </a:tc>
                <a:tc>
                  <a:txBody>
                    <a:bodyPr/>
                    <a:lstStyle/>
                    <a:p>
                      <a:endParaRPr lang="es-ES"/>
                    </a:p>
                  </a:txBody>
                  <a:tcPr/>
                </a:tc>
                <a:tc>
                  <a:txBody>
                    <a:bodyPr/>
                    <a:lstStyle/>
                    <a:p>
                      <a:endParaRPr lang="es-ES"/>
                    </a:p>
                  </a:txBody>
                  <a:tcPr/>
                </a:tc>
              </a:tr>
              <a:tr h="436141">
                <a:tc>
                  <a:txBody>
                    <a:bodyPr/>
                    <a:lstStyle/>
                    <a:p>
                      <a:r>
                        <a:rPr lang="es-ES" dirty="0" smtClean="0"/>
                        <a:t>La descripción es adecuada al fenómeno.</a:t>
                      </a:r>
                      <a:endParaRPr lang="es-ES" dirty="0"/>
                    </a:p>
                  </a:txBody>
                  <a:tcPr/>
                </a:tc>
                <a:tc>
                  <a:txBody>
                    <a:bodyPr/>
                    <a:lstStyle/>
                    <a:p>
                      <a:endParaRPr lang="es-ES" dirty="0"/>
                    </a:p>
                  </a:txBody>
                  <a:tcPr/>
                </a:tc>
                <a:tc>
                  <a:txBody>
                    <a:bodyPr/>
                    <a:lstStyle/>
                    <a:p>
                      <a:endParaRPr lang="es-ES" dirty="0"/>
                    </a:p>
                  </a:txBody>
                  <a:tcPr/>
                </a:tc>
              </a:tr>
              <a:tr h="436141">
                <a:tc>
                  <a:txBody>
                    <a:bodyPr/>
                    <a:lstStyle/>
                    <a:p>
                      <a:r>
                        <a:rPr lang="es-ES" dirty="0" smtClean="0"/>
                        <a:t>La observación es pertinente.</a:t>
                      </a:r>
                      <a:endParaRPr lang="es-ES" dirty="0"/>
                    </a:p>
                  </a:txBody>
                  <a:tcPr/>
                </a:tc>
                <a:tc>
                  <a:txBody>
                    <a:bodyPr/>
                    <a:lstStyle/>
                    <a:p>
                      <a:endParaRPr lang="es-ES" dirty="0"/>
                    </a:p>
                  </a:txBody>
                  <a:tcPr/>
                </a:tc>
                <a:tc>
                  <a:txBody>
                    <a:bodyPr/>
                    <a:lstStyle/>
                    <a:p>
                      <a:endParaRPr lang="es-ES" dirty="0"/>
                    </a:p>
                  </a:txBody>
                  <a:tcPr/>
                </a:tc>
              </a:tr>
              <a:tr h="436141">
                <a:tc>
                  <a:txBody>
                    <a:bodyPr/>
                    <a:lstStyle/>
                    <a:p>
                      <a:r>
                        <a:rPr lang="es-ES" dirty="0" smtClean="0"/>
                        <a:t>La ilustración es relevante.</a:t>
                      </a:r>
                      <a:endParaRPr lang="es-ES" dirty="0"/>
                    </a:p>
                  </a:txBody>
                  <a:tcPr/>
                </a:tc>
                <a:tc>
                  <a:txBody>
                    <a:bodyPr/>
                    <a:lstStyle/>
                    <a:p>
                      <a:endParaRPr lang="es-ES" dirty="0"/>
                    </a:p>
                  </a:txBody>
                  <a:tcPr/>
                </a:tc>
                <a:tc>
                  <a:txBody>
                    <a:bodyPr/>
                    <a:lstStyle/>
                    <a:p>
                      <a:endParaRPr lang="es-ES" dirty="0"/>
                    </a:p>
                  </a:txBody>
                  <a:tcPr/>
                </a:tc>
              </a:tr>
            </a:tbl>
          </a:graphicData>
        </a:graphic>
      </p:graphicFrame>
      <p:sp>
        <p:nvSpPr>
          <p:cNvPr id="7" name="CuadroTexto 6"/>
          <p:cNvSpPr txBox="1"/>
          <p:nvPr/>
        </p:nvSpPr>
        <p:spPr>
          <a:xfrm>
            <a:off x="1914267" y="485315"/>
            <a:ext cx="5524018" cy="369332"/>
          </a:xfrm>
          <a:prstGeom prst="rect">
            <a:avLst/>
          </a:prstGeom>
          <a:noFill/>
        </p:spPr>
        <p:txBody>
          <a:bodyPr wrap="none" rtlCol="0">
            <a:spAutoFit/>
          </a:bodyPr>
          <a:lstStyle/>
          <a:p>
            <a:r>
              <a:rPr lang="es-ES" dirty="0" smtClean="0"/>
              <a:t>Ejemplo de instrumento para la evaluación de evidencias</a:t>
            </a:r>
            <a:endParaRPr lang="es-ES" dirty="0"/>
          </a:p>
        </p:txBody>
      </p:sp>
    </p:spTree>
    <p:extLst>
      <p:ext uri="{BB962C8B-B14F-4D97-AF65-F5344CB8AC3E}">
        <p14:creationId xmlns:p14="http://schemas.microsoft.com/office/powerpoint/2010/main" val="3678025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graphicFrame>
        <p:nvGraphicFramePr>
          <p:cNvPr id="6" name="Tabla 5"/>
          <p:cNvGraphicFramePr>
            <a:graphicFrameLocks noGrp="1"/>
          </p:cNvGraphicFramePr>
          <p:nvPr>
            <p:extLst>
              <p:ext uri="{D42A27DB-BD31-4B8C-83A1-F6EECF244321}">
                <p14:modId xmlns:p14="http://schemas.microsoft.com/office/powerpoint/2010/main" val="465965595"/>
              </p:ext>
            </p:extLst>
          </p:nvPr>
        </p:nvGraphicFramePr>
        <p:xfrm>
          <a:off x="294402" y="1418408"/>
          <a:ext cx="8434111" cy="5212392"/>
        </p:xfrm>
        <a:graphic>
          <a:graphicData uri="http://schemas.openxmlformats.org/drawingml/2006/table">
            <a:tbl>
              <a:tblPr firstRow="1" bandRow="1">
                <a:tableStyleId>{5C22544A-7EE6-4342-B048-85BDC9FD1C3A}</a:tableStyleId>
              </a:tblPr>
              <a:tblGrid>
                <a:gridCol w="1293236"/>
                <a:gridCol w="2186534"/>
                <a:gridCol w="465285"/>
                <a:gridCol w="465286"/>
                <a:gridCol w="465286"/>
                <a:gridCol w="465285"/>
                <a:gridCol w="1979055"/>
                <a:gridCol w="557072"/>
                <a:gridCol w="557072"/>
              </a:tblGrid>
              <a:tr h="650903">
                <a:tc>
                  <a:txBody>
                    <a:bodyPr/>
                    <a:lstStyle/>
                    <a:p>
                      <a:pPr algn="ctr"/>
                      <a:r>
                        <a:rPr lang="es-ES" dirty="0" smtClean="0"/>
                        <a:t>Áreas</a:t>
                      </a:r>
                      <a:endParaRPr lang="es-ES" dirty="0"/>
                    </a:p>
                  </a:txBody>
                  <a:tcPr/>
                </a:tc>
                <a:tc>
                  <a:txBody>
                    <a:bodyPr/>
                    <a:lstStyle/>
                    <a:p>
                      <a:pPr algn="ctr"/>
                      <a:r>
                        <a:rPr lang="es-ES" dirty="0" smtClean="0"/>
                        <a:t>Indicadores de logro</a:t>
                      </a:r>
                      <a:endParaRPr lang="es-ES" dirty="0"/>
                    </a:p>
                  </a:txBody>
                  <a:tcPr/>
                </a:tc>
                <a:tc gridSpan="4">
                  <a:txBody>
                    <a:bodyPr/>
                    <a:lstStyle/>
                    <a:p>
                      <a:pPr algn="ctr"/>
                      <a:r>
                        <a:rPr lang="es-ES" dirty="0" smtClean="0"/>
                        <a:t>Niveles de Logro</a:t>
                      </a:r>
                    </a:p>
                    <a:p>
                      <a:pPr algn="ctr"/>
                      <a:r>
                        <a:rPr lang="es-ES" dirty="0" smtClean="0"/>
                        <a:t>I         II       III   IV</a:t>
                      </a:r>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r>
                        <a:rPr lang="es-ES" dirty="0" smtClean="0"/>
                        <a:t>Preguntas</a:t>
                      </a:r>
                      <a:endParaRPr lang="es-ES" dirty="0"/>
                    </a:p>
                  </a:txBody>
                  <a:tcPr/>
                </a:tc>
                <a:tc>
                  <a:txBody>
                    <a:bodyPr/>
                    <a:lstStyle/>
                    <a:p>
                      <a:pPr algn="ctr"/>
                      <a:r>
                        <a:rPr lang="es-ES" dirty="0" smtClean="0"/>
                        <a:t>No</a:t>
                      </a:r>
                      <a:endParaRPr lang="es-ES" dirty="0"/>
                    </a:p>
                  </a:txBody>
                  <a:tcPr/>
                </a:tc>
                <a:tc>
                  <a:txBody>
                    <a:bodyPr/>
                    <a:lstStyle/>
                    <a:p>
                      <a:pPr algn="ctr"/>
                      <a:r>
                        <a:rPr lang="es-ES" dirty="0" smtClean="0"/>
                        <a:t>%</a:t>
                      </a:r>
                      <a:endParaRPr lang="es-ES" dirty="0"/>
                    </a:p>
                  </a:txBody>
                  <a:tcPr/>
                </a:tc>
              </a:tr>
              <a:tr h="960857">
                <a:tc rowSpan="3">
                  <a:txBody>
                    <a:bodyPr/>
                    <a:lstStyle/>
                    <a:p>
                      <a:r>
                        <a:rPr lang="es-ES" sz="1600" dirty="0" smtClean="0"/>
                        <a:t>1:</a:t>
                      </a:r>
                      <a:r>
                        <a:rPr lang="es-ES" sz="1600" baseline="0" dirty="0" smtClean="0"/>
                        <a:t> Continuidad de la vida</a:t>
                      </a:r>
                      <a:endParaRPr lang="es-ES" sz="1600" dirty="0"/>
                    </a:p>
                  </a:txBody>
                  <a:tcPr/>
                </a:tc>
                <a:tc>
                  <a:txBody>
                    <a:bodyPr/>
                    <a:lstStyle/>
                    <a:p>
                      <a:r>
                        <a:rPr lang="es-ES" sz="1400" b="0" i="0" u="none" strike="noStrike" kern="1200" baseline="0" smtClean="0">
                          <a:solidFill>
                            <a:schemeClr val="dk1"/>
                          </a:solidFill>
                          <a:latin typeface="+mn-lt"/>
                          <a:ea typeface="+mn-ea"/>
                          <a:cs typeface="+mn-cs"/>
                        </a:rPr>
                        <a:t>Explica el papel</a:t>
                      </a:r>
                    </a:p>
                    <a:p>
                      <a:r>
                        <a:rPr lang="es-ES" sz="1400" b="0" i="0" u="none" strike="noStrike" kern="1200" baseline="0" smtClean="0">
                          <a:solidFill>
                            <a:schemeClr val="dk1"/>
                          </a:solidFill>
                          <a:latin typeface="+mn-lt"/>
                          <a:ea typeface="+mn-ea"/>
                          <a:cs typeface="+mn-cs"/>
                        </a:rPr>
                        <a:t>funcional de los ácidos</a:t>
                      </a:r>
                    </a:p>
                    <a:p>
                      <a:r>
                        <a:rPr lang="es-ES" sz="1400" b="0" i="0" u="none" strike="noStrike" kern="1200" baseline="0" smtClean="0">
                          <a:solidFill>
                            <a:schemeClr val="dk1"/>
                          </a:solidFill>
                          <a:latin typeface="+mn-lt"/>
                          <a:ea typeface="+mn-ea"/>
                          <a:cs typeface="+mn-cs"/>
                        </a:rPr>
                        <a:t>nucleicos en la</a:t>
                      </a:r>
                    </a:p>
                    <a:p>
                      <a:r>
                        <a:rPr lang="es-ES" sz="1400" b="0" i="0" u="none" strike="noStrike" kern="1200" baseline="0" smtClean="0">
                          <a:solidFill>
                            <a:schemeClr val="dk1"/>
                          </a:solidFill>
                          <a:latin typeface="+mn-lt"/>
                          <a:ea typeface="+mn-ea"/>
                          <a:cs typeface="+mn-cs"/>
                        </a:rPr>
                        <a:t>herencia biológica.</a:t>
                      </a:r>
                      <a:endParaRPr lang="es-ES" sz="1400" dirty="0"/>
                    </a:p>
                  </a:txBody>
                  <a:tcPr/>
                </a:tc>
                <a:tc>
                  <a:txBody>
                    <a:bodyPr/>
                    <a:lstStyle/>
                    <a:p>
                      <a:r>
                        <a:rPr lang="es-ES" dirty="0" smtClean="0"/>
                        <a:t>x</a:t>
                      </a:r>
                      <a:endParaRPr lang="es-ES" dirty="0"/>
                    </a:p>
                  </a:txBody>
                  <a:tcPr/>
                </a:tc>
                <a:tc>
                  <a:txBody>
                    <a:bodyPr/>
                    <a:lstStyle/>
                    <a:p>
                      <a:r>
                        <a:rPr lang="es-ES" dirty="0" smtClean="0"/>
                        <a:t>x</a:t>
                      </a:r>
                      <a:endParaRPr lang="es-ES" dirty="0"/>
                    </a:p>
                  </a:txBody>
                  <a:tcPr/>
                </a:tc>
                <a:tc>
                  <a:txBody>
                    <a:bodyPr/>
                    <a:lstStyle/>
                    <a:p>
                      <a:r>
                        <a:rPr lang="es-ES" dirty="0" smtClean="0"/>
                        <a:t>x</a:t>
                      </a:r>
                      <a:endParaRPr lang="es-ES" dirty="0"/>
                    </a:p>
                  </a:txBody>
                  <a:tcPr/>
                </a:tc>
                <a:tc>
                  <a:txBody>
                    <a:bodyPr/>
                    <a:lstStyle/>
                    <a:p>
                      <a:r>
                        <a:rPr lang="es-ES" dirty="0" smtClean="0"/>
                        <a:t>x</a:t>
                      </a:r>
                      <a:endParaRPr lang="es-ES" dirty="0"/>
                    </a:p>
                  </a:txBody>
                  <a:tcPr/>
                </a:tc>
                <a:tc>
                  <a:txBody>
                    <a:bodyPr/>
                    <a:lstStyle/>
                    <a:p>
                      <a:pPr algn="just"/>
                      <a:r>
                        <a:rPr lang="es-ES" dirty="0" smtClean="0"/>
                        <a:t>1, 2, 3, 4, 5, 6, 7</a:t>
                      </a:r>
                      <a:endParaRPr lang="es-ES" dirty="0"/>
                    </a:p>
                  </a:txBody>
                  <a:tcPr/>
                </a:tc>
                <a:tc>
                  <a:txBody>
                    <a:bodyPr/>
                    <a:lstStyle/>
                    <a:p>
                      <a:r>
                        <a:rPr lang="es-ES" dirty="0" smtClean="0"/>
                        <a:t>7</a:t>
                      </a:r>
                      <a:endParaRPr lang="es-ES" dirty="0"/>
                    </a:p>
                  </a:txBody>
                  <a:tcPr/>
                </a:tc>
                <a:tc>
                  <a:txBody>
                    <a:bodyPr/>
                    <a:lstStyle/>
                    <a:p>
                      <a:r>
                        <a:rPr lang="es-ES" dirty="0" smtClean="0"/>
                        <a:t>35</a:t>
                      </a:r>
                      <a:endParaRPr lang="es-ES" dirty="0"/>
                    </a:p>
                  </a:txBody>
                  <a:tcPr/>
                </a:tc>
              </a:tr>
              <a:tr h="1394793">
                <a:tc vMerge="1">
                  <a:txBody>
                    <a:bodyPr/>
                    <a:lstStyle/>
                    <a:p>
                      <a:endParaRPr lang="es-ES" dirty="0"/>
                    </a:p>
                  </a:txBody>
                  <a:tcPr/>
                </a:tc>
                <a:tc>
                  <a:txBody>
                    <a:bodyPr/>
                    <a:lstStyle/>
                    <a:p>
                      <a:r>
                        <a:rPr lang="es-ES" sz="1400" b="0" i="0" u="none" strike="noStrike" kern="1200" baseline="0" dirty="0" smtClean="0">
                          <a:solidFill>
                            <a:schemeClr val="dk1"/>
                          </a:solidFill>
                          <a:latin typeface="+mn-lt"/>
                          <a:ea typeface="+mn-ea"/>
                          <a:cs typeface="+mn-cs"/>
                        </a:rPr>
                        <a:t>-Explica las</a:t>
                      </a:r>
                    </a:p>
                    <a:p>
                      <a:r>
                        <a:rPr lang="es-ES" sz="1400" b="0" i="0" u="none" strike="noStrike" kern="1200" baseline="0" dirty="0" smtClean="0">
                          <a:solidFill>
                            <a:schemeClr val="dk1"/>
                          </a:solidFill>
                          <a:latin typeface="+mn-lt"/>
                          <a:ea typeface="+mn-ea"/>
                          <a:cs typeface="+mn-cs"/>
                        </a:rPr>
                        <a:t>aplicaciones e</a:t>
                      </a:r>
                    </a:p>
                    <a:p>
                      <a:r>
                        <a:rPr lang="es-ES" sz="1400" b="0" i="0" u="none" strike="noStrike" kern="1200" baseline="0" dirty="0" smtClean="0">
                          <a:solidFill>
                            <a:schemeClr val="dk1"/>
                          </a:solidFill>
                          <a:latin typeface="+mn-lt"/>
                          <a:ea typeface="+mn-ea"/>
                          <a:cs typeface="+mn-cs"/>
                        </a:rPr>
                        <a:t>importancia de la</a:t>
                      </a:r>
                    </a:p>
                    <a:p>
                      <a:r>
                        <a:rPr lang="es-ES" sz="1400" b="0" i="0" u="none" strike="noStrike" kern="1200" baseline="0" dirty="0" smtClean="0">
                          <a:solidFill>
                            <a:schemeClr val="dk1"/>
                          </a:solidFill>
                          <a:latin typeface="+mn-lt"/>
                          <a:ea typeface="+mn-ea"/>
                          <a:cs typeface="+mn-cs"/>
                        </a:rPr>
                        <a:t>genómica y la</a:t>
                      </a:r>
                    </a:p>
                    <a:p>
                      <a:r>
                        <a:rPr lang="es-ES" sz="1400" b="0" i="0" u="none" strike="noStrike" kern="1200" baseline="0" dirty="0" err="1" smtClean="0">
                          <a:solidFill>
                            <a:schemeClr val="dk1"/>
                          </a:solidFill>
                          <a:latin typeface="+mn-lt"/>
                          <a:ea typeface="+mn-ea"/>
                          <a:cs typeface="+mn-cs"/>
                        </a:rPr>
                        <a:t>proteómica</a:t>
                      </a:r>
                      <a:r>
                        <a:rPr lang="es-ES" sz="1400" b="0" i="0" u="none" strike="noStrike" kern="1200" baseline="0" dirty="0" smtClean="0">
                          <a:solidFill>
                            <a:schemeClr val="dk1"/>
                          </a:solidFill>
                          <a:latin typeface="+mn-lt"/>
                          <a:ea typeface="+mn-ea"/>
                          <a:cs typeface="+mn-cs"/>
                        </a:rPr>
                        <a:t> en la</a:t>
                      </a:r>
                    </a:p>
                    <a:p>
                      <a:r>
                        <a:rPr lang="es-ES" sz="1400" b="0" i="0" u="none" strike="noStrike" kern="1200" baseline="0" dirty="0" smtClean="0">
                          <a:solidFill>
                            <a:schemeClr val="dk1"/>
                          </a:solidFill>
                          <a:latin typeface="+mn-lt"/>
                          <a:ea typeface="+mn-ea"/>
                          <a:cs typeface="+mn-cs"/>
                        </a:rPr>
                        <a:t>medicina.</a:t>
                      </a:r>
                      <a:endParaRPr lang="es-ES" sz="1400" dirty="0"/>
                    </a:p>
                  </a:txBody>
                  <a:tcPr/>
                </a:tc>
                <a:tc>
                  <a:txBody>
                    <a:bodyPr/>
                    <a:lstStyle/>
                    <a:p>
                      <a:endParaRPr lang="es-ES" dirty="0"/>
                    </a:p>
                  </a:txBody>
                  <a:tcPr/>
                </a:tc>
                <a:tc>
                  <a:txBody>
                    <a:bodyPr/>
                    <a:lstStyle/>
                    <a:p>
                      <a:endParaRPr lang="es-ES" dirty="0"/>
                    </a:p>
                  </a:txBody>
                  <a:tcPr/>
                </a:tc>
                <a:tc>
                  <a:txBody>
                    <a:bodyPr/>
                    <a:lstStyle/>
                    <a:p>
                      <a:r>
                        <a:rPr lang="es-ES" dirty="0" smtClean="0"/>
                        <a:t>x</a:t>
                      </a:r>
                      <a:endParaRPr lang="es-ES" dirty="0"/>
                    </a:p>
                  </a:txBody>
                  <a:tcPr/>
                </a:tc>
                <a:tc>
                  <a:txBody>
                    <a:bodyPr/>
                    <a:lstStyle/>
                    <a:p>
                      <a:r>
                        <a:rPr lang="es-ES" dirty="0" smtClean="0"/>
                        <a:t>x</a:t>
                      </a:r>
                      <a:endParaRPr lang="es-ES" dirty="0"/>
                    </a:p>
                  </a:txBody>
                  <a:tcPr/>
                </a:tc>
                <a:tc>
                  <a:txBody>
                    <a:bodyPr/>
                    <a:lstStyle/>
                    <a:p>
                      <a:pPr algn="just"/>
                      <a:r>
                        <a:rPr lang="es-ES" dirty="0" smtClean="0"/>
                        <a:t>8,</a:t>
                      </a:r>
                      <a:r>
                        <a:rPr lang="es-ES" baseline="0" dirty="0" smtClean="0"/>
                        <a:t> 9, 10, 11, 12 </a:t>
                      </a:r>
                      <a:endParaRPr lang="es-ES" dirty="0"/>
                    </a:p>
                  </a:txBody>
                  <a:tcPr/>
                </a:tc>
                <a:tc>
                  <a:txBody>
                    <a:bodyPr/>
                    <a:lstStyle/>
                    <a:p>
                      <a:r>
                        <a:rPr lang="es-ES" dirty="0" smtClean="0"/>
                        <a:t>5</a:t>
                      </a:r>
                      <a:endParaRPr lang="es-ES" dirty="0"/>
                    </a:p>
                  </a:txBody>
                  <a:tcPr/>
                </a:tc>
                <a:tc>
                  <a:txBody>
                    <a:bodyPr/>
                    <a:lstStyle/>
                    <a:p>
                      <a:r>
                        <a:rPr lang="es-ES" dirty="0" smtClean="0"/>
                        <a:t>25</a:t>
                      </a:r>
                      <a:endParaRPr lang="es-ES" dirty="0"/>
                    </a:p>
                  </a:txBody>
                  <a:tcPr/>
                </a:tc>
              </a:tr>
              <a:tr h="1828728">
                <a:tc vMerge="1">
                  <a:txBody>
                    <a:bodyPr/>
                    <a:lstStyle/>
                    <a:p>
                      <a:endParaRPr lang="es-ES" dirty="0"/>
                    </a:p>
                  </a:txBody>
                  <a:tcPr/>
                </a:tc>
                <a:tc>
                  <a:txBody>
                    <a:bodyPr/>
                    <a:lstStyle/>
                    <a:p>
                      <a:r>
                        <a:rPr lang="es-ES" sz="1400" b="0" i="0" u="none" strike="noStrike" kern="1200" baseline="0" dirty="0" smtClean="0">
                          <a:solidFill>
                            <a:schemeClr val="dk1"/>
                          </a:solidFill>
                          <a:latin typeface="+mn-lt"/>
                          <a:ea typeface="+mn-ea"/>
                          <a:cs typeface="+mn-cs"/>
                        </a:rPr>
                        <a:t>Explica el impacto de</a:t>
                      </a:r>
                    </a:p>
                    <a:p>
                      <a:r>
                        <a:rPr lang="es-ES" sz="1400" b="0" i="0" u="none" strike="noStrike" kern="1200" baseline="0" dirty="0" smtClean="0">
                          <a:solidFill>
                            <a:schemeClr val="dk1"/>
                          </a:solidFill>
                          <a:latin typeface="+mn-lt"/>
                          <a:ea typeface="+mn-ea"/>
                          <a:cs typeface="+mn-cs"/>
                        </a:rPr>
                        <a:t>las alteraciones de la</a:t>
                      </a:r>
                    </a:p>
                    <a:p>
                      <a:r>
                        <a:rPr lang="es-ES" sz="1400" b="0" i="0" u="none" strike="noStrike" kern="1200" baseline="0" dirty="0" smtClean="0">
                          <a:solidFill>
                            <a:schemeClr val="dk1"/>
                          </a:solidFill>
                          <a:latin typeface="+mn-lt"/>
                          <a:ea typeface="+mn-ea"/>
                          <a:cs typeface="+mn-cs"/>
                        </a:rPr>
                        <a:t>información genética</a:t>
                      </a:r>
                    </a:p>
                    <a:p>
                      <a:r>
                        <a:rPr lang="es-ES" sz="1400" b="0" i="0" u="none" strike="noStrike" kern="1200" baseline="0" dirty="0" smtClean="0">
                          <a:solidFill>
                            <a:schemeClr val="dk1"/>
                          </a:solidFill>
                          <a:latin typeface="+mn-lt"/>
                          <a:ea typeface="+mn-ea"/>
                          <a:cs typeface="+mn-cs"/>
                        </a:rPr>
                        <a:t>en la salud humana.</a:t>
                      </a:r>
                    </a:p>
                    <a:p>
                      <a:r>
                        <a:rPr lang="es-ES" sz="1400" b="0" i="0" u="none" strike="noStrike" kern="1200" baseline="0" dirty="0" smtClean="0">
                          <a:solidFill>
                            <a:schemeClr val="dk1"/>
                          </a:solidFill>
                          <a:latin typeface="+mn-lt"/>
                          <a:ea typeface="+mn-ea"/>
                          <a:cs typeface="+mn-cs"/>
                        </a:rPr>
                        <a:t>-Valora los beneficios y</a:t>
                      </a:r>
                    </a:p>
                    <a:p>
                      <a:r>
                        <a:rPr lang="es-ES" sz="1400" b="0" i="0" u="none" strike="noStrike" kern="1200" baseline="0" dirty="0" smtClean="0">
                          <a:solidFill>
                            <a:schemeClr val="dk1"/>
                          </a:solidFill>
                          <a:latin typeface="+mn-lt"/>
                          <a:ea typeface="+mn-ea"/>
                          <a:cs typeface="+mn-cs"/>
                        </a:rPr>
                        <a:t>perjuicios de las</a:t>
                      </a:r>
                    </a:p>
                    <a:p>
                      <a:r>
                        <a:rPr lang="es-ES" sz="1400" b="0" i="0" u="none" strike="noStrike" kern="1200" baseline="0" dirty="0" smtClean="0">
                          <a:solidFill>
                            <a:schemeClr val="dk1"/>
                          </a:solidFill>
                          <a:latin typeface="+mn-lt"/>
                          <a:ea typeface="+mn-ea"/>
                          <a:cs typeface="+mn-cs"/>
                        </a:rPr>
                        <a:t>mutaciones en la salud</a:t>
                      </a:r>
                    </a:p>
                    <a:p>
                      <a:r>
                        <a:rPr lang="es-ES" sz="1400" b="0" i="0" u="none" strike="noStrike" kern="1200" baseline="0" dirty="0" smtClean="0">
                          <a:solidFill>
                            <a:schemeClr val="dk1"/>
                          </a:solidFill>
                          <a:latin typeface="+mn-lt"/>
                          <a:ea typeface="+mn-ea"/>
                          <a:cs typeface="+mn-cs"/>
                        </a:rPr>
                        <a:t>humana.</a:t>
                      </a:r>
                      <a:endParaRPr lang="es-ES" sz="1400" dirty="0" smtClean="0"/>
                    </a:p>
                  </a:txBody>
                  <a:tcPr/>
                </a:tc>
                <a:tc>
                  <a:txBody>
                    <a:bodyPr/>
                    <a:lstStyle/>
                    <a:p>
                      <a:endParaRPr lang="es-ES" dirty="0"/>
                    </a:p>
                  </a:txBody>
                  <a:tcPr/>
                </a:tc>
                <a:tc>
                  <a:txBody>
                    <a:bodyPr/>
                    <a:lstStyle/>
                    <a:p>
                      <a:r>
                        <a:rPr lang="es-ES" dirty="0" smtClean="0"/>
                        <a:t>x</a:t>
                      </a:r>
                      <a:endParaRPr lang="es-ES" dirty="0"/>
                    </a:p>
                  </a:txBody>
                  <a:tcPr/>
                </a:tc>
                <a:tc>
                  <a:txBody>
                    <a:bodyPr/>
                    <a:lstStyle/>
                    <a:p>
                      <a:r>
                        <a:rPr lang="es-ES" dirty="0" smtClean="0"/>
                        <a:t>x</a:t>
                      </a:r>
                      <a:endParaRPr lang="es-ES" dirty="0"/>
                    </a:p>
                  </a:txBody>
                  <a:tcPr/>
                </a:tc>
                <a:tc>
                  <a:txBody>
                    <a:bodyPr/>
                    <a:lstStyle/>
                    <a:p>
                      <a:r>
                        <a:rPr lang="es-ES" dirty="0" smtClean="0"/>
                        <a:t>x</a:t>
                      </a:r>
                      <a:endParaRPr lang="es-ES" dirty="0"/>
                    </a:p>
                  </a:txBody>
                  <a:tcPr/>
                </a:tc>
                <a:tc>
                  <a:txBody>
                    <a:bodyPr/>
                    <a:lstStyle/>
                    <a:p>
                      <a:pPr algn="just"/>
                      <a:r>
                        <a:rPr lang="es-ES" dirty="0" smtClean="0"/>
                        <a:t>13, 14, 15, 16, 17, 18, 19, 20</a:t>
                      </a:r>
                      <a:endParaRPr lang="es-ES" dirty="0"/>
                    </a:p>
                  </a:txBody>
                  <a:tcPr/>
                </a:tc>
                <a:tc>
                  <a:txBody>
                    <a:bodyPr/>
                    <a:lstStyle/>
                    <a:p>
                      <a:r>
                        <a:rPr lang="es-ES" dirty="0" smtClean="0"/>
                        <a:t>8</a:t>
                      </a:r>
                      <a:endParaRPr lang="es-ES" dirty="0"/>
                    </a:p>
                  </a:txBody>
                  <a:tcPr/>
                </a:tc>
                <a:tc>
                  <a:txBody>
                    <a:bodyPr/>
                    <a:lstStyle/>
                    <a:p>
                      <a:r>
                        <a:rPr lang="es-ES" dirty="0" smtClean="0"/>
                        <a:t>40</a:t>
                      </a:r>
                      <a:endParaRPr lang="es-ES" dirty="0"/>
                    </a:p>
                  </a:txBody>
                  <a:tcPr/>
                </a:tc>
              </a:tr>
              <a:tr h="377111">
                <a:tc gridSpan="7">
                  <a:txBody>
                    <a:bodyPr/>
                    <a:lstStyle/>
                    <a:p>
                      <a:pPr algn="ctr"/>
                      <a:r>
                        <a:rPr lang="es-ES" dirty="0" smtClean="0"/>
                        <a:t>TOTALES:</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c>
                  <a:txBody>
                    <a:bodyPr/>
                    <a:lstStyle/>
                    <a:p>
                      <a:r>
                        <a:rPr lang="es-ES" dirty="0" smtClean="0"/>
                        <a:t>20</a:t>
                      </a:r>
                      <a:endParaRPr lang="es-ES" dirty="0"/>
                    </a:p>
                  </a:txBody>
                  <a:tcPr/>
                </a:tc>
                <a:tc>
                  <a:txBody>
                    <a:bodyPr/>
                    <a:lstStyle/>
                    <a:p>
                      <a:r>
                        <a:rPr lang="es-ES" dirty="0" smtClean="0"/>
                        <a:t>100</a:t>
                      </a:r>
                      <a:endParaRPr lang="es-ES" dirty="0"/>
                    </a:p>
                  </a:txBody>
                  <a:tcPr/>
                </a:tc>
              </a:tr>
            </a:tbl>
          </a:graphicData>
        </a:graphic>
      </p:graphicFrame>
      <p:sp>
        <p:nvSpPr>
          <p:cNvPr id="7" name="CuadroTexto 6"/>
          <p:cNvSpPr txBox="1"/>
          <p:nvPr/>
        </p:nvSpPr>
        <p:spPr>
          <a:xfrm>
            <a:off x="2784836" y="940996"/>
            <a:ext cx="3894215" cy="369332"/>
          </a:xfrm>
          <a:prstGeom prst="rect">
            <a:avLst/>
          </a:prstGeom>
          <a:noFill/>
        </p:spPr>
        <p:txBody>
          <a:bodyPr wrap="none" rtlCol="0">
            <a:spAutoFit/>
          </a:bodyPr>
          <a:lstStyle/>
          <a:p>
            <a:r>
              <a:rPr lang="es-ES" dirty="0" smtClean="0"/>
              <a:t>Asignatura: Biología. Duodécimo grado.</a:t>
            </a:r>
            <a:endParaRPr lang="es-ES" dirty="0"/>
          </a:p>
        </p:txBody>
      </p:sp>
      <p:sp>
        <p:nvSpPr>
          <p:cNvPr id="8" name="CuadroTexto 7"/>
          <p:cNvSpPr txBox="1"/>
          <p:nvPr/>
        </p:nvSpPr>
        <p:spPr>
          <a:xfrm>
            <a:off x="1829277" y="479388"/>
            <a:ext cx="6013861" cy="369332"/>
          </a:xfrm>
          <a:prstGeom prst="rect">
            <a:avLst/>
          </a:prstGeom>
          <a:noFill/>
        </p:spPr>
        <p:txBody>
          <a:bodyPr wrap="none" rtlCol="0">
            <a:spAutoFit/>
          </a:bodyPr>
          <a:lstStyle/>
          <a:p>
            <a:r>
              <a:rPr lang="es-ES" b="1" dirty="0" smtClean="0"/>
              <a:t>Tabla de Especificaciones para la Planificación de una Prueba</a:t>
            </a:r>
            <a:endParaRPr lang="es-ES" b="1" dirty="0"/>
          </a:p>
        </p:txBody>
      </p:sp>
    </p:spTree>
    <p:extLst>
      <p:ext uri="{BB962C8B-B14F-4D97-AF65-F5344CB8AC3E}">
        <p14:creationId xmlns:p14="http://schemas.microsoft.com/office/powerpoint/2010/main" val="8120519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pic>
        <p:nvPicPr>
          <p:cNvPr id="6" name="Imagen 5"/>
          <p:cNvPicPr>
            <a:picLocks noChangeAspect="1"/>
          </p:cNvPicPr>
          <p:nvPr/>
        </p:nvPicPr>
        <p:blipFill>
          <a:blip r:embed="rId3"/>
          <a:stretch>
            <a:fillRect/>
          </a:stretch>
        </p:blipFill>
        <p:spPr>
          <a:xfrm>
            <a:off x="-3" y="1541559"/>
            <a:ext cx="9144000" cy="3916425"/>
          </a:xfrm>
          <a:prstGeom prst="rect">
            <a:avLst/>
          </a:prstGeom>
        </p:spPr>
      </p:pic>
      <p:sp>
        <p:nvSpPr>
          <p:cNvPr id="7" name="CuadroTexto 6"/>
          <p:cNvSpPr txBox="1"/>
          <p:nvPr/>
        </p:nvSpPr>
        <p:spPr>
          <a:xfrm>
            <a:off x="3458979" y="959208"/>
            <a:ext cx="1992102" cy="369332"/>
          </a:xfrm>
          <a:prstGeom prst="rect">
            <a:avLst/>
          </a:prstGeom>
          <a:noFill/>
        </p:spPr>
        <p:txBody>
          <a:bodyPr wrap="none" rtlCol="0">
            <a:spAutoFit/>
          </a:bodyPr>
          <a:lstStyle/>
          <a:p>
            <a:r>
              <a:rPr lang="es-ES" b="1" dirty="0" smtClean="0"/>
              <a:t>Ejemplo de Prueba</a:t>
            </a:r>
            <a:endParaRPr lang="es-ES" b="1" dirty="0"/>
          </a:p>
        </p:txBody>
      </p:sp>
    </p:spTree>
    <p:extLst>
      <p:ext uri="{BB962C8B-B14F-4D97-AF65-F5344CB8AC3E}">
        <p14:creationId xmlns:p14="http://schemas.microsoft.com/office/powerpoint/2010/main" val="9283709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sp>
        <p:nvSpPr>
          <p:cNvPr id="7" name="CuadroTexto 6"/>
          <p:cNvSpPr txBox="1"/>
          <p:nvPr/>
        </p:nvSpPr>
        <p:spPr>
          <a:xfrm>
            <a:off x="3458979" y="959208"/>
            <a:ext cx="1992102" cy="369332"/>
          </a:xfrm>
          <a:prstGeom prst="rect">
            <a:avLst/>
          </a:prstGeom>
          <a:noFill/>
        </p:spPr>
        <p:txBody>
          <a:bodyPr wrap="none" rtlCol="0">
            <a:spAutoFit/>
          </a:bodyPr>
          <a:lstStyle/>
          <a:p>
            <a:r>
              <a:rPr lang="es-ES" b="1" dirty="0" smtClean="0"/>
              <a:t>Ejemplo de Prueba</a:t>
            </a:r>
            <a:endParaRPr lang="es-ES" b="1" dirty="0"/>
          </a:p>
        </p:txBody>
      </p:sp>
      <p:pic>
        <p:nvPicPr>
          <p:cNvPr id="5" name="Imagen 4"/>
          <p:cNvPicPr>
            <a:picLocks noChangeAspect="1"/>
          </p:cNvPicPr>
          <p:nvPr/>
        </p:nvPicPr>
        <p:blipFill>
          <a:blip r:embed="rId3"/>
          <a:stretch>
            <a:fillRect/>
          </a:stretch>
        </p:blipFill>
        <p:spPr>
          <a:xfrm>
            <a:off x="81066" y="1003301"/>
            <a:ext cx="8914302" cy="4726492"/>
          </a:xfrm>
          <a:prstGeom prst="rect">
            <a:avLst/>
          </a:prstGeom>
        </p:spPr>
      </p:pic>
      <p:sp>
        <p:nvSpPr>
          <p:cNvPr id="8" name="CuadroTexto 7"/>
          <p:cNvSpPr txBox="1"/>
          <p:nvPr/>
        </p:nvSpPr>
        <p:spPr>
          <a:xfrm>
            <a:off x="5990222" y="6488668"/>
            <a:ext cx="3153778" cy="276999"/>
          </a:xfrm>
          <a:prstGeom prst="rect">
            <a:avLst/>
          </a:prstGeom>
          <a:noFill/>
        </p:spPr>
        <p:txBody>
          <a:bodyPr wrap="none" rtlCol="0">
            <a:spAutoFit/>
          </a:bodyPr>
          <a:lstStyle/>
          <a:p>
            <a:r>
              <a:rPr lang="es-ES" sz="1200" b="1" dirty="0" smtClean="0"/>
              <a:t>Prueba elaborada por el </a:t>
            </a:r>
            <a:r>
              <a:rPr lang="es-ES" sz="1200" b="1" dirty="0" err="1" smtClean="0"/>
              <a:t>Mgtr</a:t>
            </a:r>
            <a:r>
              <a:rPr lang="es-ES" sz="1200" b="1" dirty="0" smtClean="0"/>
              <a:t>. Fermín Santana </a:t>
            </a:r>
            <a:endParaRPr lang="es-ES" sz="1200" b="1" dirty="0"/>
          </a:p>
        </p:txBody>
      </p:sp>
    </p:spTree>
    <p:extLst>
      <p:ext uri="{BB962C8B-B14F-4D97-AF65-F5344CB8AC3E}">
        <p14:creationId xmlns:p14="http://schemas.microsoft.com/office/powerpoint/2010/main" val="20412883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sp>
        <p:nvSpPr>
          <p:cNvPr id="7" name="CuadroTexto 6"/>
          <p:cNvSpPr txBox="1"/>
          <p:nvPr/>
        </p:nvSpPr>
        <p:spPr>
          <a:xfrm>
            <a:off x="3458979" y="959208"/>
            <a:ext cx="1992102" cy="369332"/>
          </a:xfrm>
          <a:prstGeom prst="rect">
            <a:avLst/>
          </a:prstGeom>
          <a:noFill/>
        </p:spPr>
        <p:txBody>
          <a:bodyPr wrap="none" rtlCol="0">
            <a:spAutoFit/>
          </a:bodyPr>
          <a:lstStyle/>
          <a:p>
            <a:r>
              <a:rPr lang="es-ES" b="1" dirty="0" smtClean="0"/>
              <a:t>Ejemplo de Prueba</a:t>
            </a:r>
            <a:endParaRPr lang="es-ES" b="1" dirty="0"/>
          </a:p>
        </p:txBody>
      </p:sp>
      <p:sp>
        <p:nvSpPr>
          <p:cNvPr id="6" name="CuadroTexto 5"/>
          <p:cNvSpPr txBox="1"/>
          <p:nvPr/>
        </p:nvSpPr>
        <p:spPr>
          <a:xfrm>
            <a:off x="5990222" y="6488668"/>
            <a:ext cx="3153778" cy="276999"/>
          </a:xfrm>
          <a:prstGeom prst="rect">
            <a:avLst/>
          </a:prstGeom>
          <a:noFill/>
        </p:spPr>
        <p:txBody>
          <a:bodyPr wrap="none" rtlCol="0">
            <a:spAutoFit/>
          </a:bodyPr>
          <a:lstStyle/>
          <a:p>
            <a:r>
              <a:rPr lang="es-ES" sz="1200" b="1" dirty="0" smtClean="0"/>
              <a:t>Prueba elaborada por el </a:t>
            </a:r>
            <a:r>
              <a:rPr lang="es-ES" sz="1200" b="1" dirty="0" err="1" smtClean="0"/>
              <a:t>Mgtr</a:t>
            </a:r>
            <a:r>
              <a:rPr lang="es-ES" sz="1200" b="1" dirty="0" smtClean="0"/>
              <a:t>. Fermín Santana </a:t>
            </a:r>
            <a:endParaRPr lang="es-ES" sz="1200" b="1" dirty="0"/>
          </a:p>
        </p:txBody>
      </p:sp>
      <p:pic>
        <p:nvPicPr>
          <p:cNvPr id="5" name="Imagen 4"/>
          <p:cNvPicPr>
            <a:picLocks noChangeAspect="1"/>
          </p:cNvPicPr>
          <p:nvPr/>
        </p:nvPicPr>
        <p:blipFill>
          <a:blip r:embed="rId3"/>
          <a:stretch>
            <a:fillRect/>
          </a:stretch>
        </p:blipFill>
        <p:spPr>
          <a:xfrm>
            <a:off x="729629" y="586990"/>
            <a:ext cx="7770710" cy="5908477"/>
          </a:xfrm>
          <a:prstGeom prst="rect">
            <a:avLst/>
          </a:prstGeom>
        </p:spPr>
      </p:pic>
    </p:spTree>
    <p:extLst>
      <p:ext uri="{BB962C8B-B14F-4D97-AF65-F5344CB8AC3E}">
        <p14:creationId xmlns:p14="http://schemas.microsoft.com/office/powerpoint/2010/main" val="15424167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graphicFrame>
        <p:nvGraphicFramePr>
          <p:cNvPr id="5" name="Tabla 4"/>
          <p:cNvGraphicFramePr>
            <a:graphicFrameLocks noGrp="1"/>
          </p:cNvGraphicFramePr>
          <p:nvPr>
            <p:extLst>
              <p:ext uri="{D42A27DB-BD31-4B8C-83A1-F6EECF244321}">
                <p14:modId xmlns:p14="http://schemas.microsoft.com/office/powerpoint/2010/main" val="3551300205"/>
              </p:ext>
            </p:extLst>
          </p:nvPr>
        </p:nvGraphicFramePr>
        <p:xfrm>
          <a:off x="297944" y="985866"/>
          <a:ext cx="8574152" cy="5714725"/>
        </p:xfrm>
        <a:graphic>
          <a:graphicData uri="http://schemas.openxmlformats.org/drawingml/2006/table">
            <a:tbl>
              <a:tblPr firstRow="1" bandRow="1">
                <a:tableStyleId>{5C22544A-7EE6-4342-B048-85BDC9FD1C3A}</a:tableStyleId>
              </a:tblPr>
              <a:tblGrid>
                <a:gridCol w="3417663"/>
                <a:gridCol w="3057145"/>
                <a:gridCol w="2099344"/>
              </a:tblGrid>
              <a:tr h="603453">
                <a:tc>
                  <a:txBody>
                    <a:bodyPr/>
                    <a:lstStyle/>
                    <a:p>
                      <a:pPr algn="ctr"/>
                      <a:r>
                        <a:rPr lang="es-ES" sz="3600" dirty="0" smtClean="0"/>
                        <a:t>S</a:t>
                      </a:r>
                      <a:endParaRPr lang="es-ES" sz="3600" dirty="0"/>
                    </a:p>
                  </a:txBody>
                  <a:tcPr/>
                </a:tc>
                <a:tc>
                  <a:txBody>
                    <a:bodyPr/>
                    <a:lstStyle/>
                    <a:p>
                      <a:pPr algn="ctr"/>
                      <a:r>
                        <a:rPr lang="es-ES" sz="3600" dirty="0" smtClean="0"/>
                        <a:t>Q</a:t>
                      </a:r>
                      <a:endParaRPr lang="es-ES" sz="3600" dirty="0"/>
                    </a:p>
                  </a:txBody>
                  <a:tcPr/>
                </a:tc>
                <a:tc>
                  <a:txBody>
                    <a:bodyPr/>
                    <a:lstStyle/>
                    <a:p>
                      <a:pPr algn="ctr"/>
                      <a:r>
                        <a:rPr lang="es-ES" sz="3600" dirty="0" smtClean="0"/>
                        <a:t>A</a:t>
                      </a:r>
                      <a:endParaRPr lang="es-ES" sz="3600" dirty="0"/>
                    </a:p>
                  </a:txBody>
                  <a:tcPr/>
                </a:tc>
              </a:tr>
              <a:tr h="5074645">
                <a:tc>
                  <a:txBody>
                    <a:bodyPr/>
                    <a:lstStyle/>
                    <a:p>
                      <a:pPr marL="285750" indent="-285750">
                        <a:buFont typeface="Arial"/>
                        <a:buChar char="•"/>
                      </a:pPr>
                      <a:r>
                        <a:rPr lang="es-ES" sz="1500" dirty="0" smtClean="0"/>
                        <a:t>Es un proceso continuo, donde se lleva un registro del desempeño del estudiante.</a:t>
                      </a:r>
                    </a:p>
                    <a:p>
                      <a:pPr marL="285750" indent="-285750">
                        <a:buFont typeface="Arial"/>
                        <a:buChar char="•"/>
                      </a:pPr>
                      <a:r>
                        <a:rPr lang="es-ES" sz="1500" dirty="0" smtClean="0"/>
                        <a:t>La evaluación de los aprendizaje, se refiere al proceso evaluativo y para los aprendizajes,</a:t>
                      </a:r>
                      <a:r>
                        <a:rPr lang="es-ES" sz="1500" baseline="0" dirty="0" smtClean="0"/>
                        <a:t> se refiere a mejorar.</a:t>
                      </a:r>
                    </a:p>
                    <a:p>
                      <a:pPr marL="285750" indent="-285750">
                        <a:buFont typeface="Arial"/>
                        <a:buChar char="•"/>
                      </a:pPr>
                      <a:r>
                        <a:rPr lang="es-ES" sz="1500" baseline="0" dirty="0" smtClean="0"/>
                        <a:t>Requiere de un juicio de valor.</a:t>
                      </a:r>
                    </a:p>
                    <a:p>
                      <a:pPr marL="285750" indent="-285750">
                        <a:buFont typeface="Arial"/>
                        <a:buChar char="•"/>
                      </a:pPr>
                      <a:r>
                        <a:rPr lang="es-ES" sz="1500" baseline="0" dirty="0" smtClean="0"/>
                        <a:t>Es proceso sistemático y permanente.</a:t>
                      </a:r>
                    </a:p>
                    <a:p>
                      <a:pPr marL="285750" indent="-285750">
                        <a:buFont typeface="Arial"/>
                        <a:buChar char="•"/>
                      </a:pPr>
                      <a:r>
                        <a:rPr lang="es-ES" sz="1500" baseline="0" dirty="0" smtClean="0"/>
                        <a:t>Recolección de información para emitir un juicio evaluativo.</a:t>
                      </a:r>
                    </a:p>
                    <a:p>
                      <a:pPr marL="285750" indent="-285750">
                        <a:buFont typeface="Arial"/>
                        <a:buChar char="•"/>
                      </a:pPr>
                      <a:r>
                        <a:rPr lang="es-ES" sz="1500" baseline="0" dirty="0" smtClean="0"/>
                        <a:t>Valoración del desempeño. </a:t>
                      </a:r>
                    </a:p>
                    <a:p>
                      <a:pPr marL="285750" indent="-285750">
                        <a:buFont typeface="Arial"/>
                        <a:buChar char="•"/>
                      </a:pPr>
                      <a:r>
                        <a:rPr lang="es-ES" sz="1500" baseline="0" dirty="0" smtClean="0"/>
                        <a:t>Proceso holístico.</a:t>
                      </a:r>
                    </a:p>
                    <a:p>
                      <a:pPr marL="285750" indent="-285750">
                        <a:buFont typeface="Arial"/>
                        <a:buChar char="•"/>
                      </a:pPr>
                      <a:r>
                        <a:rPr lang="es-ES" sz="1500" baseline="0" dirty="0" smtClean="0"/>
                        <a:t>Permite verificar lo logrado y para los aprendizajes, permite autorregular y reorientar lo aprendido.</a:t>
                      </a:r>
                    </a:p>
                    <a:p>
                      <a:pPr marL="285750" indent="-285750">
                        <a:buFont typeface="Arial"/>
                        <a:buChar char="•"/>
                      </a:pPr>
                      <a:r>
                        <a:rPr lang="es-ES" sz="1500" baseline="0" dirty="0" smtClean="0"/>
                        <a:t>La evaluación de los aprendizajes debe ser lo más objetiva posible.</a:t>
                      </a:r>
                    </a:p>
                    <a:p>
                      <a:pPr marL="285750" indent="-285750">
                        <a:buFont typeface="Arial"/>
                        <a:buChar char="•"/>
                      </a:pPr>
                      <a:r>
                        <a:rPr lang="es-ES" sz="1500" baseline="0" dirty="0" smtClean="0"/>
                        <a:t>La evaluación debe cumplir con la política educativa nacional.</a:t>
                      </a:r>
                    </a:p>
                    <a:p>
                      <a:pPr marL="285750" indent="-285750">
                        <a:buFont typeface="Arial"/>
                        <a:buChar char="•"/>
                      </a:pPr>
                      <a:r>
                        <a:rPr lang="es-ES" sz="1500" baseline="0" dirty="0" smtClean="0"/>
                        <a:t>La evaluación es un proceso continuo, sistemático, juicio.</a:t>
                      </a:r>
                    </a:p>
                  </a:txBody>
                  <a:tcPr/>
                </a:tc>
                <a:tc>
                  <a:txBody>
                    <a:bodyPr/>
                    <a:lstStyle/>
                    <a:p>
                      <a:pPr marL="285750" indent="-285750">
                        <a:buFont typeface="Arial"/>
                        <a:buChar char="•"/>
                      </a:pPr>
                      <a:r>
                        <a:rPr lang="es-ES" sz="1600" baseline="0" dirty="0" smtClean="0"/>
                        <a:t>¿Cuáles son las características de la evaluación para el a.?</a:t>
                      </a:r>
                    </a:p>
                    <a:p>
                      <a:pPr marL="285750" indent="-285750">
                        <a:buFont typeface="Arial"/>
                        <a:buChar char="•"/>
                      </a:pPr>
                      <a:r>
                        <a:rPr lang="es-ES" sz="1600" baseline="0" dirty="0" smtClean="0"/>
                        <a:t>¿Cuáles son las diferencias?</a:t>
                      </a:r>
                    </a:p>
                    <a:p>
                      <a:pPr marL="285750" indent="-285750">
                        <a:buFont typeface="Arial"/>
                        <a:buChar char="•"/>
                      </a:pPr>
                      <a:r>
                        <a:rPr lang="es-ES" sz="1600" baseline="0" dirty="0" smtClean="0"/>
                        <a:t>¿En qué momento del proceso se realizan?</a:t>
                      </a:r>
                    </a:p>
                    <a:p>
                      <a:pPr marL="285750" indent="-285750">
                        <a:buFont typeface="Arial"/>
                        <a:buChar char="•"/>
                      </a:pPr>
                      <a:r>
                        <a:rPr lang="es-ES" sz="1600" baseline="0" dirty="0" smtClean="0"/>
                        <a:t>¿Quiénes participan en ambas?</a:t>
                      </a:r>
                    </a:p>
                    <a:p>
                      <a:pPr marL="285750" indent="-285750">
                        <a:buFont typeface="Arial"/>
                        <a:buChar char="•"/>
                      </a:pPr>
                      <a:r>
                        <a:rPr lang="es-ES" sz="1600" baseline="0" dirty="0" smtClean="0"/>
                        <a:t>¿Cuáles son las ventajas de cada una?</a:t>
                      </a:r>
                    </a:p>
                    <a:p>
                      <a:pPr marL="285750" indent="-285750">
                        <a:buFont typeface="Arial"/>
                        <a:buChar char="•"/>
                      </a:pPr>
                      <a:r>
                        <a:rPr lang="es-ES" sz="1600" baseline="0" dirty="0" smtClean="0"/>
                        <a:t>¿Qué tipo de evaluación se utiliza en la </a:t>
                      </a:r>
                      <a:r>
                        <a:rPr lang="es-ES" sz="1600" baseline="0" dirty="0" err="1" smtClean="0"/>
                        <a:t>ev</a:t>
                      </a:r>
                      <a:r>
                        <a:rPr lang="es-ES" sz="1600" baseline="0" dirty="0" smtClean="0"/>
                        <a:t>. de los </a:t>
                      </a:r>
                      <a:r>
                        <a:rPr lang="es-ES" sz="1600" baseline="0" dirty="0" err="1" smtClean="0"/>
                        <a:t>apr</a:t>
                      </a:r>
                      <a:r>
                        <a:rPr lang="es-ES" sz="1600" baseline="0" dirty="0" smtClean="0"/>
                        <a:t>.?</a:t>
                      </a:r>
                    </a:p>
                    <a:p>
                      <a:pPr marL="285750" indent="-285750">
                        <a:buFont typeface="Arial"/>
                        <a:buChar char="•"/>
                      </a:pPr>
                      <a:r>
                        <a:rPr lang="es-ES" sz="1600" baseline="0" dirty="0" smtClean="0"/>
                        <a:t>¿Instrumentos?</a:t>
                      </a:r>
                    </a:p>
                    <a:p>
                      <a:pPr marL="285750" indent="-285750">
                        <a:buFont typeface="Arial"/>
                        <a:buChar char="•"/>
                      </a:pPr>
                      <a:r>
                        <a:rPr lang="es-ES" sz="1600" baseline="0" dirty="0" smtClean="0"/>
                        <a:t>¿Cómo se realizan?</a:t>
                      </a:r>
                    </a:p>
                    <a:p>
                      <a:pPr marL="285750" indent="-285750">
                        <a:buFont typeface="Arial"/>
                        <a:buChar char="•"/>
                      </a:pPr>
                      <a:r>
                        <a:rPr lang="es-ES" sz="1600" baseline="0" dirty="0" smtClean="0"/>
                        <a:t>¿Cómo paso de la competencia a su evaluación y de la estrategia a la evaluación?</a:t>
                      </a:r>
                    </a:p>
                    <a:p>
                      <a:pPr marL="285750" indent="-285750">
                        <a:buFont typeface="Arial"/>
                        <a:buChar char="•"/>
                      </a:pPr>
                      <a:r>
                        <a:rPr lang="es-ES" sz="1600" baseline="0" dirty="0" smtClean="0"/>
                        <a:t>¿En qué momento se debe realizar la evaluación holística y analítica del aprendizaje?</a:t>
                      </a:r>
                    </a:p>
                    <a:p>
                      <a:pPr marL="285750" indent="-285750">
                        <a:buFont typeface="Arial"/>
                        <a:buChar char="•"/>
                      </a:pPr>
                      <a:r>
                        <a:rPr lang="es-ES" sz="1600" baseline="0" dirty="0" smtClean="0"/>
                        <a:t>¿Con qué frecuencia se realizan?</a:t>
                      </a:r>
                    </a:p>
                  </a:txBody>
                  <a:tcPr/>
                </a:tc>
                <a:tc>
                  <a:txBody>
                    <a:bodyPr/>
                    <a:lstStyle/>
                    <a:p>
                      <a:endParaRPr lang="es-ES" dirty="0"/>
                    </a:p>
                  </a:txBody>
                  <a:tcPr/>
                </a:tc>
              </a:tr>
            </a:tbl>
          </a:graphicData>
        </a:graphic>
      </p:graphicFrame>
      <p:sp>
        <p:nvSpPr>
          <p:cNvPr id="6" name="CuadroTexto 5"/>
          <p:cNvSpPr txBox="1"/>
          <p:nvPr/>
        </p:nvSpPr>
        <p:spPr>
          <a:xfrm>
            <a:off x="4219250" y="482683"/>
            <a:ext cx="943325" cy="369332"/>
          </a:xfrm>
          <a:prstGeom prst="rect">
            <a:avLst/>
          </a:prstGeom>
          <a:noFill/>
        </p:spPr>
        <p:txBody>
          <a:bodyPr wrap="none" rtlCol="0">
            <a:spAutoFit/>
          </a:bodyPr>
          <a:lstStyle/>
          <a:p>
            <a:r>
              <a:rPr lang="es-ES" b="1" dirty="0" smtClean="0"/>
              <a:t>Chiriquí</a:t>
            </a:r>
            <a:endParaRPr lang="es-ES" b="1" dirty="0"/>
          </a:p>
        </p:txBody>
      </p:sp>
    </p:spTree>
    <p:extLst>
      <p:ext uri="{BB962C8B-B14F-4D97-AF65-F5344CB8AC3E}">
        <p14:creationId xmlns:p14="http://schemas.microsoft.com/office/powerpoint/2010/main" val="5731970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graphicFrame>
        <p:nvGraphicFramePr>
          <p:cNvPr id="5" name="Tabla 4"/>
          <p:cNvGraphicFramePr>
            <a:graphicFrameLocks noGrp="1"/>
          </p:cNvGraphicFramePr>
          <p:nvPr>
            <p:extLst>
              <p:ext uri="{D42A27DB-BD31-4B8C-83A1-F6EECF244321}">
                <p14:modId xmlns:p14="http://schemas.microsoft.com/office/powerpoint/2010/main" val="2658759815"/>
              </p:ext>
            </p:extLst>
          </p:nvPr>
        </p:nvGraphicFramePr>
        <p:xfrm>
          <a:off x="329300" y="848903"/>
          <a:ext cx="8574152" cy="5904933"/>
        </p:xfrm>
        <a:graphic>
          <a:graphicData uri="http://schemas.openxmlformats.org/drawingml/2006/table">
            <a:tbl>
              <a:tblPr firstRow="1" bandRow="1">
                <a:tableStyleId>{5C22544A-7EE6-4342-B048-85BDC9FD1C3A}</a:tableStyleId>
              </a:tblPr>
              <a:tblGrid>
                <a:gridCol w="3134579"/>
                <a:gridCol w="2989200"/>
                <a:gridCol w="2450373"/>
              </a:tblGrid>
              <a:tr h="607957">
                <a:tc>
                  <a:txBody>
                    <a:bodyPr/>
                    <a:lstStyle/>
                    <a:p>
                      <a:pPr algn="ctr"/>
                      <a:r>
                        <a:rPr lang="es-ES" sz="3600" dirty="0" smtClean="0"/>
                        <a:t>S</a:t>
                      </a:r>
                      <a:endParaRPr lang="es-ES" sz="3600" dirty="0"/>
                    </a:p>
                  </a:txBody>
                  <a:tcPr/>
                </a:tc>
                <a:tc>
                  <a:txBody>
                    <a:bodyPr/>
                    <a:lstStyle/>
                    <a:p>
                      <a:pPr algn="ctr"/>
                      <a:r>
                        <a:rPr lang="es-ES" sz="3600" dirty="0" smtClean="0"/>
                        <a:t>Q</a:t>
                      </a:r>
                      <a:endParaRPr lang="es-ES" sz="3600" dirty="0"/>
                    </a:p>
                  </a:txBody>
                  <a:tcPr/>
                </a:tc>
                <a:tc>
                  <a:txBody>
                    <a:bodyPr/>
                    <a:lstStyle/>
                    <a:p>
                      <a:pPr algn="ctr"/>
                      <a:r>
                        <a:rPr lang="es-ES" sz="3600" dirty="0" smtClean="0"/>
                        <a:t>A</a:t>
                      </a:r>
                      <a:endParaRPr lang="es-ES" sz="3600" dirty="0"/>
                    </a:p>
                  </a:txBody>
                  <a:tcPr/>
                </a:tc>
              </a:tr>
              <a:tr h="5264853">
                <a:tc>
                  <a:txBody>
                    <a:bodyPr/>
                    <a:lstStyle/>
                    <a:p>
                      <a:r>
                        <a:rPr lang="es-ES" sz="1600" dirty="0" smtClean="0">
                          <a:solidFill>
                            <a:schemeClr val="tx1"/>
                          </a:solidFill>
                        </a:rPr>
                        <a:t>Evaluar permite validar para tomar decisiones</a:t>
                      </a:r>
                    </a:p>
                    <a:p>
                      <a:r>
                        <a:rPr lang="es-ES" sz="1600" dirty="0" smtClean="0">
                          <a:solidFill>
                            <a:schemeClr val="tx1"/>
                          </a:solidFill>
                        </a:rPr>
                        <a:t>Proceso sistemático, continuo, participativo que se da en tres niveles: diagnóstico, </a:t>
                      </a:r>
                      <a:r>
                        <a:rPr lang="es-ES" sz="1600" dirty="0" err="1" smtClean="0">
                          <a:solidFill>
                            <a:schemeClr val="tx1"/>
                          </a:solidFill>
                        </a:rPr>
                        <a:t>sumativo</a:t>
                      </a:r>
                      <a:r>
                        <a:rPr lang="es-ES" sz="1600" dirty="0" smtClean="0">
                          <a:solidFill>
                            <a:schemeClr val="tx1"/>
                          </a:solidFill>
                        </a:rPr>
                        <a:t> y formativo.</a:t>
                      </a:r>
                    </a:p>
                    <a:p>
                      <a:r>
                        <a:rPr lang="es-ES" sz="1600" dirty="0" smtClean="0">
                          <a:solidFill>
                            <a:schemeClr val="tx1"/>
                          </a:solidFill>
                        </a:rPr>
                        <a:t>Balance del desarrollo de la competencia: avance, retroceso, identifico problemas y proponer soluciones.</a:t>
                      </a:r>
                    </a:p>
                    <a:p>
                      <a:r>
                        <a:rPr lang="es-ES" sz="1600" dirty="0" smtClean="0">
                          <a:solidFill>
                            <a:schemeClr val="tx1"/>
                          </a:solidFill>
                        </a:rPr>
                        <a:t>Tiene función formativa.</a:t>
                      </a:r>
                    </a:p>
                    <a:p>
                      <a:r>
                        <a:rPr lang="es-ES" sz="1600" dirty="0" smtClean="0"/>
                        <a:t>Asegurar</a:t>
                      </a:r>
                      <a:r>
                        <a:rPr lang="es-ES" sz="1600" baseline="0" dirty="0" smtClean="0"/>
                        <a:t> la calidad del aprendizaje, cuando se da el logro de objetivos.</a:t>
                      </a:r>
                    </a:p>
                    <a:p>
                      <a:r>
                        <a:rPr lang="es-ES" sz="1600" baseline="0" dirty="0" smtClean="0"/>
                        <a:t>Tiene que ver con el contexto.</a:t>
                      </a:r>
                    </a:p>
                    <a:p>
                      <a:r>
                        <a:rPr lang="es-ES" sz="1600" baseline="0" dirty="0" smtClean="0"/>
                        <a:t>Para conocer o detectar las competencias.</a:t>
                      </a:r>
                    </a:p>
                    <a:p>
                      <a:r>
                        <a:rPr lang="es-ES" sz="1600" baseline="0" dirty="0" smtClean="0"/>
                        <a:t>Verificar oportunidades y diseño de estrategias.</a:t>
                      </a:r>
                    </a:p>
                    <a:p>
                      <a:r>
                        <a:rPr lang="es-ES" sz="1600" baseline="0" dirty="0" smtClean="0"/>
                        <a:t>Autoevaluación y </a:t>
                      </a:r>
                      <a:r>
                        <a:rPr lang="es-ES" sz="1600" baseline="0" dirty="0" err="1" smtClean="0"/>
                        <a:t>coevaluación</a:t>
                      </a:r>
                      <a:endParaRPr lang="es-ES" sz="1600" dirty="0"/>
                    </a:p>
                  </a:txBody>
                  <a:tcPr/>
                </a:tc>
                <a:tc>
                  <a:txBody>
                    <a:bodyPr/>
                    <a:lstStyle/>
                    <a:p>
                      <a:r>
                        <a:rPr lang="es-ES" sz="1600" dirty="0" smtClean="0"/>
                        <a:t>¿Qué tiene de malo evaluar los aprendizajes?</a:t>
                      </a:r>
                    </a:p>
                    <a:p>
                      <a:r>
                        <a:rPr lang="es-ES" sz="1600" dirty="0" smtClean="0"/>
                        <a:t>Últimas tendencias.</a:t>
                      </a:r>
                    </a:p>
                    <a:p>
                      <a:r>
                        <a:rPr lang="es-ES" sz="1600" dirty="0" smtClean="0"/>
                        <a:t>¿Cómo evaluar “para</a:t>
                      </a:r>
                      <a:r>
                        <a:rPr lang="es-ES" sz="1600" baseline="0" dirty="0" smtClean="0"/>
                        <a:t> el aprendizaje”? ¿Cuándo?</a:t>
                      </a:r>
                    </a:p>
                    <a:p>
                      <a:r>
                        <a:rPr lang="es-ES" sz="1600" baseline="0" dirty="0" smtClean="0"/>
                        <a:t>¿Cuál es la diferencia? </a:t>
                      </a:r>
                    </a:p>
                    <a:p>
                      <a:r>
                        <a:rPr lang="es-ES" sz="1600" baseline="0" dirty="0" smtClean="0"/>
                        <a:t>¿Cuándo es para el docente y cuándo para el estudiantes?</a:t>
                      </a:r>
                    </a:p>
                    <a:p>
                      <a:r>
                        <a:rPr lang="es-ES" sz="1600" baseline="0" dirty="0" smtClean="0"/>
                        <a:t>¿Cuál de las dos se utiliza más? ¿Estrategias e instrumentos de ambas?</a:t>
                      </a:r>
                    </a:p>
                    <a:p>
                      <a:r>
                        <a:rPr lang="es-ES" sz="1600" baseline="0" dirty="0" smtClean="0"/>
                        <a:t>¿Cómo evaluar para el aprendizaje de competencias?</a:t>
                      </a:r>
                    </a:p>
                    <a:p>
                      <a:r>
                        <a:rPr lang="es-ES" sz="1600" baseline="0" dirty="0" smtClean="0"/>
                        <a:t>¿Cómo identifica el docente formas de aprendizaje del alumno?</a:t>
                      </a:r>
                    </a:p>
                    <a:p>
                      <a:r>
                        <a:rPr lang="es-ES" sz="1600" baseline="0" dirty="0" smtClean="0"/>
                        <a:t>¿Cuándo finaliza?</a:t>
                      </a:r>
                    </a:p>
                    <a:p>
                      <a:r>
                        <a:rPr lang="es-ES" sz="1600" baseline="0" dirty="0" smtClean="0"/>
                        <a:t>¿Dónde queda la evaluación auténtica?</a:t>
                      </a:r>
                    </a:p>
                    <a:p>
                      <a:r>
                        <a:rPr lang="es-ES" sz="1600" baseline="0" dirty="0" smtClean="0"/>
                        <a:t>¿Evaluación para el aprendizaje y toma de decisiones?</a:t>
                      </a:r>
                    </a:p>
                  </a:txBody>
                  <a:tcPr/>
                </a:tc>
                <a:tc>
                  <a:txBody>
                    <a:bodyPr/>
                    <a:lstStyle/>
                    <a:p>
                      <a:endParaRPr lang="es-ES" dirty="0"/>
                    </a:p>
                  </a:txBody>
                  <a:tcPr/>
                </a:tc>
              </a:tr>
            </a:tbl>
          </a:graphicData>
        </a:graphic>
      </p:graphicFrame>
      <p:sp>
        <p:nvSpPr>
          <p:cNvPr id="7" name="CuadroTexto 6"/>
          <p:cNvSpPr txBox="1"/>
          <p:nvPr/>
        </p:nvSpPr>
        <p:spPr>
          <a:xfrm>
            <a:off x="3449087" y="354131"/>
            <a:ext cx="2249334" cy="369332"/>
          </a:xfrm>
          <a:prstGeom prst="rect">
            <a:avLst/>
          </a:prstGeom>
          <a:noFill/>
        </p:spPr>
        <p:txBody>
          <a:bodyPr wrap="none" rtlCol="0">
            <a:spAutoFit/>
          </a:bodyPr>
          <a:lstStyle/>
          <a:p>
            <a:r>
              <a:rPr lang="es-ES" b="1" dirty="0" smtClean="0"/>
              <a:t>Santiago de Veraguas</a:t>
            </a:r>
            <a:endParaRPr lang="es-ES" b="1" dirty="0"/>
          </a:p>
        </p:txBody>
      </p:sp>
    </p:spTree>
    <p:extLst>
      <p:ext uri="{BB962C8B-B14F-4D97-AF65-F5344CB8AC3E}">
        <p14:creationId xmlns:p14="http://schemas.microsoft.com/office/powerpoint/2010/main" val="26000884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graphicFrame>
        <p:nvGraphicFramePr>
          <p:cNvPr id="5" name="Tabla 4"/>
          <p:cNvGraphicFramePr>
            <a:graphicFrameLocks noGrp="1"/>
          </p:cNvGraphicFramePr>
          <p:nvPr>
            <p:extLst>
              <p:ext uri="{D42A27DB-BD31-4B8C-83A1-F6EECF244321}">
                <p14:modId xmlns:p14="http://schemas.microsoft.com/office/powerpoint/2010/main" val="3157906674"/>
              </p:ext>
            </p:extLst>
          </p:nvPr>
        </p:nvGraphicFramePr>
        <p:xfrm>
          <a:off x="454651" y="862395"/>
          <a:ext cx="8089677" cy="5731865"/>
        </p:xfrm>
        <a:graphic>
          <a:graphicData uri="http://schemas.openxmlformats.org/drawingml/2006/table">
            <a:tbl>
              <a:tblPr firstRow="1" bandRow="1">
                <a:tableStyleId>{5C22544A-7EE6-4342-B048-85BDC9FD1C3A}</a:tableStyleId>
              </a:tblPr>
              <a:tblGrid>
                <a:gridCol w="2901589"/>
                <a:gridCol w="5188088"/>
              </a:tblGrid>
              <a:tr h="700708">
                <a:tc>
                  <a:txBody>
                    <a:bodyPr/>
                    <a:lstStyle/>
                    <a:p>
                      <a:pPr algn="ctr"/>
                      <a:r>
                        <a:rPr lang="es-ES" sz="3600" dirty="0" smtClean="0"/>
                        <a:t>PCP</a:t>
                      </a:r>
                      <a:endParaRPr lang="es-ES" sz="3600" dirty="0"/>
                    </a:p>
                  </a:txBody>
                  <a:tcPr/>
                </a:tc>
                <a:tc>
                  <a:txBody>
                    <a:bodyPr/>
                    <a:lstStyle/>
                    <a:p>
                      <a:pPr algn="ctr"/>
                      <a:r>
                        <a:rPr lang="es-ES" sz="3600" dirty="0" smtClean="0"/>
                        <a:t>R</a:t>
                      </a:r>
                      <a:endParaRPr lang="es-ES" sz="3600" dirty="0"/>
                    </a:p>
                  </a:txBody>
                  <a:tcPr/>
                </a:tc>
              </a:tr>
              <a:tr h="2902935">
                <a:tc>
                  <a:txBody>
                    <a:bodyPr/>
                    <a:lstStyle/>
                    <a:p>
                      <a:pPr algn="just"/>
                      <a:r>
                        <a:rPr lang="es-ES" sz="2400" b="1" dirty="0" smtClean="0"/>
                        <a:t>¿Qué implica la competencia docente: “Gestiona</a:t>
                      </a:r>
                      <a:r>
                        <a:rPr lang="es-ES" sz="2400" b="1" baseline="0" dirty="0" smtClean="0"/>
                        <a:t> la progresión de los aprendizajes de sus estudiantes”?</a:t>
                      </a:r>
                    </a:p>
                    <a:p>
                      <a:pPr algn="just"/>
                      <a:endParaRPr lang="es-ES" sz="2400" b="1" baseline="0" dirty="0" smtClean="0"/>
                    </a:p>
                  </a:txBody>
                  <a:tcPr/>
                </a:tc>
                <a:tc>
                  <a:txBody>
                    <a:bodyPr/>
                    <a:lstStyle/>
                    <a:p>
                      <a:endParaRPr lang="es-ES" dirty="0"/>
                    </a:p>
                  </a:txBody>
                  <a:tcPr/>
                </a:tc>
              </a:tr>
              <a:tr h="2128222">
                <a:tc>
                  <a:txBody>
                    <a:bodyPr/>
                    <a:lstStyle/>
                    <a:p>
                      <a:pPr algn="just"/>
                      <a:r>
                        <a:rPr lang="es-ES" sz="2400" b="1" baseline="0" dirty="0" smtClean="0"/>
                        <a:t>¿Cómo verifica los logros de los aprendizajes de sus estudiantes?</a:t>
                      </a:r>
                    </a:p>
                  </a:txBody>
                  <a:tcPr/>
                </a:tc>
                <a:tc>
                  <a:txBody>
                    <a:bodyPr/>
                    <a:lstStyle/>
                    <a:p>
                      <a:endParaRPr lang="es-ES" dirty="0"/>
                    </a:p>
                  </a:txBody>
                  <a:tcPr/>
                </a:tc>
              </a:tr>
            </a:tbl>
          </a:graphicData>
        </a:graphic>
      </p:graphicFrame>
    </p:spTree>
    <p:extLst>
      <p:ext uri="{BB962C8B-B14F-4D97-AF65-F5344CB8AC3E}">
        <p14:creationId xmlns:p14="http://schemas.microsoft.com/office/powerpoint/2010/main" val="21304237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sp>
        <p:nvSpPr>
          <p:cNvPr id="5" name="12 Rectángulo redondeado"/>
          <p:cNvSpPr/>
          <p:nvPr/>
        </p:nvSpPr>
        <p:spPr>
          <a:xfrm>
            <a:off x="1116013" y="1484313"/>
            <a:ext cx="6553200" cy="4033837"/>
          </a:xfrm>
          <a:prstGeom prst="roundRect">
            <a:avLst/>
          </a:prstGeom>
          <a:solidFill>
            <a:schemeClr val="accent1">
              <a:lumMod val="20000"/>
              <a:lumOff val="80000"/>
            </a:schemeClr>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6" name="TextBox 7"/>
          <p:cNvSpPr txBox="1">
            <a:spLocks noChangeArrowheads="1"/>
          </p:cNvSpPr>
          <p:nvPr/>
        </p:nvSpPr>
        <p:spPr bwMode="auto">
          <a:xfrm>
            <a:off x="4213225" y="3357563"/>
            <a:ext cx="430213" cy="523875"/>
          </a:xfrm>
          <a:prstGeom prst="rect">
            <a:avLst/>
          </a:prstGeom>
          <a:solidFill>
            <a:srgbClr val="FF0000">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Verdana" charset="0"/>
                <a:cs typeface="Arial" charset="0"/>
              </a:rPr>
              <a:t>C</a:t>
            </a:r>
          </a:p>
        </p:txBody>
      </p:sp>
      <p:grpSp>
        <p:nvGrpSpPr>
          <p:cNvPr id="7" name="12 Grupo"/>
          <p:cNvGrpSpPr>
            <a:grpSpLocks/>
          </p:cNvGrpSpPr>
          <p:nvPr/>
        </p:nvGrpSpPr>
        <p:grpSpPr bwMode="auto">
          <a:xfrm>
            <a:off x="1835150" y="2060575"/>
            <a:ext cx="5040313" cy="3168650"/>
            <a:chOff x="2576637" y="2780332"/>
            <a:chExt cx="4464595" cy="2664892"/>
          </a:xfrm>
        </p:grpSpPr>
        <p:sp>
          <p:nvSpPr>
            <p:cNvPr id="8" name="TextBox 6"/>
            <p:cNvSpPr txBox="1">
              <a:spLocks noChangeArrowheads="1"/>
            </p:cNvSpPr>
            <p:nvPr/>
          </p:nvSpPr>
          <p:spPr bwMode="auto">
            <a:xfrm>
              <a:off x="2936875" y="4508510"/>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latin typeface="Verdana" charset="0"/>
                  <a:cs typeface="Arial" charset="0"/>
                </a:rPr>
                <a:t>Saber hacer</a:t>
              </a:r>
            </a:p>
          </p:txBody>
        </p:sp>
        <p:sp>
          <p:nvSpPr>
            <p:cNvPr id="9" name="TextBox 4"/>
            <p:cNvSpPr txBox="1">
              <a:spLocks noChangeArrowheads="1"/>
            </p:cNvSpPr>
            <p:nvPr/>
          </p:nvSpPr>
          <p:spPr bwMode="auto">
            <a:xfrm>
              <a:off x="4161229" y="2925436"/>
              <a:ext cx="1800225" cy="3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latin typeface="Verdana" charset="0"/>
                  <a:cs typeface="Arial" charset="0"/>
                </a:rPr>
                <a:t>Saber</a:t>
              </a:r>
            </a:p>
          </p:txBody>
        </p:sp>
        <p:sp>
          <p:nvSpPr>
            <p:cNvPr id="10" name="TextBox 5"/>
            <p:cNvSpPr txBox="1">
              <a:spLocks noChangeArrowheads="1"/>
            </p:cNvSpPr>
            <p:nvPr/>
          </p:nvSpPr>
          <p:spPr bwMode="auto">
            <a:xfrm>
              <a:off x="5673080" y="4593183"/>
              <a:ext cx="1223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latin typeface="Verdana" charset="0"/>
                  <a:cs typeface="Arial" charset="0"/>
                </a:rPr>
                <a:t>Saber ser</a:t>
              </a:r>
            </a:p>
          </p:txBody>
        </p:sp>
        <p:sp>
          <p:nvSpPr>
            <p:cNvPr id="11" name="Rectangle 8"/>
            <p:cNvSpPr/>
            <p:nvPr/>
          </p:nvSpPr>
          <p:spPr>
            <a:xfrm>
              <a:off x="3729698" y="2780332"/>
              <a:ext cx="2592980" cy="1728976"/>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9"/>
            <p:cNvSpPr/>
            <p:nvPr/>
          </p:nvSpPr>
          <p:spPr>
            <a:xfrm>
              <a:off x="4521373" y="3716249"/>
              <a:ext cx="2519859" cy="1728975"/>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0"/>
            <p:cNvSpPr/>
            <p:nvPr/>
          </p:nvSpPr>
          <p:spPr>
            <a:xfrm>
              <a:off x="2576637" y="3572056"/>
              <a:ext cx="2592980" cy="1730311"/>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13 CuadroTexto"/>
          <p:cNvSpPr txBox="1">
            <a:spLocks noChangeArrowheads="1"/>
          </p:cNvSpPr>
          <p:nvPr/>
        </p:nvSpPr>
        <p:spPr bwMode="auto">
          <a:xfrm>
            <a:off x="3276600" y="1628775"/>
            <a:ext cx="2216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600" b="1">
                <a:latin typeface="Verdana" charset="0"/>
                <a:cs typeface="Arial" charset="0"/>
              </a:rPr>
              <a:t>CONTEXTO ÉTICO</a:t>
            </a:r>
          </a:p>
        </p:txBody>
      </p:sp>
      <p:sp>
        <p:nvSpPr>
          <p:cNvPr id="15" name="Rectángulo 14"/>
          <p:cNvSpPr/>
          <p:nvPr/>
        </p:nvSpPr>
        <p:spPr>
          <a:xfrm rot="19787322">
            <a:off x="4343440" y="1926748"/>
            <a:ext cx="367342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Desempeño</a:t>
            </a:r>
            <a:endParaRPr lang="es-ES_tradn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CuadroTexto 15"/>
          <p:cNvSpPr txBox="1"/>
          <p:nvPr/>
        </p:nvSpPr>
        <p:spPr>
          <a:xfrm>
            <a:off x="1630904" y="834404"/>
            <a:ext cx="5669190" cy="461665"/>
          </a:xfrm>
          <a:prstGeom prst="rect">
            <a:avLst/>
          </a:prstGeom>
          <a:noFill/>
        </p:spPr>
        <p:txBody>
          <a:bodyPr wrap="none" rtlCol="0">
            <a:spAutoFit/>
          </a:bodyPr>
          <a:lstStyle/>
          <a:p>
            <a:r>
              <a:rPr lang="es-ES" sz="2400" b="1" dirty="0" smtClean="0">
                <a:solidFill>
                  <a:srgbClr val="FF0000"/>
                </a:solidFill>
              </a:rPr>
              <a:t>Una competencia IMPLICA un DESEMPEÑO</a:t>
            </a:r>
            <a:endParaRPr lang="es-ES" sz="2400" b="1" dirty="0">
              <a:solidFill>
                <a:srgbClr val="FF0000"/>
              </a:solidFill>
            </a:endParaRPr>
          </a:p>
        </p:txBody>
      </p:sp>
    </p:spTree>
    <p:extLst>
      <p:ext uri="{BB962C8B-B14F-4D97-AF65-F5344CB8AC3E}">
        <p14:creationId xmlns:p14="http://schemas.microsoft.com/office/powerpoint/2010/main" val="216262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grpSp>
        <p:nvGrpSpPr>
          <p:cNvPr id="5" name="49 Grupo"/>
          <p:cNvGrpSpPr>
            <a:grpSpLocks/>
          </p:cNvGrpSpPr>
          <p:nvPr/>
        </p:nvGrpSpPr>
        <p:grpSpPr bwMode="auto">
          <a:xfrm>
            <a:off x="198438" y="1628775"/>
            <a:ext cx="8747125" cy="4176713"/>
            <a:chOff x="198050" y="1628800"/>
            <a:chExt cx="8747900" cy="4176464"/>
          </a:xfrm>
        </p:grpSpPr>
        <p:sp>
          <p:nvSpPr>
            <p:cNvPr id="6" name="3 Rectángulo"/>
            <p:cNvSpPr>
              <a:spLocks noChangeArrowheads="1"/>
            </p:cNvSpPr>
            <p:nvPr/>
          </p:nvSpPr>
          <p:spPr bwMode="auto">
            <a:xfrm>
              <a:off x="590569" y="1906336"/>
              <a:ext cx="1728192" cy="2816985"/>
            </a:xfrm>
            <a:prstGeom prst="rect">
              <a:avLst/>
            </a:prstGeom>
            <a:solidFill>
              <a:srgbClr val="FAD282"/>
            </a:solidFill>
            <a:ln w="9525">
              <a:solidFill>
                <a:schemeClr val="tx1"/>
              </a:solidFill>
              <a:round/>
              <a:headEnd/>
              <a:tailEnd/>
            </a:ln>
          </p:spPr>
          <p:txBody>
            <a:bodyPr/>
            <a:lstStyle/>
            <a:p>
              <a:pPr eaLnBrk="0" hangingPunct="0"/>
              <a:endParaRPr lang="es-ES" sz="2400"/>
            </a:p>
          </p:txBody>
        </p:sp>
        <p:sp>
          <p:nvSpPr>
            <p:cNvPr id="7" name="4 CuadroTexto"/>
            <p:cNvSpPr txBox="1">
              <a:spLocks noChangeArrowheads="1"/>
            </p:cNvSpPr>
            <p:nvPr/>
          </p:nvSpPr>
          <p:spPr bwMode="auto">
            <a:xfrm>
              <a:off x="683568" y="1988840"/>
              <a:ext cx="172819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buFont typeface="Arial" charset="0"/>
                <a:buChar char="•"/>
              </a:pPr>
              <a:r>
                <a:rPr lang="es-MX" sz="1200" dirty="0"/>
                <a:t> Aprendizaje de los alumnos.</a:t>
              </a:r>
            </a:p>
            <a:p>
              <a:pPr eaLnBrk="1" hangingPunct="1">
                <a:buFont typeface="Arial" charset="0"/>
                <a:buChar char="•"/>
              </a:pPr>
              <a:r>
                <a:rPr lang="es-MX" sz="1200" dirty="0"/>
                <a:t> Eficacia docente.</a:t>
              </a:r>
            </a:p>
            <a:p>
              <a:pPr eaLnBrk="1" hangingPunct="1">
                <a:buFont typeface="Arial" charset="0"/>
                <a:buChar char="•"/>
              </a:pPr>
              <a:r>
                <a:rPr lang="es-MX" sz="1200" dirty="0"/>
                <a:t> Programas.</a:t>
              </a:r>
            </a:p>
            <a:p>
              <a:pPr eaLnBrk="1" hangingPunct="1">
                <a:buFont typeface="Arial" charset="0"/>
                <a:buChar char="•"/>
              </a:pPr>
              <a:r>
                <a:rPr lang="es-MX" sz="1200" dirty="0"/>
                <a:t> Métodos y técnicas.</a:t>
              </a:r>
            </a:p>
            <a:p>
              <a:pPr eaLnBrk="1" hangingPunct="1">
                <a:buFont typeface="Arial" charset="0"/>
                <a:buChar char="•"/>
              </a:pPr>
              <a:r>
                <a:rPr lang="es-MX" sz="1200" dirty="0"/>
                <a:t> Materiales didácticos.</a:t>
              </a:r>
            </a:p>
            <a:p>
              <a:pPr eaLnBrk="1" hangingPunct="1">
                <a:buFont typeface="Arial" charset="0"/>
                <a:buChar char="•"/>
              </a:pPr>
              <a:r>
                <a:rPr lang="es-MX" sz="1200" dirty="0"/>
                <a:t> Organización de la institución educativa.</a:t>
              </a:r>
            </a:p>
            <a:p>
              <a:pPr eaLnBrk="1" hangingPunct="1">
                <a:buFont typeface="Arial" charset="0"/>
                <a:buChar char="•"/>
              </a:pPr>
              <a:r>
                <a:rPr lang="es-MX" sz="1200" dirty="0"/>
                <a:t> Sistema directivo.</a:t>
              </a:r>
            </a:p>
            <a:p>
              <a:pPr eaLnBrk="1" hangingPunct="1">
                <a:buFont typeface="Arial" charset="0"/>
                <a:buChar char="•"/>
              </a:pPr>
              <a:r>
                <a:rPr lang="es-MX" sz="1200" dirty="0"/>
                <a:t> Sistema de agrupamiento.</a:t>
              </a:r>
            </a:p>
            <a:p>
              <a:pPr eaLnBrk="1" hangingPunct="1">
                <a:buFont typeface="Arial" charset="0"/>
                <a:buChar char="•"/>
              </a:pPr>
              <a:r>
                <a:rPr lang="es-MX" sz="1200" dirty="0"/>
                <a:t> Esquema de evaluación.</a:t>
              </a:r>
            </a:p>
            <a:p>
              <a:pPr eaLnBrk="1" hangingPunct="1"/>
              <a:endParaRPr lang="es-ES" sz="1200" dirty="0"/>
            </a:p>
          </p:txBody>
        </p:sp>
        <p:sp>
          <p:nvSpPr>
            <p:cNvPr id="8" name="5 Rectángulo"/>
            <p:cNvSpPr>
              <a:spLocks noChangeArrowheads="1"/>
            </p:cNvSpPr>
            <p:nvPr/>
          </p:nvSpPr>
          <p:spPr bwMode="auto">
            <a:xfrm>
              <a:off x="2555776" y="1916832"/>
              <a:ext cx="1440160" cy="792088"/>
            </a:xfrm>
            <a:prstGeom prst="rect">
              <a:avLst/>
            </a:prstGeom>
            <a:solidFill>
              <a:srgbClr val="FBB67D"/>
            </a:solidFill>
            <a:ln w="9525">
              <a:solidFill>
                <a:schemeClr val="tx1"/>
              </a:solidFill>
              <a:round/>
              <a:headEnd/>
              <a:tailEnd/>
            </a:ln>
          </p:spPr>
          <p:txBody>
            <a:bodyPr/>
            <a:lstStyle/>
            <a:p>
              <a:pPr eaLnBrk="0" hangingPunct="0"/>
              <a:endParaRPr lang="es-ES" sz="2400"/>
            </a:p>
          </p:txBody>
        </p:sp>
        <p:sp>
          <p:nvSpPr>
            <p:cNvPr id="9" name="6 CuadroTexto"/>
            <p:cNvSpPr txBox="1">
              <a:spLocks noChangeArrowheads="1"/>
            </p:cNvSpPr>
            <p:nvPr/>
          </p:nvSpPr>
          <p:spPr bwMode="auto">
            <a:xfrm>
              <a:off x="2627784" y="1916832"/>
              <a:ext cx="1296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s-MX" sz="1200"/>
                <a:t>Recogida de información: Observación y medida</a:t>
              </a:r>
              <a:endParaRPr lang="es-ES" sz="1200"/>
            </a:p>
          </p:txBody>
        </p:sp>
        <p:sp>
          <p:nvSpPr>
            <p:cNvPr id="10" name="7 Rectángulo"/>
            <p:cNvSpPr/>
            <p:nvPr/>
          </p:nvSpPr>
          <p:spPr bwMode="auto">
            <a:xfrm>
              <a:off x="2484253" y="4076579"/>
              <a:ext cx="1655909" cy="865136"/>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s-ES" sz="2400">
                <a:ea typeface="ＭＳ Ｐゴシック" pitchFamily="1" charset="-128"/>
              </a:endParaRPr>
            </a:p>
          </p:txBody>
        </p:sp>
        <p:sp>
          <p:nvSpPr>
            <p:cNvPr id="11" name="8 CuadroTexto"/>
            <p:cNvSpPr txBox="1">
              <a:spLocks noChangeArrowheads="1"/>
            </p:cNvSpPr>
            <p:nvPr/>
          </p:nvSpPr>
          <p:spPr bwMode="auto">
            <a:xfrm>
              <a:off x="2483768" y="4077072"/>
              <a:ext cx="16561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s-MX" sz="1200"/>
                <a:t>Descripción y síntesis de la naturaleza y Características de la realidad.</a:t>
              </a:r>
              <a:endParaRPr lang="es-ES" sz="1200"/>
            </a:p>
          </p:txBody>
        </p:sp>
        <p:sp>
          <p:nvSpPr>
            <p:cNvPr id="12" name="9 CuadroTexto"/>
            <p:cNvSpPr txBox="1"/>
            <p:nvPr/>
          </p:nvSpPr>
          <p:spPr>
            <a:xfrm>
              <a:off x="198050" y="2132856"/>
              <a:ext cx="485518" cy="2520280"/>
            </a:xfrm>
            <a:prstGeom prst="rect">
              <a:avLst/>
            </a:prstGeom>
            <a:noFill/>
          </p:spPr>
          <p:txBody>
            <a:bodyPr vert="wordArtVert">
              <a:spAutoFit/>
            </a:bodyPr>
            <a:lstStyle/>
            <a:p>
              <a:pPr>
                <a:defRPr/>
              </a:pPr>
              <a:r>
                <a:rPr lang="es-MX" sz="1800" b="1" dirty="0"/>
                <a:t>ÁMBITOS</a:t>
              </a:r>
              <a:endParaRPr lang="es-ES" sz="1800" b="1" dirty="0"/>
            </a:p>
          </p:txBody>
        </p:sp>
        <p:cxnSp>
          <p:nvCxnSpPr>
            <p:cNvPr id="13" name="11 Conector recto"/>
            <p:cNvCxnSpPr>
              <a:cxnSpLocks noChangeShapeType="1"/>
            </p:cNvCxnSpPr>
            <p:nvPr/>
          </p:nvCxnSpPr>
          <p:spPr bwMode="auto">
            <a:xfrm>
              <a:off x="2339752" y="2348880"/>
              <a:ext cx="2160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4" name="13 Conector recto"/>
            <p:cNvCxnSpPr>
              <a:cxnSpLocks noChangeShapeType="1"/>
            </p:cNvCxnSpPr>
            <p:nvPr/>
          </p:nvCxnSpPr>
          <p:spPr bwMode="auto">
            <a:xfrm>
              <a:off x="1403648" y="1628800"/>
              <a:ext cx="0" cy="2880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5" name="15 Conector recto"/>
            <p:cNvCxnSpPr>
              <a:cxnSpLocks noChangeShapeType="1"/>
            </p:cNvCxnSpPr>
            <p:nvPr/>
          </p:nvCxnSpPr>
          <p:spPr bwMode="auto">
            <a:xfrm>
              <a:off x="1403648" y="1628800"/>
              <a:ext cx="62646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6" name="16 Conector recto"/>
            <p:cNvCxnSpPr>
              <a:cxnSpLocks noChangeShapeType="1"/>
            </p:cNvCxnSpPr>
            <p:nvPr/>
          </p:nvCxnSpPr>
          <p:spPr bwMode="auto">
            <a:xfrm>
              <a:off x="3275856" y="1628800"/>
              <a:ext cx="0" cy="2880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7" name="17 Conector recto"/>
            <p:cNvCxnSpPr>
              <a:cxnSpLocks noChangeShapeType="1"/>
            </p:cNvCxnSpPr>
            <p:nvPr/>
          </p:nvCxnSpPr>
          <p:spPr bwMode="auto">
            <a:xfrm>
              <a:off x="3275856" y="2708920"/>
              <a:ext cx="0" cy="13681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8" name="20 Conector recto"/>
            <p:cNvCxnSpPr>
              <a:cxnSpLocks noChangeShapeType="1"/>
            </p:cNvCxnSpPr>
            <p:nvPr/>
          </p:nvCxnSpPr>
          <p:spPr bwMode="auto">
            <a:xfrm>
              <a:off x="7668344" y="1628800"/>
              <a:ext cx="0" cy="2880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19" name="21 Rectángulo"/>
            <p:cNvSpPr/>
            <p:nvPr/>
          </p:nvSpPr>
          <p:spPr bwMode="auto">
            <a:xfrm>
              <a:off x="6804222" y="1916121"/>
              <a:ext cx="1728941" cy="3889143"/>
            </a:xfrm>
            <a:prstGeom prst="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s-ES" sz="2400">
                <a:ea typeface="ＭＳ Ｐゴシック" pitchFamily="1" charset="-128"/>
              </a:endParaRPr>
            </a:p>
          </p:txBody>
        </p:sp>
        <p:sp>
          <p:nvSpPr>
            <p:cNvPr id="20" name="23 CuadroTexto"/>
            <p:cNvSpPr txBox="1">
              <a:spLocks noChangeArrowheads="1"/>
            </p:cNvSpPr>
            <p:nvPr/>
          </p:nvSpPr>
          <p:spPr bwMode="auto">
            <a:xfrm>
              <a:off x="6804248" y="1988840"/>
              <a:ext cx="172819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buFont typeface="Arial" charset="0"/>
                <a:buChar char="•"/>
              </a:pPr>
              <a:r>
                <a:rPr lang="es-MX" sz="1200"/>
                <a:t>.Selección.</a:t>
              </a:r>
            </a:p>
            <a:p>
              <a:pPr eaLnBrk="1" hangingPunct="1">
                <a:buFont typeface="Arial" charset="0"/>
                <a:buChar char="•"/>
              </a:pPr>
              <a:r>
                <a:rPr lang="es-MX" sz="1200"/>
                <a:t> Admisión.</a:t>
              </a:r>
            </a:p>
            <a:p>
              <a:pPr eaLnBrk="1" hangingPunct="1">
                <a:buFont typeface="Arial" charset="0"/>
                <a:buChar char="•"/>
              </a:pPr>
              <a:r>
                <a:rPr lang="es-MX" sz="1200"/>
                <a:t> Clasificación.</a:t>
              </a:r>
            </a:p>
            <a:p>
              <a:pPr eaLnBrk="1" hangingPunct="1">
                <a:buFont typeface="Arial" charset="0"/>
                <a:buChar char="•"/>
              </a:pPr>
              <a:r>
                <a:rPr lang="es-MX" sz="1200"/>
                <a:t> Sanción.</a:t>
              </a:r>
            </a:p>
            <a:p>
              <a:pPr eaLnBrk="1" hangingPunct="1">
                <a:buFont typeface="Arial" charset="0"/>
                <a:buChar char="•"/>
              </a:pPr>
              <a:r>
                <a:rPr lang="es-MX" sz="1200"/>
                <a:t> Certificación y titulación.</a:t>
              </a:r>
            </a:p>
            <a:p>
              <a:pPr eaLnBrk="1" hangingPunct="1">
                <a:buFont typeface="Arial" charset="0"/>
                <a:buChar char="•"/>
              </a:pPr>
              <a:r>
                <a:rPr lang="es-MX" sz="1200"/>
                <a:t> Perfeccionamiento del proceso docente-discente.</a:t>
              </a:r>
            </a:p>
            <a:p>
              <a:pPr eaLnBrk="1" hangingPunct="1">
                <a:buFont typeface="Arial" charset="0"/>
                <a:buChar char="•"/>
              </a:pPr>
              <a:r>
                <a:rPr lang="es-MX" sz="1200"/>
                <a:t> Adopción de la mejor alternativa.</a:t>
              </a:r>
            </a:p>
            <a:p>
              <a:pPr eaLnBrk="1" hangingPunct="1">
                <a:buFont typeface="Arial" charset="0"/>
                <a:buChar char="•"/>
              </a:pPr>
              <a:r>
                <a:rPr lang="es-MX" sz="1200"/>
                <a:t> Adaptación de objetivos.</a:t>
              </a:r>
            </a:p>
            <a:p>
              <a:pPr eaLnBrk="1" hangingPunct="1">
                <a:buFont typeface="Arial" charset="0"/>
                <a:buChar char="•"/>
              </a:pPr>
              <a:r>
                <a:rPr lang="es-MX" sz="1200"/>
                <a:t> Planificación educacional.</a:t>
              </a:r>
            </a:p>
            <a:p>
              <a:pPr eaLnBrk="1" hangingPunct="1">
                <a:buFont typeface="Arial" charset="0"/>
                <a:buChar char="•"/>
              </a:pPr>
              <a:r>
                <a:rPr lang="es-MX" sz="1200"/>
                <a:t> Predicción.</a:t>
              </a:r>
            </a:p>
            <a:p>
              <a:pPr eaLnBrk="1" hangingPunct="1">
                <a:buFont typeface="Arial" charset="0"/>
                <a:buChar char="•"/>
              </a:pPr>
              <a:r>
                <a:rPr lang="es-MX" sz="1200"/>
                <a:t> Orientación.</a:t>
              </a:r>
            </a:p>
            <a:p>
              <a:pPr eaLnBrk="1" hangingPunct="1">
                <a:buFont typeface="Arial" charset="0"/>
                <a:buChar char="•"/>
              </a:pPr>
              <a:r>
                <a:rPr lang="es-MX" sz="1200"/>
                <a:t> Etc.</a:t>
              </a:r>
              <a:endParaRPr lang="es-ES" sz="1200"/>
            </a:p>
          </p:txBody>
        </p:sp>
        <p:cxnSp>
          <p:nvCxnSpPr>
            <p:cNvPr id="21" name="24 Conector recto"/>
            <p:cNvCxnSpPr>
              <a:cxnSpLocks noChangeShapeType="1"/>
            </p:cNvCxnSpPr>
            <p:nvPr/>
          </p:nvCxnSpPr>
          <p:spPr bwMode="auto">
            <a:xfrm>
              <a:off x="6012160" y="1628800"/>
              <a:ext cx="0" cy="2880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2" name="25 Rectángulo"/>
            <p:cNvSpPr>
              <a:spLocks noChangeArrowheads="1"/>
            </p:cNvSpPr>
            <p:nvPr/>
          </p:nvSpPr>
          <p:spPr bwMode="auto">
            <a:xfrm>
              <a:off x="5292080" y="1916832"/>
              <a:ext cx="1440160" cy="648072"/>
            </a:xfrm>
            <a:prstGeom prst="rect">
              <a:avLst/>
            </a:prstGeom>
            <a:solidFill>
              <a:srgbClr val="ABED9B"/>
            </a:solidFill>
            <a:ln w="9525">
              <a:solidFill>
                <a:schemeClr val="tx1"/>
              </a:solidFill>
              <a:round/>
              <a:headEnd/>
              <a:tailEnd/>
            </a:ln>
          </p:spPr>
          <p:txBody>
            <a:bodyPr/>
            <a:lstStyle/>
            <a:p>
              <a:pPr eaLnBrk="0" hangingPunct="0"/>
              <a:endParaRPr lang="es-ES" sz="2400"/>
            </a:p>
          </p:txBody>
        </p:sp>
        <p:sp>
          <p:nvSpPr>
            <p:cNvPr id="23" name="26 CuadroTexto"/>
            <p:cNvSpPr txBox="1">
              <a:spLocks noChangeArrowheads="1"/>
            </p:cNvSpPr>
            <p:nvPr/>
          </p:nvSpPr>
          <p:spPr bwMode="auto">
            <a:xfrm>
              <a:off x="5364088" y="1916832"/>
              <a:ext cx="1296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s-MX" sz="1200"/>
                <a:t>Especificación de la instancia de referencia</a:t>
              </a:r>
              <a:endParaRPr lang="es-ES" sz="1200"/>
            </a:p>
          </p:txBody>
        </p:sp>
        <p:cxnSp>
          <p:nvCxnSpPr>
            <p:cNvPr id="24" name="27 Conector recto"/>
            <p:cNvCxnSpPr>
              <a:cxnSpLocks noChangeShapeType="1"/>
            </p:cNvCxnSpPr>
            <p:nvPr/>
          </p:nvCxnSpPr>
          <p:spPr bwMode="auto">
            <a:xfrm>
              <a:off x="6012160" y="2564904"/>
              <a:ext cx="0" cy="1800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5" name="29 Rectángulo"/>
            <p:cNvSpPr>
              <a:spLocks noChangeArrowheads="1"/>
            </p:cNvSpPr>
            <p:nvPr/>
          </p:nvSpPr>
          <p:spPr bwMode="auto">
            <a:xfrm>
              <a:off x="5436096" y="4365104"/>
              <a:ext cx="1224136" cy="648072"/>
            </a:xfrm>
            <a:prstGeom prst="rect">
              <a:avLst/>
            </a:prstGeom>
            <a:solidFill>
              <a:srgbClr val="DEFB31"/>
            </a:solidFill>
            <a:ln w="9525">
              <a:solidFill>
                <a:schemeClr val="tx1"/>
              </a:solidFill>
              <a:round/>
              <a:headEnd/>
              <a:tailEnd/>
            </a:ln>
          </p:spPr>
          <p:txBody>
            <a:bodyPr/>
            <a:lstStyle/>
            <a:p>
              <a:pPr eaLnBrk="0" hangingPunct="0"/>
              <a:endParaRPr lang="es-ES" sz="2400"/>
            </a:p>
          </p:txBody>
        </p:sp>
        <p:sp>
          <p:nvSpPr>
            <p:cNvPr id="26" name="31 CuadroTexto"/>
            <p:cNvSpPr txBox="1">
              <a:spLocks noChangeArrowheads="1"/>
            </p:cNvSpPr>
            <p:nvPr/>
          </p:nvSpPr>
          <p:spPr bwMode="auto">
            <a:xfrm>
              <a:off x="5436096" y="4365104"/>
              <a:ext cx="1296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s-MX" sz="1200"/>
                <a:t>Formación del criterio evaluador</a:t>
              </a:r>
              <a:endParaRPr lang="es-ES" sz="1200"/>
            </a:p>
          </p:txBody>
        </p:sp>
        <p:cxnSp>
          <p:nvCxnSpPr>
            <p:cNvPr id="27" name="33 Conector recto"/>
            <p:cNvCxnSpPr>
              <a:cxnSpLocks noChangeShapeType="1"/>
            </p:cNvCxnSpPr>
            <p:nvPr/>
          </p:nvCxnSpPr>
          <p:spPr bwMode="auto">
            <a:xfrm>
              <a:off x="4139952" y="4653136"/>
              <a:ext cx="2160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8" name="34 Conector recto"/>
            <p:cNvCxnSpPr>
              <a:cxnSpLocks noChangeShapeType="1"/>
            </p:cNvCxnSpPr>
            <p:nvPr/>
          </p:nvCxnSpPr>
          <p:spPr bwMode="auto">
            <a:xfrm>
              <a:off x="5220072" y="4653136"/>
              <a:ext cx="2160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9" name="35 Rectángulo"/>
            <p:cNvSpPr>
              <a:spLocks noChangeArrowheads="1"/>
            </p:cNvSpPr>
            <p:nvPr/>
          </p:nvSpPr>
          <p:spPr bwMode="auto">
            <a:xfrm>
              <a:off x="4283968" y="4437112"/>
              <a:ext cx="1008112" cy="432048"/>
            </a:xfrm>
            <a:prstGeom prst="rect">
              <a:avLst/>
            </a:prstGeom>
            <a:solidFill>
              <a:srgbClr val="3BCCFF"/>
            </a:solidFill>
            <a:ln w="9525">
              <a:solidFill>
                <a:schemeClr val="tx1"/>
              </a:solidFill>
              <a:round/>
              <a:headEnd/>
              <a:tailEnd/>
            </a:ln>
          </p:spPr>
          <p:txBody>
            <a:bodyPr/>
            <a:lstStyle/>
            <a:p>
              <a:pPr eaLnBrk="0" hangingPunct="0"/>
              <a:endParaRPr lang="es-ES" sz="2400"/>
            </a:p>
          </p:txBody>
        </p:sp>
        <p:sp>
          <p:nvSpPr>
            <p:cNvPr id="30" name="36 CuadroTexto"/>
            <p:cNvSpPr txBox="1">
              <a:spLocks noChangeArrowheads="1"/>
            </p:cNvSpPr>
            <p:nvPr/>
          </p:nvSpPr>
          <p:spPr bwMode="auto">
            <a:xfrm>
              <a:off x="4139952" y="4509120"/>
              <a:ext cx="1296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s-MX" sz="1200"/>
                <a:t>Comparación</a:t>
              </a:r>
              <a:endParaRPr lang="es-ES" sz="1200"/>
            </a:p>
          </p:txBody>
        </p:sp>
        <p:sp>
          <p:nvSpPr>
            <p:cNvPr id="31" name="37 CuadroTexto"/>
            <p:cNvSpPr txBox="1"/>
            <p:nvPr/>
          </p:nvSpPr>
          <p:spPr>
            <a:xfrm>
              <a:off x="8460432" y="2132856"/>
              <a:ext cx="485518" cy="3096344"/>
            </a:xfrm>
            <a:prstGeom prst="rect">
              <a:avLst/>
            </a:prstGeom>
            <a:noFill/>
          </p:spPr>
          <p:txBody>
            <a:bodyPr vert="wordArtVert">
              <a:spAutoFit/>
            </a:bodyPr>
            <a:lstStyle/>
            <a:p>
              <a:pPr>
                <a:defRPr/>
              </a:pPr>
              <a:r>
                <a:rPr lang="es-MX" sz="1800" b="1" dirty="0"/>
                <a:t>DECISIONES</a:t>
              </a:r>
              <a:endParaRPr lang="es-ES" sz="1800" b="1" dirty="0"/>
            </a:p>
          </p:txBody>
        </p:sp>
        <p:cxnSp>
          <p:nvCxnSpPr>
            <p:cNvPr id="32" name="38 Conector recto"/>
            <p:cNvCxnSpPr>
              <a:cxnSpLocks noChangeShapeType="1"/>
            </p:cNvCxnSpPr>
            <p:nvPr/>
          </p:nvCxnSpPr>
          <p:spPr bwMode="auto">
            <a:xfrm>
              <a:off x="4788024" y="4869160"/>
              <a:ext cx="0" cy="4320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33" name="40 Rectángulo"/>
            <p:cNvSpPr>
              <a:spLocks noChangeArrowheads="1"/>
            </p:cNvSpPr>
            <p:nvPr/>
          </p:nvSpPr>
          <p:spPr bwMode="auto">
            <a:xfrm>
              <a:off x="3851920" y="5301208"/>
              <a:ext cx="1728192" cy="504056"/>
            </a:xfrm>
            <a:prstGeom prst="rect">
              <a:avLst/>
            </a:prstGeom>
            <a:solidFill>
              <a:srgbClr val="F89097"/>
            </a:solidFill>
            <a:ln w="9525">
              <a:solidFill>
                <a:schemeClr val="tx1"/>
              </a:solidFill>
              <a:round/>
              <a:headEnd/>
              <a:tailEnd/>
            </a:ln>
          </p:spPr>
          <p:txBody>
            <a:bodyPr/>
            <a:lstStyle/>
            <a:p>
              <a:pPr eaLnBrk="0" hangingPunct="0"/>
              <a:endParaRPr lang="es-ES" sz="2400"/>
            </a:p>
          </p:txBody>
        </p:sp>
        <p:sp>
          <p:nvSpPr>
            <p:cNvPr id="34" name="41 CuadroTexto"/>
            <p:cNvSpPr txBox="1">
              <a:spLocks noChangeArrowheads="1"/>
            </p:cNvSpPr>
            <p:nvPr/>
          </p:nvSpPr>
          <p:spPr bwMode="auto">
            <a:xfrm>
              <a:off x="3851762" y="5258630"/>
              <a:ext cx="17688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endParaRPr lang="es-MX" sz="1200"/>
            </a:p>
            <a:p>
              <a:pPr algn="ctr" eaLnBrk="1" hangingPunct="1"/>
              <a:r>
                <a:rPr lang="es-MX" sz="1400"/>
                <a:t>Juicio</a:t>
              </a:r>
            </a:p>
          </p:txBody>
        </p:sp>
        <p:sp>
          <p:nvSpPr>
            <p:cNvPr id="35" name="42 Rectángulo"/>
            <p:cNvSpPr>
              <a:spLocks noChangeArrowheads="1"/>
            </p:cNvSpPr>
            <p:nvPr/>
          </p:nvSpPr>
          <p:spPr bwMode="auto">
            <a:xfrm>
              <a:off x="5724128" y="5301208"/>
              <a:ext cx="1008112" cy="432048"/>
            </a:xfrm>
            <a:prstGeom prst="rect">
              <a:avLst/>
            </a:prstGeom>
            <a:solidFill>
              <a:srgbClr val="E9B4A5"/>
            </a:solidFill>
            <a:ln w="9525">
              <a:solidFill>
                <a:schemeClr val="tx1"/>
              </a:solidFill>
              <a:round/>
              <a:headEnd/>
              <a:tailEnd/>
            </a:ln>
          </p:spPr>
          <p:txBody>
            <a:bodyPr/>
            <a:lstStyle/>
            <a:p>
              <a:pPr eaLnBrk="0" hangingPunct="0"/>
              <a:endParaRPr lang="es-ES" sz="2400"/>
            </a:p>
          </p:txBody>
        </p:sp>
        <p:sp>
          <p:nvSpPr>
            <p:cNvPr id="36" name="44 CuadroTexto"/>
            <p:cNvSpPr txBox="1">
              <a:spLocks noChangeArrowheads="1"/>
            </p:cNvSpPr>
            <p:nvPr/>
          </p:nvSpPr>
          <p:spPr bwMode="auto">
            <a:xfrm>
              <a:off x="5724128" y="5373217"/>
              <a:ext cx="1008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s-MX" sz="1200"/>
                <a:t>Decisión</a:t>
              </a:r>
              <a:endParaRPr lang="es-ES" sz="1200"/>
            </a:p>
          </p:txBody>
        </p:sp>
        <p:cxnSp>
          <p:nvCxnSpPr>
            <p:cNvPr id="37" name="45 Conector recto"/>
            <p:cNvCxnSpPr>
              <a:cxnSpLocks noChangeShapeType="1"/>
              <a:endCxn id="36" idx="1"/>
            </p:cNvCxnSpPr>
            <p:nvPr/>
          </p:nvCxnSpPr>
          <p:spPr bwMode="auto">
            <a:xfrm flipV="1">
              <a:off x="5580112" y="5511717"/>
              <a:ext cx="144016" cy="551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8" name="47 Conector recto"/>
            <p:cNvCxnSpPr>
              <a:cxnSpLocks noChangeShapeType="1"/>
            </p:cNvCxnSpPr>
            <p:nvPr/>
          </p:nvCxnSpPr>
          <p:spPr bwMode="auto">
            <a:xfrm>
              <a:off x="6732240" y="5517232"/>
              <a:ext cx="7200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
        <p:nvSpPr>
          <p:cNvPr id="39" name="CuadroTexto 38"/>
          <p:cNvSpPr txBox="1"/>
          <p:nvPr/>
        </p:nvSpPr>
        <p:spPr>
          <a:xfrm>
            <a:off x="2925054" y="905687"/>
            <a:ext cx="3233615" cy="369332"/>
          </a:xfrm>
          <a:prstGeom prst="rect">
            <a:avLst/>
          </a:prstGeom>
          <a:noFill/>
        </p:spPr>
        <p:txBody>
          <a:bodyPr wrap="none" rtlCol="0">
            <a:spAutoFit/>
          </a:bodyPr>
          <a:lstStyle/>
          <a:p>
            <a:r>
              <a:rPr lang="es-ES" b="1" dirty="0" smtClean="0"/>
              <a:t>Proceso Genérico de Evaluación</a:t>
            </a:r>
            <a:endParaRPr lang="es-ES" b="1" dirty="0"/>
          </a:p>
        </p:txBody>
      </p:sp>
    </p:spTree>
    <p:extLst>
      <p:ext uri="{BB962C8B-B14F-4D97-AF65-F5344CB8AC3E}">
        <p14:creationId xmlns:p14="http://schemas.microsoft.com/office/powerpoint/2010/main" val="216262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438273" cy="591677"/>
            <a:chOff x="12" y="0"/>
            <a:chExt cx="7438273"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416868" cy="369332"/>
            </a:xfrm>
            <a:prstGeom prst="rect">
              <a:avLst/>
            </a:prstGeom>
            <a:noFill/>
          </p:spPr>
          <p:txBody>
            <a:bodyPr wrap="none" rtlCol="0">
              <a:spAutoFit/>
            </a:bodyPr>
            <a:lstStyle/>
            <a:p>
              <a:r>
                <a:rPr lang="es-ES" dirty="0" smtClean="0"/>
                <a:t>Evaluación de y para los aprendizajes de los estudiantes</a:t>
              </a:r>
              <a:endParaRPr lang="es-ES" dirty="0"/>
            </a:p>
          </p:txBody>
        </p:sp>
      </p:grpSp>
      <p:pic>
        <p:nvPicPr>
          <p:cNvPr id="5" name="Picture 10" descr="http://www.losanimales.net/wp-content/uploads/2009/01/red-kneed-tarantu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836613"/>
            <a:ext cx="6376988"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1620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2" y="0"/>
            <a:ext cx="7556469" cy="591677"/>
            <a:chOff x="12" y="0"/>
            <a:chExt cx="7556469" cy="591677"/>
          </a:xfrm>
        </p:grpSpPr>
        <p:pic>
          <p:nvPicPr>
            <p:cNvPr id="3" name="Imagen 2"/>
            <p:cNvPicPr>
              <a:picLocks noChangeAspect="1"/>
            </p:cNvPicPr>
            <p:nvPr/>
          </p:nvPicPr>
          <p:blipFill>
            <a:blip r:embed="rId2"/>
            <a:stretch>
              <a:fillRect/>
            </a:stretch>
          </p:blipFill>
          <p:spPr>
            <a:xfrm>
              <a:off x="12" y="0"/>
              <a:ext cx="1051233" cy="591677"/>
            </a:xfrm>
            <a:prstGeom prst="rect">
              <a:avLst/>
            </a:prstGeom>
          </p:spPr>
        </p:pic>
        <p:sp>
          <p:nvSpPr>
            <p:cNvPr id="4" name="CuadroTexto 3"/>
            <p:cNvSpPr txBox="1"/>
            <p:nvPr/>
          </p:nvSpPr>
          <p:spPr>
            <a:xfrm>
              <a:off x="2021417" y="43419"/>
              <a:ext cx="5535064" cy="369332"/>
            </a:xfrm>
            <a:prstGeom prst="rect">
              <a:avLst/>
            </a:prstGeom>
            <a:noFill/>
          </p:spPr>
          <p:txBody>
            <a:bodyPr wrap="none" rtlCol="0">
              <a:spAutoFit/>
            </a:bodyPr>
            <a:lstStyle/>
            <a:p>
              <a:r>
                <a:rPr lang="es-ES" b="1" dirty="0" smtClean="0"/>
                <a:t>Evaluación de y para los aprendizajes de los estudiantes</a:t>
              </a:r>
              <a:endParaRPr lang="es-ES" b="1" dirty="0"/>
            </a:p>
          </p:txBody>
        </p:sp>
      </p:grpSp>
      <p:sp>
        <p:nvSpPr>
          <p:cNvPr id="6" name="CuadroTexto 5"/>
          <p:cNvSpPr txBox="1"/>
          <p:nvPr/>
        </p:nvSpPr>
        <p:spPr>
          <a:xfrm>
            <a:off x="250844" y="768316"/>
            <a:ext cx="8560006" cy="5632311"/>
          </a:xfrm>
          <a:prstGeom prst="rect">
            <a:avLst/>
          </a:prstGeom>
          <a:noFill/>
        </p:spPr>
        <p:txBody>
          <a:bodyPr wrap="square" rtlCol="0">
            <a:spAutoFit/>
          </a:bodyPr>
          <a:lstStyle/>
          <a:p>
            <a:r>
              <a:rPr lang="es-ES" sz="2400" b="1" dirty="0" smtClean="0"/>
              <a:t>Función:</a:t>
            </a:r>
          </a:p>
          <a:p>
            <a:pPr marL="285750" indent="-285750">
              <a:buFont typeface="Arial"/>
              <a:buChar char="•"/>
            </a:pPr>
            <a:r>
              <a:rPr lang="es-ES" sz="2000" b="1" dirty="0" smtClean="0"/>
              <a:t>Sumativa: Enjuiciar el producto.</a:t>
            </a:r>
          </a:p>
          <a:p>
            <a:pPr marL="285750" indent="-285750">
              <a:buFont typeface="Arial"/>
              <a:buChar char="•"/>
            </a:pPr>
            <a:r>
              <a:rPr lang="es-ES" sz="2000" b="1" dirty="0" smtClean="0"/>
              <a:t>Formativa: Mejorar el proceso.</a:t>
            </a:r>
            <a:endParaRPr lang="es-ES" sz="2400" b="1" dirty="0" smtClean="0"/>
          </a:p>
          <a:p>
            <a:r>
              <a:rPr lang="es-ES" sz="2400" b="1" dirty="0" smtClean="0"/>
              <a:t>Tiempo:</a:t>
            </a:r>
          </a:p>
          <a:p>
            <a:pPr marL="285750" indent="-285750">
              <a:buFont typeface="Arial"/>
              <a:buChar char="•"/>
            </a:pPr>
            <a:r>
              <a:rPr lang="es-ES" sz="2000" b="1" dirty="0" smtClean="0"/>
              <a:t>Inicial o diagnóstica</a:t>
            </a:r>
          </a:p>
          <a:p>
            <a:pPr marL="285750" indent="-285750">
              <a:buFont typeface="Arial"/>
              <a:buChar char="•"/>
            </a:pPr>
            <a:r>
              <a:rPr lang="es-ES" sz="2000" b="1" dirty="0" smtClean="0"/>
              <a:t>Continua</a:t>
            </a:r>
          </a:p>
          <a:p>
            <a:pPr marL="285750" indent="-285750">
              <a:buFont typeface="Arial"/>
              <a:buChar char="•"/>
            </a:pPr>
            <a:r>
              <a:rPr lang="es-ES" sz="2000" b="1" dirty="0" smtClean="0"/>
              <a:t>Final</a:t>
            </a:r>
          </a:p>
          <a:p>
            <a:r>
              <a:rPr lang="es-ES" sz="2400" b="1" dirty="0" smtClean="0"/>
              <a:t>Referentes:</a:t>
            </a:r>
          </a:p>
          <a:p>
            <a:pPr marL="285750" indent="-285750">
              <a:buFont typeface="Arial"/>
              <a:buChar char="•"/>
            </a:pPr>
            <a:r>
              <a:rPr lang="es-ES" sz="2000" b="1" dirty="0" err="1"/>
              <a:t>Idiográfica</a:t>
            </a:r>
            <a:r>
              <a:rPr lang="es-ES" sz="2000" b="1" dirty="0"/>
              <a:t>: Referente interno.</a:t>
            </a:r>
          </a:p>
          <a:p>
            <a:pPr marL="742950" lvl="1" indent="-285750">
              <a:buFont typeface="Arial"/>
              <a:buChar char="•"/>
            </a:pPr>
            <a:r>
              <a:rPr lang="es-ES" sz="2000" b="1" dirty="0"/>
              <a:t>Interno, cualitativa.</a:t>
            </a:r>
          </a:p>
          <a:p>
            <a:pPr marL="285750" indent="-285750">
              <a:buFont typeface="Arial"/>
              <a:buChar char="•"/>
            </a:pPr>
            <a:r>
              <a:rPr lang="es-ES" sz="2000" b="1" dirty="0" smtClean="0"/>
              <a:t>Nomotética: Referente externo.</a:t>
            </a:r>
          </a:p>
          <a:p>
            <a:pPr marL="742950" lvl="1" indent="-285750">
              <a:buFont typeface="Arial"/>
              <a:buChar char="•"/>
            </a:pPr>
            <a:r>
              <a:rPr lang="es-ES" sz="2000" b="1" dirty="0" smtClean="0"/>
              <a:t>Normativa: Promedios del grupo, de la escuela, del país, del mundo.</a:t>
            </a:r>
          </a:p>
          <a:p>
            <a:pPr marL="742950" lvl="1" indent="-285750">
              <a:buFont typeface="Arial"/>
              <a:buChar char="•"/>
            </a:pPr>
            <a:r>
              <a:rPr lang="es-ES" sz="2000" b="1" dirty="0" smtClean="0"/>
              <a:t>Criterial: Indicadores de logro.</a:t>
            </a:r>
          </a:p>
          <a:p>
            <a:pPr marL="285750" indent="-285750">
              <a:buFont typeface="Arial"/>
              <a:buChar char="•"/>
            </a:pPr>
            <a:r>
              <a:rPr lang="es-ES" sz="2400" b="1" dirty="0" smtClean="0"/>
              <a:t>Agentes que intervienen:</a:t>
            </a:r>
          </a:p>
          <a:p>
            <a:pPr marL="742950" lvl="1" indent="-285750">
              <a:buFont typeface="Arial"/>
              <a:buChar char="•"/>
            </a:pPr>
            <a:r>
              <a:rPr lang="es-ES" sz="2000" b="1" dirty="0" smtClean="0"/>
              <a:t>Autoevaluación</a:t>
            </a:r>
          </a:p>
          <a:p>
            <a:pPr marL="742950" lvl="1" indent="-285750">
              <a:buFont typeface="Arial"/>
              <a:buChar char="•"/>
            </a:pPr>
            <a:r>
              <a:rPr lang="es-ES" sz="2000" b="1" dirty="0" err="1" smtClean="0"/>
              <a:t>Coevaluación</a:t>
            </a:r>
            <a:endParaRPr lang="es-ES" sz="2000" b="1" dirty="0" smtClean="0"/>
          </a:p>
          <a:p>
            <a:pPr marL="742950" lvl="1" indent="-285750">
              <a:buFont typeface="Arial"/>
              <a:buChar char="•"/>
            </a:pPr>
            <a:r>
              <a:rPr lang="es-ES" sz="2000" b="1" dirty="0" smtClean="0"/>
              <a:t>Heteroevaluación</a:t>
            </a:r>
            <a:endParaRPr lang="es-ES" b="1" dirty="0" smtClean="0"/>
          </a:p>
        </p:txBody>
      </p:sp>
      <p:sp>
        <p:nvSpPr>
          <p:cNvPr id="5" name="CuadroTexto 4"/>
          <p:cNvSpPr txBox="1"/>
          <p:nvPr/>
        </p:nvSpPr>
        <p:spPr>
          <a:xfrm>
            <a:off x="3013099" y="524127"/>
            <a:ext cx="3335694" cy="400110"/>
          </a:xfrm>
          <a:prstGeom prst="rect">
            <a:avLst/>
          </a:prstGeom>
          <a:noFill/>
        </p:spPr>
        <p:txBody>
          <a:bodyPr wrap="none" rtlCol="0">
            <a:spAutoFit/>
          </a:bodyPr>
          <a:lstStyle/>
          <a:p>
            <a:r>
              <a:rPr lang="es-ES" sz="2000" b="1" dirty="0" smtClean="0"/>
              <a:t>Clasificación de la evaluación</a:t>
            </a:r>
            <a:endParaRPr lang="es-ES" sz="2000" b="1" dirty="0"/>
          </a:p>
        </p:txBody>
      </p:sp>
    </p:spTree>
    <p:extLst>
      <p:ext uri="{BB962C8B-B14F-4D97-AF65-F5344CB8AC3E}">
        <p14:creationId xmlns:p14="http://schemas.microsoft.com/office/powerpoint/2010/main" val="3398835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additive="base">
                                        <p:cTn id="5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anim calcmode="lin" valueType="num">
                                      <p:cBhvr additive="base">
                                        <p:cTn id="5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anim calcmode="lin" valueType="num">
                                      <p:cBhvr additive="base">
                                        <p:cTn id="5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xEl>
                                              <p:pRg st="13" end="13"/>
                                            </p:txEl>
                                          </p:spTgt>
                                        </p:tgtEl>
                                        <p:attrNameLst>
                                          <p:attrName>style.visibility</p:attrName>
                                        </p:attrNameLst>
                                      </p:cBhvr>
                                      <p:to>
                                        <p:strVal val="visible"/>
                                      </p:to>
                                    </p:set>
                                    <p:anim calcmode="lin" valueType="num">
                                      <p:cBhvr additive="base">
                                        <p:cTn id="6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14" end="14"/>
                                            </p:txEl>
                                          </p:spTgt>
                                        </p:tgtEl>
                                        <p:attrNameLst>
                                          <p:attrName>style.visibility</p:attrName>
                                        </p:attrNameLst>
                                      </p:cBhvr>
                                      <p:to>
                                        <p:strVal val="visible"/>
                                      </p:to>
                                    </p:set>
                                    <p:anim calcmode="lin" valueType="num">
                                      <p:cBhvr additive="base">
                                        <p:cTn id="69"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xEl>
                                              <p:pRg st="15" end="15"/>
                                            </p:txEl>
                                          </p:spTgt>
                                        </p:tgtEl>
                                        <p:attrNameLst>
                                          <p:attrName>style.visibility</p:attrName>
                                        </p:attrNameLst>
                                      </p:cBhvr>
                                      <p:to>
                                        <p:strVal val="visible"/>
                                      </p:to>
                                    </p:set>
                                    <p:anim calcmode="lin" valueType="num">
                                      <p:cBhvr additive="base">
                                        <p:cTn id="73"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
                                            <p:txEl>
                                              <p:pRg st="16" end="16"/>
                                            </p:txEl>
                                          </p:spTgt>
                                        </p:tgtEl>
                                        <p:attrNameLst>
                                          <p:attrName>style.visibility</p:attrName>
                                        </p:attrNameLst>
                                      </p:cBhvr>
                                      <p:to>
                                        <p:strVal val="visible"/>
                                      </p:to>
                                    </p:set>
                                    <p:anim calcmode="lin" valueType="num">
                                      <p:cBhvr additive="base">
                                        <p:cTn id="77"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1603</TotalTime>
  <Words>2100</Words>
  <Application>Microsoft Macintosh PowerPoint</Application>
  <PresentationFormat>Presentación en pantalla (4:3)</PresentationFormat>
  <Paragraphs>371</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Anáhuac México Norte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Herminio  Pimienta Prieto</dc:creator>
  <cp:lastModifiedBy>Julio Herminio  Pimienta Prieto</cp:lastModifiedBy>
  <cp:revision>69</cp:revision>
  <dcterms:created xsi:type="dcterms:W3CDTF">2013-09-01T23:07:02Z</dcterms:created>
  <dcterms:modified xsi:type="dcterms:W3CDTF">2013-09-06T23:58:44Z</dcterms:modified>
</cp:coreProperties>
</file>