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1" r:id="rId5"/>
    <p:sldId id="262" r:id="rId6"/>
    <p:sldId id="263" r:id="rId7"/>
    <p:sldId id="264" r:id="rId8"/>
    <p:sldId id="265" r:id="rId9"/>
    <p:sldId id="260" r:id="rId10"/>
    <p:sldId id="266" r:id="rId11"/>
    <p:sldId id="267" r:id="rId12"/>
    <p:sldId id="268"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9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A3969-ECDF-48B2-99C0-D8D137106F4C}" type="datetimeFigureOut">
              <a:rPr lang="es-ES" smtClean="0"/>
              <a:t>19/10/2013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C95514-B352-4C67-903C-15FBCBFBCAB7}"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0C95514-B352-4C67-903C-15FBCBFBCAB7}" type="slidenum">
              <a:rPr lang="es-ES" smtClean="0"/>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4D8CD5D-1812-452A-B54C-7A7CFF24502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3354461-A4D2-49FE-A347-2287EEAC52FD}" type="datetimeFigureOut">
              <a:rPr lang="es-ES" smtClean="0"/>
              <a:t>19/10/2013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64D8CD5D-1812-452A-B54C-7A7CFF245023}"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354461-A4D2-49FE-A347-2287EEAC52FD}" type="datetimeFigureOut">
              <a:rPr lang="es-ES" smtClean="0"/>
              <a:t>19/10/2013</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D8CD5D-1812-452A-B54C-7A7CFF245023}"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google.co.ve/search?q=la+evolucion+del+hombre&amp;tbm=isch&amp;tbo=u&amp;source=univ&amp;sa=X&amp;ei=WfJiUvv6OIqa9gTmgoAQ&amp;sqi=2&amp;ved=0CCkQsAQ&amp;biw=1320&amp;bih=769&amp;dpr=1" TargetMode="External"/><Relationship Id="rId3" Type="http://schemas.openxmlformats.org/officeDocument/2006/relationships/hyperlink" Target="http://www.historiacultural.com/2010/10/origen-evolucion-del-hombre.html" TargetMode="External"/><Relationship Id="rId7" Type="http://schemas.openxmlformats.org/officeDocument/2006/relationships/hyperlink" Target="http://html.rincondelvago.com/evolucion-del-hombre_4.html" TargetMode="External"/><Relationship Id="rId2" Type="http://schemas.openxmlformats.org/officeDocument/2006/relationships/hyperlink" Target="http://www.monografias.com/trabajos38/evolucion-del-hombre/evolucion-del-hombre2.shtml" TargetMode="External"/><Relationship Id="rId1" Type="http://schemas.openxmlformats.org/officeDocument/2006/relationships/slideLayout" Target="../slideLayouts/slideLayout2.xml"/><Relationship Id="rId6" Type="http://schemas.openxmlformats.org/officeDocument/2006/relationships/hyperlink" Target="http://www.atapuerca.org/temas.htm" TargetMode="External"/><Relationship Id="rId5" Type="http://schemas.openxmlformats.org/officeDocument/2006/relationships/hyperlink" Target="http://www.hoylauniversidad.unc.edu.ar/especiales/darwin/bfque-es-la-evolucion" TargetMode="External"/><Relationship Id="rId4" Type="http://schemas.openxmlformats.org/officeDocument/2006/relationships/hyperlink" Target="http://www.portalplanetasedna.com.ar/evolucion.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04664"/>
            <a:ext cx="8280920" cy="1200329"/>
          </a:xfrm>
          <a:prstGeom prst="rect">
            <a:avLst/>
          </a:prstGeom>
          <a:noFill/>
        </p:spPr>
        <p:txBody>
          <a:bodyPr wrap="square" rtlCol="0">
            <a:spAutoFit/>
          </a:bodyPr>
          <a:lstStyle/>
          <a:p>
            <a:pPr algn="ctr"/>
            <a:r>
              <a:rPr lang="es-ES" dirty="0" smtClean="0"/>
              <a:t>República Bolivariana de Venezuela</a:t>
            </a:r>
          </a:p>
          <a:p>
            <a:pPr algn="ctr"/>
            <a:r>
              <a:rPr lang="es-ES" dirty="0" smtClean="0"/>
              <a:t>Ministerio  Del Poder Popular para La Educación</a:t>
            </a:r>
          </a:p>
          <a:p>
            <a:pPr algn="ctr"/>
            <a:r>
              <a:rPr lang="es-ES" dirty="0" smtClean="0"/>
              <a:t>Instituto Universitario Politécnico “Santiago  Mariño”</a:t>
            </a:r>
          </a:p>
          <a:p>
            <a:pPr algn="ctr"/>
            <a:r>
              <a:rPr lang="es-ES" dirty="0" smtClean="0"/>
              <a:t>Mérida, Estado Mérida</a:t>
            </a:r>
            <a:endParaRPr lang="es-ES" dirty="0"/>
          </a:p>
        </p:txBody>
      </p:sp>
      <p:sp>
        <p:nvSpPr>
          <p:cNvPr id="6" name="5 Rectángulo"/>
          <p:cNvSpPr/>
          <p:nvPr/>
        </p:nvSpPr>
        <p:spPr>
          <a:xfrm>
            <a:off x="323528" y="2420888"/>
            <a:ext cx="8531503" cy="923330"/>
          </a:xfrm>
          <a:prstGeom prst="rect">
            <a:avLst/>
          </a:prstGeom>
          <a:noFill/>
        </p:spPr>
        <p:txBody>
          <a:bodyPr wrap="none" lIns="91440" tIns="45720" rIns="91440" bIns="45720">
            <a:spAutoFit/>
          </a:bodyPr>
          <a:lstStyle/>
          <a:p>
            <a:pPr algn="ct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La Evolución Del Hombre</a:t>
            </a:r>
            <a:endParaRPr lang="es-E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16386" name="Picture 2" descr="http://4.bp.blogspot.com/-7daOh7j4o08/T43l1PFtrXI/AAAAAAAAA-8/OB80u7HqkEM/s320/Evolucion+del+hombre.jpg"/>
          <p:cNvPicPr>
            <a:picLocks noChangeAspect="1" noChangeArrowheads="1"/>
          </p:cNvPicPr>
          <p:nvPr/>
        </p:nvPicPr>
        <p:blipFill>
          <a:blip r:embed="rId2" cstate="print"/>
          <a:srcRect/>
          <a:stretch>
            <a:fillRect/>
          </a:stretch>
        </p:blipFill>
        <p:spPr bwMode="auto">
          <a:xfrm>
            <a:off x="251520" y="3501008"/>
            <a:ext cx="2990850" cy="3048001"/>
          </a:xfrm>
          <a:prstGeom prst="rect">
            <a:avLst/>
          </a:prstGeom>
          <a:ln>
            <a:noFill/>
          </a:ln>
          <a:effectLst>
            <a:softEdge rad="112500"/>
          </a:effectLst>
        </p:spPr>
      </p:pic>
      <p:sp>
        <p:nvSpPr>
          <p:cNvPr id="8" name="7 CuadroTexto"/>
          <p:cNvSpPr txBox="1"/>
          <p:nvPr/>
        </p:nvSpPr>
        <p:spPr>
          <a:xfrm>
            <a:off x="6588224" y="4005064"/>
            <a:ext cx="2555776" cy="1477328"/>
          </a:xfrm>
          <a:prstGeom prst="rect">
            <a:avLst/>
          </a:prstGeom>
          <a:noFill/>
        </p:spPr>
        <p:txBody>
          <a:bodyPr wrap="square" rtlCol="0">
            <a:spAutoFit/>
          </a:bodyPr>
          <a:lstStyle/>
          <a:p>
            <a:pPr algn="ctr"/>
            <a:r>
              <a:rPr lang="es-ES" dirty="0" smtClean="0"/>
              <a:t>Participante:</a:t>
            </a:r>
          </a:p>
          <a:p>
            <a:pPr>
              <a:buFont typeface="Wingdings" pitchFamily="2" charset="2"/>
              <a:buChar char="v"/>
            </a:pPr>
            <a:r>
              <a:rPr lang="es-ES" dirty="0" smtClean="0"/>
              <a:t>Morales  Molina</a:t>
            </a:r>
          </a:p>
          <a:p>
            <a:pPr>
              <a:buFont typeface="Wingdings" pitchFamily="2" charset="2"/>
              <a:buChar char="v"/>
            </a:pPr>
            <a:r>
              <a:rPr lang="es-ES" dirty="0" smtClean="0"/>
              <a:t>Luis  Enrique</a:t>
            </a:r>
          </a:p>
          <a:p>
            <a:pPr>
              <a:buFont typeface="Wingdings" pitchFamily="2" charset="2"/>
              <a:buChar char="v"/>
            </a:pPr>
            <a:r>
              <a:rPr lang="es-ES" dirty="0" smtClean="0"/>
              <a:t>C.I. V- 25.438.390</a:t>
            </a:r>
          </a:p>
          <a:p>
            <a:pPr>
              <a:buFont typeface="Wingdings" pitchFamily="2" charset="2"/>
              <a:buChar char="v"/>
            </a:pPr>
            <a:r>
              <a:rPr lang="es-ES" dirty="0" smtClean="0"/>
              <a:t>#44  Ing. Electrónica</a:t>
            </a:r>
            <a:endParaRPr lang="es-ES" dirty="0"/>
          </a:p>
        </p:txBody>
      </p:sp>
      <p:sp>
        <p:nvSpPr>
          <p:cNvPr id="9" name="8 CuadroTexto"/>
          <p:cNvSpPr txBox="1"/>
          <p:nvPr/>
        </p:nvSpPr>
        <p:spPr>
          <a:xfrm>
            <a:off x="3131840" y="6309320"/>
            <a:ext cx="3816424" cy="369332"/>
          </a:xfrm>
          <a:prstGeom prst="rect">
            <a:avLst/>
          </a:prstGeom>
          <a:noFill/>
        </p:spPr>
        <p:txBody>
          <a:bodyPr wrap="square" rtlCol="0">
            <a:spAutoFit/>
          </a:bodyPr>
          <a:lstStyle/>
          <a:p>
            <a:r>
              <a:rPr lang="es-ES" dirty="0" smtClean="0"/>
              <a:t>Mérida, 20 de Octubre de 2013</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547664" y="332656"/>
            <a:ext cx="6480720" cy="523220"/>
          </a:xfrm>
          <a:prstGeom prst="rect">
            <a:avLst/>
          </a:prstGeom>
          <a:noFill/>
        </p:spPr>
        <p:txBody>
          <a:bodyPr wrap="square" rtlCol="0">
            <a:spAutoFit/>
          </a:bodyPr>
          <a:lstStyle/>
          <a:p>
            <a:pPr algn="ctr"/>
            <a:r>
              <a:rPr lang="es-ES" sz="2800" dirty="0"/>
              <a:t>La teoría de la </a:t>
            </a:r>
            <a:r>
              <a:rPr lang="es-ES" sz="2800" dirty="0" smtClean="0"/>
              <a:t>Evolución </a:t>
            </a:r>
            <a:r>
              <a:rPr lang="es-ES" sz="2800" dirty="0"/>
              <a:t>en la </a:t>
            </a:r>
            <a:r>
              <a:rPr lang="es-ES" sz="2800" dirty="0" smtClean="0"/>
              <a:t>actualidad</a:t>
            </a:r>
            <a:endParaRPr lang="es-ES" sz="2800" dirty="0"/>
          </a:p>
        </p:txBody>
      </p:sp>
      <p:sp>
        <p:nvSpPr>
          <p:cNvPr id="5" name="4 Flecha abajo"/>
          <p:cNvSpPr/>
          <p:nvPr/>
        </p:nvSpPr>
        <p:spPr>
          <a:xfrm>
            <a:off x="2843808" y="8367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redondeado"/>
          <p:cNvSpPr/>
          <p:nvPr/>
        </p:nvSpPr>
        <p:spPr>
          <a:xfrm>
            <a:off x="1619672" y="1196752"/>
            <a:ext cx="2736304" cy="158417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7" name="6 CuadroTexto"/>
          <p:cNvSpPr txBox="1"/>
          <p:nvPr/>
        </p:nvSpPr>
        <p:spPr>
          <a:xfrm>
            <a:off x="1691680" y="1196752"/>
            <a:ext cx="2664296" cy="1569660"/>
          </a:xfrm>
          <a:prstGeom prst="rect">
            <a:avLst/>
          </a:prstGeom>
          <a:noFill/>
        </p:spPr>
        <p:txBody>
          <a:bodyPr wrap="square" rtlCol="0">
            <a:spAutoFit/>
          </a:bodyPr>
          <a:lstStyle/>
          <a:p>
            <a:r>
              <a:rPr lang="es-ES" sz="1200" dirty="0">
                <a:solidFill>
                  <a:schemeClr val="bg1"/>
                </a:solidFill>
              </a:rPr>
              <a:t>Desde la época de Darwin se ha acumulado un gran número de evidencias adicionales que sustentan la realidad de la evolución que ponen de manifiesto que todos los organismos vivos que existen hoy sobre la Tierra se han establecido a partir de formas más </a:t>
            </a:r>
            <a:r>
              <a:rPr lang="es-ES" sz="1200" dirty="0" smtClean="0">
                <a:solidFill>
                  <a:schemeClr val="bg1"/>
                </a:solidFill>
              </a:rPr>
              <a:t>antiguas.</a:t>
            </a:r>
            <a:endParaRPr lang="es-ES" sz="1200" dirty="0">
              <a:solidFill>
                <a:schemeClr val="bg1"/>
              </a:solidFill>
            </a:endParaRPr>
          </a:p>
        </p:txBody>
      </p:sp>
      <p:sp>
        <p:nvSpPr>
          <p:cNvPr id="10" name="9 Flecha abajo"/>
          <p:cNvSpPr/>
          <p:nvPr/>
        </p:nvSpPr>
        <p:spPr>
          <a:xfrm>
            <a:off x="6588224" y="8367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Rectángulo redondeado"/>
          <p:cNvSpPr/>
          <p:nvPr/>
        </p:nvSpPr>
        <p:spPr>
          <a:xfrm>
            <a:off x="5292080" y="1196752"/>
            <a:ext cx="2808312" cy="187220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2" name="11 CuadroTexto"/>
          <p:cNvSpPr txBox="1"/>
          <p:nvPr/>
        </p:nvSpPr>
        <p:spPr>
          <a:xfrm>
            <a:off x="5364088" y="1268760"/>
            <a:ext cx="2664296" cy="1754326"/>
          </a:xfrm>
          <a:prstGeom prst="rect">
            <a:avLst/>
          </a:prstGeom>
          <a:noFill/>
        </p:spPr>
        <p:txBody>
          <a:bodyPr wrap="square" rtlCol="0">
            <a:spAutoFit/>
          </a:bodyPr>
          <a:lstStyle/>
          <a:p>
            <a:r>
              <a:rPr lang="es-ES" sz="1200" dirty="0">
                <a:solidFill>
                  <a:schemeClr val="bg1"/>
                </a:solidFill>
              </a:rPr>
              <a:t>Algunos aspectos de la Teoría Sintética recientemente han sido puestos en tela de juicio, en parte como resultado de nuevos avances en el conocimiento de los mecanismos genéticos producidos por los rápidos progresos en biología molecular y, en parte, como resultado de nuevas evaluaciones del registro fósil</a:t>
            </a:r>
            <a:r>
              <a:rPr lang="es-ES" sz="1200" dirty="0" smtClean="0">
                <a:solidFill>
                  <a:schemeClr val="bg1"/>
                </a:solidFill>
              </a:rPr>
              <a:t>.</a:t>
            </a:r>
            <a:endParaRPr lang="es-ES" sz="1200" dirty="0">
              <a:solidFill>
                <a:schemeClr val="bg1"/>
              </a:solidFill>
            </a:endParaRPr>
          </a:p>
        </p:txBody>
      </p:sp>
      <p:sp>
        <p:nvSpPr>
          <p:cNvPr id="13" name="12 Flecha abajo"/>
          <p:cNvSpPr/>
          <p:nvPr/>
        </p:nvSpPr>
        <p:spPr>
          <a:xfrm>
            <a:off x="2771800" y="285293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redondeado"/>
          <p:cNvSpPr/>
          <p:nvPr/>
        </p:nvSpPr>
        <p:spPr>
          <a:xfrm>
            <a:off x="1619672" y="3212976"/>
            <a:ext cx="2736304" cy="158417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5" name="14 CuadroTexto"/>
          <p:cNvSpPr txBox="1"/>
          <p:nvPr/>
        </p:nvSpPr>
        <p:spPr>
          <a:xfrm>
            <a:off x="1691680" y="3284984"/>
            <a:ext cx="2664296" cy="1200329"/>
          </a:xfrm>
          <a:prstGeom prst="rect">
            <a:avLst/>
          </a:prstGeom>
          <a:noFill/>
        </p:spPr>
        <p:txBody>
          <a:bodyPr wrap="square" rtlCol="0">
            <a:spAutoFit/>
          </a:bodyPr>
          <a:lstStyle/>
          <a:p>
            <a:r>
              <a:rPr lang="es-ES" sz="1200" dirty="0">
                <a:solidFill>
                  <a:schemeClr val="bg1"/>
                </a:solidFill>
              </a:rPr>
              <a:t>La combinación de la teoría de la evolución de Darwin con los </a:t>
            </a:r>
            <a:r>
              <a:rPr lang="es-ES" sz="1200" dirty="0" smtClean="0">
                <a:solidFill>
                  <a:schemeClr val="bg1"/>
                </a:solidFill>
              </a:rPr>
              <a:t>principios</a:t>
            </a:r>
            <a:r>
              <a:rPr lang="es-ES" sz="1200" dirty="0">
                <a:solidFill>
                  <a:schemeClr val="bg1"/>
                </a:solidFill>
              </a:rPr>
              <a:t> de la genética mendeliana se conoce como la síntesis neodarwiniana o la Teoría Sintética de la evolución</a:t>
            </a:r>
            <a:r>
              <a:rPr lang="es-ES" sz="1200" dirty="0" smtClean="0">
                <a:solidFill>
                  <a:schemeClr val="bg1"/>
                </a:solidFill>
              </a:rPr>
              <a:t>.</a:t>
            </a:r>
            <a:endParaRPr lang="es-ES" sz="1200" dirty="0">
              <a:solidFill>
                <a:schemeClr val="bg1"/>
              </a:solidFill>
            </a:endParaRPr>
          </a:p>
        </p:txBody>
      </p:sp>
      <p:sp>
        <p:nvSpPr>
          <p:cNvPr id="16" name="15 Flecha abajo"/>
          <p:cNvSpPr/>
          <p:nvPr/>
        </p:nvSpPr>
        <p:spPr>
          <a:xfrm>
            <a:off x="6516216" y="3140968"/>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redondeado"/>
          <p:cNvSpPr/>
          <p:nvPr/>
        </p:nvSpPr>
        <p:spPr>
          <a:xfrm>
            <a:off x="5292080" y="3501008"/>
            <a:ext cx="2880320" cy="230425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8" name="17 CuadroTexto"/>
          <p:cNvSpPr txBox="1"/>
          <p:nvPr/>
        </p:nvSpPr>
        <p:spPr>
          <a:xfrm>
            <a:off x="5364088" y="3501008"/>
            <a:ext cx="2808312" cy="2308324"/>
          </a:xfrm>
          <a:prstGeom prst="rect">
            <a:avLst/>
          </a:prstGeom>
          <a:noFill/>
        </p:spPr>
        <p:txBody>
          <a:bodyPr wrap="square" rtlCol="0">
            <a:spAutoFit/>
          </a:bodyPr>
          <a:lstStyle/>
          <a:p>
            <a:r>
              <a:rPr lang="es-ES" sz="1200" dirty="0">
                <a:solidFill>
                  <a:schemeClr val="bg1"/>
                </a:solidFill>
              </a:rPr>
              <a:t>Las controversias actuales, que se refieren principalmente al ritmo y a los mecanismos del cambio </a:t>
            </a:r>
            <a:r>
              <a:rPr lang="es-ES" sz="1200" dirty="0" smtClean="0">
                <a:solidFill>
                  <a:schemeClr val="bg1"/>
                </a:solidFill>
              </a:rPr>
              <a:t>macro evolutivo </a:t>
            </a:r>
            <a:r>
              <a:rPr lang="es-ES" sz="1200" dirty="0">
                <a:solidFill>
                  <a:schemeClr val="bg1"/>
                </a:solidFill>
              </a:rPr>
              <a:t>y al papel desempeñado por el azar en la determinación de la dirección de la evolución, no afectan a los principios básicos de la Teoría Sintética. Sin embargo, prometen proporcionarnos una comprensión mayor que la actual acerca de los mecanismos por los cuales ocurre la evolución</a:t>
            </a:r>
            <a:r>
              <a:rPr lang="es-ES" sz="1200" dirty="0" smtClean="0">
                <a:solidFill>
                  <a:schemeClr val="bg1"/>
                </a:solidFill>
              </a:rPr>
              <a:t>.</a:t>
            </a:r>
            <a:endParaRPr lang="es-ES" sz="12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547664" y="332656"/>
            <a:ext cx="6480720" cy="523220"/>
          </a:xfrm>
          <a:prstGeom prst="rect">
            <a:avLst/>
          </a:prstGeom>
          <a:noFill/>
        </p:spPr>
        <p:txBody>
          <a:bodyPr wrap="square" rtlCol="0">
            <a:spAutoFit/>
          </a:bodyPr>
          <a:lstStyle/>
          <a:p>
            <a:pPr algn="ctr"/>
            <a:r>
              <a:rPr lang="es-ES" sz="2800" dirty="0" smtClean="0"/>
              <a:t>Bibliografía </a:t>
            </a:r>
            <a:endParaRPr lang="es-ES" sz="2800" dirty="0"/>
          </a:p>
        </p:txBody>
      </p:sp>
      <p:sp>
        <p:nvSpPr>
          <p:cNvPr id="5" name="4 Rectángulo redondeado"/>
          <p:cNvSpPr/>
          <p:nvPr/>
        </p:nvSpPr>
        <p:spPr>
          <a:xfrm>
            <a:off x="1043608" y="1484784"/>
            <a:ext cx="7632848" cy="30243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1547664" y="1556792"/>
            <a:ext cx="6624736" cy="2677656"/>
          </a:xfrm>
          <a:prstGeom prst="rect">
            <a:avLst/>
          </a:prstGeom>
          <a:noFill/>
        </p:spPr>
        <p:txBody>
          <a:bodyPr wrap="square" rtlCol="0">
            <a:spAutoFit/>
          </a:bodyPr>
          <a:lstStyle/>
          <a:p>
            <a:pPr>
              <a:buFont typeface="Wingdings" pitchFamily="2" charset="2"/>
              <a:buChar char="v"/>
            </a:pPr>
            <a:r>
              <a:rPr lang="es-ES" sz="1400" dirty="0" smtClean="0">
                <a:hlinkClick r:id="rId2"/>
              </a:rPr>
              <a:t>http://www.monografias.com/trabajos38/evolucion-del-hombre/evolucion-del-hombre2.shtml</a:t>
            </a:r>
            <a:endParaRPr lang="es-ES" sz="1400" dirty="0" smtClean="0"/>
          </a:p>
          <a:p>
            <a:pPr>
              <a:buFont typeface="Wingdings" pitchFamily="2" charset="2"/>
              <a:buChar char="v"/>
            </a:pPr>
            <a:r>
              <a:rPr lang="es-ES" sz="1400" dirty="0" smtClean="0">
                <a:hlinkClick r:id="rId3"/>
              </a:rPr>
              <a:t>http://www.historiacultural.com/2010/10/origen-evolucion-del-hombre.html</a:t>
            </a:r>
            <a:endParaRPr lang="es-ES" sz="1400" dirty="0" smtClean="0"/>
          </a:p>
          <a:p>
            <a:pPr>
              <a:buFont typeface="Wingdings" pitchFamily="2" charset="2"/>
              <a:buChar char="v"/>
            </a:pPr>
            <a:r>
              <a:rPr lang="es-ES" sz="1400" dirty="0" smtClean="0">
                <a:hlinkClick r:id="rId4"/>
              </a:rPr>
              <a:t>http://www.portalplanetasedna.com.ar/evolucion.htm</a:t>
            </a:r>
            <a:endParaRPr lang="es-ES" sz="1400" dirty="0" smtClean="0"/>
          </a:p>
          <a:p>
            <a:pPr>
              <a:buFont typeface="Wingdings" pitchFamily="2" charset="2"/>
              <a:buChar char="v"/>
            </a:pPr>
            <a:r>
              <a:rPr lang="es-ES" sz="1400" dirty="0" smtClean="0">
                <a:hlinkClick r:id="rId5"/>
              </a:rPr>
              <a:t>http://www.hoylauniversidad.unc.edu.ar/especiales/darwin/bfque-es-la-evolucion</a:t>
            </a:r>
            <a:endParaRPr lang="es-ES" sz="1400" dirty="0" smtClean="0"/>
          </a:p>
          <a:p>
            <a:pPr>
              <a:buFont typeface="Wingdings" pitchFamily="2" charset="2"/>
              <a:buChar char="v"/>
            </a:pPr>
            <a:r>
              <a:rPr lang="es-ES" sz="1400" dirty="0" smtClean="0">
                <a:hlinkClick r:id="rId6"/>
              </a:rPr>
              <a:t>http://www.atapuerca.org/temas.htm</a:t>
            </a:r>
            <a:endParaRPr lang="es-ES" sz="1400" dirty="0" smtClean="0"/>
          </a:p>
          <a:p>
            <a:pPr>
              <a:buFont typeface="Wingdings" pitchFamily="2" charset="2"/>
              <a:buChar char="v"/>
            </a:pPr>
            <a:r>
              <a:rPr lang="es-ES" sz="1400" dirty="0" smtClean="0">
                <a:hlinkClick r:id="rId7"/>
              </a:rPr>
              <a:t>http://html.rincondelvago.com/evolucion-del-hombre_4.html</a:t>
            </a:r>
            <a:endParaRPr lang="es-ES" sz="1400" dirty="0" smtClean="0"/>
          </a:p>
          <a:p>
            <a:pPr>
              <a:buFont typeface="Wingdings" pitchFamily="2" charset="2"/>
              <a:buChar char="v"/>
            </a:pPr>
            <a:r>
              <a:rPr lang="es-ES" sz="1400" dirty="0" smtClean="0">
                <a:hlinkClick r:id="rId8"/>
              </a:rPr>
              <a:t>https://www.google.co.ve/search?q=la+evolucion+del+hombre&amp;tbm=isch&amp;tbo=u&amp;source=univ&amp;sa=X&amp;ei=WfJiUvv6OIqa9gTmgoAQ&amp;sqi=2&amp;ved=0CCkQsAQ&amp;biw=1320&amp;bih=769&amp;dpr=1#q=evolucion+de+la+especie+humaNA+esquema&amp;tbm=isch&amp;imgdii=_</a:t>
            </a:r>
            <a:endParaRPr lang="es-ES"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547664" y="332656"/>
            <a:ext cx="6480720" cy="523220"/>
          </a:xfrm>
          <a:prstGeom prst="rect">
            <a:avLst/>
          </a:prstGeom>
          <a:noFill/>
        </p:spPr>
        <p:txBody>
          <a:bodyPr wrap="square" rtlCol="0">
            <a:spAutoFit/>
          </a:bodyPr>
          <a:lstStyle/>
          <a:p>
            <a:pPr algn="ctr"/>
            <a:r>
              <a:rPr lang="es-ES" sz="2800" dirty="0" smtClean="0"/>
              <a:t>Conclusión</a:t>
            </a:r>
            <a:endParaRPr lang="es-ES" sz="2800" dirty="0"/>
          </a:p>
        </p:txBody>
      </p:sp>
      <p:sp>
        <p:nvSpPr>
          <p:cNvPr id="5" name="4 CuadroTexto"/>
          <p:cNvSpPr txBox="1"/>
          <p:nvPr/>
        </p:nvSpPr>
        <p:spPr>
          <a:xfrm>
            <a:off x="1475656" y="1412776"/>
            <a:ext cx="6624736" cy="276999"/>
          </a:xfrm>
          <a:prstGeom prst="rect">
            <a:avLst/>
          </a:prstGeom>
          <a:noFill/>
        </p:spPr>
        <p:txBody>
          <a:bodyPr wrap="square" rtlCol="0">
            <a:spAutoFit/>
          </a:bodyPr>
          <a:lstStyle/>
          <a:p>
            <a:r>
              <a:rPr lang="es-ES" sz="1200" dirty="0" smtClean="0">
                <a:solidFill>
                  <a:schemeClr val="bg1"/>
                </a:solidFill>
              </a:rPr>
              <a:t>Eliacny Guerrero</a:t>
            </a:r>
            <a:endParaRPr lang="es-ES" sz="12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95736" y="404664"/>
            <a:ext cx="4824536" cy="584775"/>
          </a:xfrm>
          <a:prstGeom prst="rect">
            <a:avLst/>
          </a:prstGeom>
          <a:noFill/>
        </p:spPr>
        <p:txBody>
          <a:bodyPr wrap="square" rtlCol="0">
            <a:spAutoFit/>
          </a:bodyPr>
          <a:lstStyle/>
          <a:p>
            <a:pPr algn="ctr"/>
            <a:r>
              <a:rPr lang="es-ES" sz="3200" dirty="0" smtClean="0"/>
              <a:t>INTRODUCCIÓN</a:t>
            </a:r>
            <a:endParaRPr lang="es-ES" sz="3200" dirty="0"/>
          </a:p>
        </p:txBody>
      </p:sp>
      <p:cxnSp>
        <p:nvCxnSpPr>
          <p:cNvPr id="19" name="18 Conector angular"/>
          <p:cNvCxnSpPr/>
          <p:nvPr/>
        </p:nvCxnSpPr>
        <p:spPr>
          <a:xfrm rot="10800000" flipV="1">
            <a:off x="2555776" y="1196752"/>
            <a:ext cx="2088232" cy="3600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angular"/>
          <p:cNvCxnSpPr/>
          <p:nvPr/>
        </p:nvCxnSpPr>
        <p:spPr>
          <a:xfrm>
            <a:off x="4644008" y="1196752"/>
            <a:ext cx="2088232" cy="3600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Rectángulo redondeado"/>
          <p:cNvSpPr/>
          <p:nvPr/>
        </p:nvSpPr>
        <p:spPr>
          <a:xfrm>
            <a:off x="611560" y="1196752"/>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8" name="27 CuadroTexto"/>
          <p:cNvSpPr txBox="1"/>
          <p:nvPr/>
        </p:nvSpPr>
        <p:spPr>
          <a:xfrm>
            <a:off x="539552" y="1412776"/>
            <a:ext cx="2016224" cy="338554"/>
          </a:xfrm>
          <a:prstGeom prst="rect">
            <a:avLst/>
          </a:prstGeom>
          <a:noFill/>
        </p:spPr>
        <p:txBody>
          <a:bodyPr wrap="square" rtlCol="0">
            <a:spAutoFit/>
          </a:bodyPr>
          <a:lstStyle/>
          <a:p>
            <a:r>
              <a:rPr lang="es-ES" sz="1600" dirty="0" smtClean="0">
                <a:solidFill>
                  <a:schemeClr val="tx2">
                    <a:lumMod val="10000"/>
                  </a:schemeClr>
                </a:solidFill>
              </a:rPr>
              <a:t>¿Qué es  Evolución?</a:t>
            </a:r>
            <a:endParaRPr lang="es-ES" sz="1600" dirty="0">
              <a:solidFill>
                <a:schemeClr val="tx2">
                  <a:lumMod val="10000"/>
                </a:schemeClr>
              </a:solidFill>
            </a:endParaRPr>
          </a:p>
        </p:txBody>
      </p:sp>
      <p:sp>
        <p:nvSpPr>
          <p:cNvPr id="29" name="28 Flecha abajo"/>
          <p:cNvSpPr/>
          <p:nvPr/>
        </p:nvSpPr>
        <p:spPr>
          <a:xfrm>
            <a:off x="1259632" y="2060848"/>
            <a:ext cx="340616" cy="360040"/>
          </a:xfrm>
          <a:prstGeom prst="downArrow">
            <a:avLst>
              <a:gd name="adj1" fmla="val 50000"/>
              <a:gd name="adj2" fmla="val 404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Rectángulo redondeado"/>
          <p:cNvSpPr/>
          <p:nvPr/>
        </p:nvSpPr>
        <p:spPr>
          <a:xfrm>
            <a:off x="179512" y="2420888"/>
            <a:ext cx="2808312" cy="295232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33" name="32 CuadroTexto"/>
          <p:cNvSpPr txBox="1"/>
          <p:nvPr/>
        </p:nvSpPr>
        <p:spPr>
          <a:xfrm>
            <a:off x="539552" y="2708920"/>
            <a:ext cx="2088232" cy="2769989"/>
          </a:xfrm>
          <a:prstGeom prst="rect">
            <a:avLst/>
          </a:prstGeom>
          <a:noFill/>
        </p:spPr>
        <p:txBody>
          <a:bodyPr wrap="square" rtlCol="0">
            <a:spAutoFit/>
          </a:bodyPr>
          <a:lstStyle/>
          <a:p>
            <a:r>
              <a:rPr lang="es-ES" sz="1200" dirty="0" smtClean="0">
                <a:solidFill>
                  <a:schemeClr val="tx2">
                    <a:lumMod val="10000"/>
                  </a:schemeClr>
                </a:solidFill>
              </a:rPr>
              <a:t>La </a:t>
            </a:r>
            <a:r>
              <a:rPr lang="es-ES" sz="1200" b="1" dirty="0" smtClean="0">
                <a:solidFill>
                  <a:schemeClr val="tx2">
                    <a:lumMod val="10000"/>
                  </a:schemeClr>
                </a:solidFill>
              </a:rPr>
              <a:t>EVOLUCIÓN </a:t>
            </a:r>
            <a:r>
              <a:rPr lang="es-ES" sz="1200" dirty="0" smtClean="0">
                <a:solidFill>
                  <a:schemeClr val="tx2">
                    <a:lumMod val="10000"/>
                  </a:schemeClr>
                </a:solidFill>
              </a:rPr>
              <a:t>es el cambio en el material genético de una población de seres vivos a la siguiente. Aunque las modificaciones sean pequeñas, las diferencias se acumulan a lo largo del tiempo y pueden ocasionar cambios sustanciales en las poblaciones, un proceso que culmina con la emergencia de nuevas especies</a:t>
            </a:r>
            <a:r>
              <a:rPr lang="es-ES" sz="1200" dirty="0" smtClean="0"/>
              <a:t>.</a:t>
            </a:r>
          </a:p>
          <a:p>
            <a:endParaRPr lang="es-ES" dirty="0"/>
          </a:p>
        </p:txBody>
      </p:sp>
      <p:sp>
        <p:nvSpPr>
          <p:cNvPr id="34" name="33 Rectángulo redondeado"/>
          <p:cNvSpPr/>
          <p:nvPr/>
        </p:nvSpPr>
        <p:spPr>
          <a:xfrm>
            <a:off x="6732240" y="1196752"/>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36" name="35 CuadroTexto"/>
          <p:cNvSpPr txBox="1"/>
          <p:nvPr/>
        </p:nvSpPr>
        <p:spPr>
          <a:xfrm>
            <a:off x="6660232" y="1268760"/>
            <a:ext cx="2016224" cy="584775"/>
          </a:xfrm>
          <a:prstGeom prst="rect">
            <a:avLst/>
          </a:prstGeom>
          <a:noFill/>
        </p:spPr>
        <p:txBody>
          <a:bodyPr wrap="square" rtlCol="0">
            <a:spAutoFit/>
          </a:bodyPr>
          <a:lstStyle/>
          <a:p>
            <a:pPr algn="ctr"/>
            <a:r>
              <a:rPr lang="es-ES" sz="1600" dirty="0" smtClean="0">
                <a:solidFill>
                  <a:schemeClr val="tx2">
                    <a:lumMod val="10000"/>
                  </a:schemeClr>
                </a:solidFill>
              </a:rPr>
              <a:t>¿Qué es  La Evolución Humana?</a:t>
            </a:r>
            <a:endParaRPr lang="es-ES" sz="1600" dirty="0">
              <a:solidFill>
                <a:schemeClr val="tx2">
                  <a:lumMod val="10000"/>
                </a:schemeClr>
              </a:solidFill>
            </a:endParaRPr>
          </a:p>
        </p:txBody>
      </p:sp>
      <p:sp>
        <p:nvSpPr>
          <p:cNvPr id="37" name="36 Flecha abajo"/>
          <p:cNvSpPr/>
          <p:nvPr/>
        </p:nvSpPr>
        <p:spPr>
          <a:xfrm>
            <a:off x="7452320" y="2060848"/>
            <a:ext cx="340616" cy="360040"/>
          </a:xfrm>
          <a:prstGeom prst="downArrow">
            <a:avLst>
              <a:gd name="adj1" fmla="val 50000"/>
              <a:gd name="adj2" fmla="val 404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37 Rectángulo redondeado"/>
          <p:cNvSpPr/>
          <p:nvPr/>
        </p:nvSpPr>
        <p:spPr>
          <a:xfrm>
            <a:off x="6156176" y="2420888"/>
            <a:ext cx="2808312" cy="295232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40" name="39 CuadroTexto"/>
          <p:cNvSpPr txBox="1"/>
          <p:nvPr/>
        </p:nvSpPr>
        <p:spPr>
          <a:xfrm>
            <a:off x="6588224" y="2708920"/>
            <a:ext cx="2088232" cy="2400657"/>
          </a:xfrm>
          <a:prstGeom prst="rect">
            <a:avLst/>
          </a:prstGeom>
          <a:noFill/>
        </p:spPr>
        <p:txBody>
          <a:bodyPr wrap="square" rtlCol="0">
            <a:spAutoFit/>
          </a:bodyPr>
          <a:lstStyle/>
          <a:p>
            <a:r>
              <a:rPr lang="es-ES" sz="1200" b="1" dirty="0">
                <a:solidFill>
                  <a:schemeClr val="tx2">
                    <a:lumMod val="10000"/>
                  </a:schemeClr>
                </a:solidFill>
              </a:rPr>
              <a:t>La Evolución Humana </a:t>
            </a:r>
            <a:r>
              <a:rPr lang="es-ES" sz="1200" dirty="0" smtClean="0">
                <a:solidFill>
                  <a:schemeClr val="tx2">
                    <a:lumMod val="10000"/>
                  </a:schemeClr>
                </a:solidFill>
              </a:rPr>
              <a:t>es  </a:t>
            </a:r>
            <a:r>
              <a:rPr lang="es-ES" sz="1200" dirty="0">
                <a:solidFill>
                  <a:schemeClr val="tx2">
                    <a:lumMod val="10000"/>
                  </a:schemeClr>
                </a:solidFill>
              </a:rPr>
              <a:t>el proceso de transformación de la especie humana desde sus ancestros hasta el estado actual. Es decir, es un proceso de cambio que finalmente dio lugar </a:t>
            </a:r>
            <a:r>
              <a:rPr lang="es-ES" sz="1200" dirty="0" smtClean="0">
                <a:solidFill>
                  <a:schemeClr val="tx2">
                    <a:lumMod val="10000"/>
                  </a:schemeClr>
                </a:solidFill>
              </a:rPr>
              <a:t>al </a:t>
            </a:r>
            <a:r>
              <a:rPr lang="es-ES" sz="1200" dirty="0">
                <a:solidFill>
                  <a:schemeClr val="tx2">
                    <a:lumMod val="10000"/>
                  </a:schemeClr>
                </a:solidFill>
              </a:rPr>
              <a:t> Homo sapiens, nuestra especie, actualmente la única especie humana que existe en el planeta.</a:t>
            </a:r>
            <a:r>
              <a:rPr lang="es-ES" dirty="0" smtClean="0"/>
              <a:t/>
            </a:r>
            <a:br>
              <a:rPr lang="es-ES" dirty="0" smtClean="0"/>
            </a:br>
            <a:endParaRPr lang="es-ES" dirty="0"/>
          </a:p>
        </p:txBody>
      </p:sp>
      <p:pic>
        <p:nvPicPr>
          <p:cNvPr id="42" name="Picture 2" descr="Evolución"/>
          <p:cNvPicPr>
            <a:picLocks noChangeAspect="1" noChangeArrowheads="1"/>
          </p:cNvPicPr>
          <p:nvPr/>
        </p:nvPicPr>
        <p:blipFill>
          <a:blip r:embed="rId3" cstate="print"/>
          <a:srcRect/>
          <a:stretch>
            <a:fillRect/>
          </a:stretch>
        </p:blipFill>
        <p:spPr bwMode="auto">
          <a:xfrm>
            <a:off x="3131840" y="2996952"/>
            <a:ext cx="2857500" cy="18954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95736" y="260648"/>
            <a:ext cx="4824536" cy="1077218"/>
          </a:xfrm>
          <a:prstGeom prst="rect">
            <a:avLst/>
          </a:prstGeom>
          <a:noFill/>
        </p:spPr>
        <p:txBody>
          <a:bodyPr wrap="square" rtlCol="0">
            <a:spAutoFit/>
          </a:bodyPr>
          <a:lstStyle/>
          <a:p>
            <a:pPr algn="ctr"/>
            <a:r>
              <a:rPr lang="es-ES" sz="3200" dirty="0" smtClean="0"/>
              <a:t>Origen y Evolución </a:t>
            </a:r>
          </a:p>
          <a:p>
            <a:pPr algn="ctr"/>
            <a:r>
              <a:rPr lang="es-ES" sz="3200" dirty="0" smtClean="0"/>
              <a:t>Según Darwin</a:t>
            </a:r>
            <a:endParaRPr lang="es-ES" sz="3200" dirty="0"/>
          </a:p>
        </p:txBody>
      </p:sp>
      <p:sp>
        <p:nvSpPr>
          <p:cNvPr id="7" name="6 Flecha abajo"/>
          <p:cNvSpPr/>
          <p:nvPr/>
        </p:nvSpPr>
        <p:spPr>
          <a:xfrm>
            <a:off x="4427984" y="1340768"/>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redondeado"/>
          <p:cNvSpPr/>
          <p:nvPr/>
        </p:nvSpPr>
        <p:spPr>
          <a:xfrm>
            <a:off x="3563888" y="1772816"/>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9" name="8 CuadroTexto"/>
          <p:cNvSpPr txBox="1"/>
          <p:nvPr/>
        </p:nvSpPr>
        <p:spPr>
          <a:xfrm>
            <a:off x="3635896" y="1844824"/>
            <a:ext cx="1800200" cy="646331"/>
          </a:xfrm>
          <a:prstGeom prst="rect">
            <a:avLst/>
          </a:prstGeom>
          <a:noFill/>
        </p:spPr>
        <p:txBody>
          <a:bodyPr wrap="square" rtlCol="0">
            <a:spAutoFit/>
          </a:bodyPr>
          <a:lstStyle/>
          <a:p>
            <a:r>
              <a:rPr lang="es-ES" sz="1200" dirty="0" smtClean="0">
                <a:solidFill>
                  <a:schemeClr val="tx2">
                    <a:lumMod val="10000"/>
                  </a:schemeClr>
                </a:solidFill>
              </a:rPr>
              <a:t>Se considera como el mayor principio unificador de la biología </a:t>
            </a:r>
            <a:endParaRPr lang="es-ES" sz="1200" dirty="0">
              <a:solidFill>
                <a:schemeClr val="tx2">
                  <a:lumMod val="10000"/>
                </a:schemeClr>
              </a:solidFill>
            </a:endParaRPr>
          </a:p>
        </p:txBody>
      </p:sp>
      <p:sp>
        <p:nvSpPr>
          <p:cNvPr id="11" name="10 Flecha izquierda"/>
          <p:cNvSpPr/>
          <p:nvPr/>
        </p:nvSpPr>
        <p:spPr>
          <a:xfrm>
            <a:off x="2987824" y="2060848"/>
            <a:ext cx="504056"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redondeado"/>
          <p:cNvSpPr/>
          <p:nvPr/>
        </p:nvSpPr>
        <p:spPr>
          <a:xfrm>
            <a:off x="1043608" y="1772816"/>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3" name="12 CuadroTexto"/>
          <p:cNvSpPr txBox="1"/>
          <p:nvPr/>
        </p:nvSpPr>
        <p:spPr>
          <a:xfrm>
            <a:off x="1115616" y="1772816"/>
            <a:ext cx="1800200" cy="830997"/>
          </a:xfrm>
          <a:prstGeom prst="rect">
            <a:avLst/>
          </a:prstGeom>
          <a:noFill/>
        </p:spPr>
        <p:txBody>
          <a:bodyPr wrap="square" rtlCol="0">
            <a:spAutoFit/>
          </a:bodyPr>
          <a:lstStyle/>
          <a:p>
            <a:r>
              <a:rPr lang="es-ES" sz="1200" dirty="0">
                <a:solidFill>
                  <a:schemeClr val="tx2">
                    <a:lumMod val="10000"/>
                  </a:schemeClr>
                </a:solidFill>
              </a:rPr>
              <a:t>F</a:t>
            </a:r>
            <a:r>
              <a:rPr lang="es-ES" sz="1200" dirty="0" smtClean="0">
                <a:solidFill>
                  <a:schemeClr val="tx2">
                    <a:lumMod val="10000"/>
                  </a:schemeClr>
                </a:solidFill>
              </a:rPr>
              <a:t>ue el </a:t>
            </a:r>
            <a:r>
              <a:rPr lang="es-ES" sz="1200" dirty="0">
                <a:solidFill>
                  <a:schemeClr val="tx2">
                    <a:lumMod val="10000"/>
                  </a:schemeClr>
                </a:solidFill>
              </a:rPr>
              <a:t>primero que describió un mecanismo válido por el cual podría </a:t>
            </a:r>
            <a:r>
              <a:rPr lang="es-ES" sz="1200" dirty="0" smtClean="0">
                <a:solidFill>
                  <a:schemeClr val="tx2">
                    <a:lumMod val="10000"/>
                  </a:schemeClr>
                </a:solidFill>
              </a:rPr>
              <a:t>ocurrir</a:t>
            </a:r>
            <a:endParaRPr lang="es-ES" sz="1200" dirty="0">
              <a:solidFill>
                <a:schemeClr val="tx2">
                  <a:lumMod val="10000"/>
                </a:schemeClr>
              </a:solidFill>
            </a:endParaRPr>
          </a:p>
        </p:txBody>
      </p:sp>
      <p:sp>
        <p:nvSpPr>
          <p:cNvPr id="16" name="15 Flecha derecha"/>
          <p:cNvSpPr/>
          <p:nvPr/>
        </p:nvSpPr>
        <p:spPr>
          <a:xfrm>
            <a:off x="5508104" y="2060848"/>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redondeado"/>
          <p:cNvSpPr/>
          <p:nvPr/>
        </p:nvSpPr>
        <p:spPr>
          <a:xfrm>
            <a:off x="6084168" y="1772816"/>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9" name="18 CuadroTexto"/>
          <p:cNvSpPr txBox="1"/>
          <p:nvPr/>
        </p:nvSpPr>
        <p:spPr>
          <a:xfrm>
            <a:off x="6228184" y="1844824"/>
            <a:ext cx="1584176" cy="646331"/>
          </a:xfrm>
          <a:prstGeom prst="rect">
            <a:avLst/>
          </a:prstGeom>
          <a:noFill/>
        </p:spPr>
        <p:txBody>
          <a:bodyPr wrap="square" rtlCol="0">
            <a:spAutoFit/>
          </a:bodyPr>
          <a:lstStyle/>
          <a:p>
            <a:r>
              <a:rPr lang="es-ES" sz="1200" dirty="0" smtClean="0">
                <a:solidFill>
                  <a:schemeClr val="tx2">
                    <a:lumMod val="10000"/>
                  </a:schemeClr>
                </a:solidFill>
              </a:rPr>
              <a:t>Su  teoría difería,</a:t>
            </a:r>
            <a:r>
              <a:rPr lang="es-ES" sz="1200" dirty="0" smtClean="0">
                <a:solidFill>
                  <a:schemeClr val="tx2">
                    <a:lumMod val="10000"/>
                  </a:schemeClr>
                </a:solidFill>
              </a:rPr>
              <a:t> </a:t>
            </a:r>
            <a:r>
              <a:rPr lang="es-ES" sz="1200" dirty="0">
                <a:solidFill>
                  <a:schemeClr val="tx2">
                    <a:lumMod val="10000"/>
                  </a:schemeClr>
                </a:solidFill>
              </a:rPr>
              <a:t>como un proceso </a:t>
            </a:r>
            <a:r>
              <a:rPr lang="es-ES" sz="1200" dirty="0" smtClean="0">
                <a:solidFill>
                  <a:schemeClr val="tx2">
                    <a:lumMod val="10000"/>
                  </a:schemeClr>
                </a:solidFill>
              </a:rPr>
              <a:t>doble:</a:t>
            </a:r>
            <a:endParaRPr lang="es-ES" sz="1200" dirty="0">
              <a:solidFill>
                <a:schemeClr val="tx2">
                  <a:lumMod val="10000"/>
                </a:schemeClr>
              </a:solidFill>
            </a:endParaRPr>
          </a:p>
        </p:txBody>
      </p:sp>
      <p:sp>
        <p:nvSpPr>
          <p:cNvPr id="21" name="20 Flecha abajo"/>
          <p:cNvSpPr/>
          <p:nvPr/>
        </p:nvSpPr>
        <p:spPr>
          <a:xfrm>
            <a:off x="6948264" y="26369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Rectángulo redondeado"/>
          <p:cNvSpPr/>
          <p:nvPr/>
        </p:nvSpPr>
        <p:spPr>
          <a:xfrm>
            <a:off x="6084168" y="3068960"/>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3" name="22 CuadroTexto"/>
          <p:cNvSpPr txBox="1"/>
          <p:nvPr/>
        </p:nvSpPr>
        <p:spPr>
          <a:xfrm>
            <a:off x="6228184" y="3068960"/>
            <a:ext cx="1584176" cy="830997"/>
          </a:xfrm>
          <a:prstGeom prst="rect">
            <a:avLst/>
          </a:prstGeom>
          <a:noFill/>
        </p:spPr>
        <p:txBody>
          <a:bodyPr wrap="square" rtlCol="0">
            <a:spAutoFit/>
          </a:bodyPr>
          <a:lstStyle/>
          <a:p>
            <a:r>
              <a:rPr lang="es-ES" sz="1200" dirty="0" smtClean="0">
                <a:solidFill>
                  <a:schemeClr val="tx2">
                    <a:lumMod val="10000"/>
                  </a:schemeClr>
                </a:solidFill>
              </a:rPr>
              <a:t>1) De la existencia de variaciones heredables entre los organismos</a:t>
            </a:r>
            <a:endParaRPr lang="es-ES" sz="1200" dirty="0">
              <a:solidFill>
                <a:schemeClr val="tx2">
                  <a:lumMod val="10000"/>
                </a:schemeClr>
              </a:solidFill>
            </a:endParaRPr>
          </a:p>
        </p:txBody>
      </p:sp>
      <p:sp>
        <p:nvSpPr>
          <p:cNvPr id="24" name="23 Rectángulo redondeado"/>
          <p:cNvSpPr/>
          <p:nvPr/>
        </p:nvSpPr>
        <p:spPr>
          <a:xfrm>
            <a:off x="6084168" y="4365104"/>
            <a:ext cx="1872208"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5" name="24 CuadroTexto"/>
          <p:cNvSpPr txBox="1"/>
          <p:nvPr/>
        </p:nvSpPr>
        <p:spPr>
          <a:xfrm>
            <a:off x="6084168" y="4509120"/>
            <a:ext cx="2232248" cy="461665"/>
          </a:xfrm>
          <a:prstGeom prst="rect">
            <a:avLst/>
          </a:prstGeom>
          <a:noFill/>
        </p:spPr>
        <p:txBody>
          <a:bodyPr wrap="square" rtlCol="0">
            <a:spAutoFit/>
          </a:bodyPr>
          <a:lstStyle/>
          <a:p>
            <a:r>
              <a:rPr lang="es-ES" sz="1200" dirty="0">
                <a:solidFill>
                  <a:schemeClr val="tx2">
                    <a:lumMod val="10000"/>
                  </a:schemeClr>
                </a:solidFill>
              </a:rPr>
              <a:t>2) </a:t>
            </a:r>
            <a:r>
              <a:rPr lang="es-ES" sz="1200" dirty="0" smtClean="0">
                <a:solidFill>
                  <a:schemeClr val="tx2">
                    <a:lumMod val="10000"/>
                  </a:schemeClr>
                </a:solidFill>
              </a:rPr>
              <a:t>Del </a:t>
            </a:r>
            <a:r>
              <a:rPr lang="es-ES" sz="1200" dirty="0">
                <a:solidFill>
                  <a:schemeClr val="tx2">
                    <a:lumMod val="10000"/>
                  </a:schemeClr>
                </a:solidFill>
              </a:rPr>
              <a:t>proceso </a:t>
            </a:r>
            <a:r>
              <a:rPr lang="es-ES" sz="1200" dirty="0" smtClean="0">
                <a:solidFill>
                  <a:schemeClr val="tx2">
                    <a:lumMod val="10000"/>
                  </a:schemeClr>
                </a:solidFill>
              </a:rPr>
              <a:t>de selección </a:t>
            </a:r>
            <a:r>
              <a:rPr lang="es-ES" sz="1200" dirty="0">
                <a:solidFill>
                  <a:schemeClr val="tx2">
                    <a:lumMod val="10000"/>
                  </a:schemeClr>
                </a:solidFill>
              </a:rPr>
              <a:t>natural</a:t>
            </a:r>
          </a:p>
        </p:txBody>
      </p:sp>
      <p:sp>
        <p:nvSpPr>
          <p:cNvPr id="26" name="25 Flecha abajo"/>
          <p:cNvSpPr/>
          <p:nvPr/>
        </p:nvSpPr>
        <p:spPr>
          <a:xfrm>
            <a:off x="6948264" y="393305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Flecha abajo"/>
          <p:cNvSpPr/>
          <p:nvPr/>
        </p:nvSpPr>
        <p:spPr>
          <a:xfrm>
            <a:off x="1835696" y="26369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Rectángulo redondeado"/>
          <p:cNvSpPr/>
          <p:nvPr/>
        </p:nvSpPr>
        <p:spPr>
          <a:xfrm>
            <a:off x="827585" y="3068960"/>
            <a:ext cx="2304256" cy="79208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9" name="28 CuadroTexto"/>
          <p:cNvSpPr txBox="1"/>
          <p:nvPr/>
        </p:nvSpPr>
        <p:spPr>
          <a:xfrm>
            <a:off x="755576" y="3068960"/>
            <a:ext cx="2658757" cy="830997"/>
          </a:xfrm>
          <a:prstGeom prst="rect">
            <a:avLst/>
          </a:prstGeom>
          <a:noFill/>
        </p:spPr>
        <p:txBody>
          <a:bodyPr wrap="square" rtlCol="0">
            <a:spAutoFit/>
          </a:bodyPr>
          <a:lstStyle/>
          <a:p>
            <a:r>
              <a:rPr lang="es-ES" sz="1200" dirty="0" smtClean="0">
                <a:solidFill>
                  <a:schemeClr val="tx2">
                    <a:lumMod val="10000"/>
                  </a:schemeClr>
                </a:solidFill>
              </a:rPr>
              <a:t>Desde la época de Darwin, se ha acumulado una gran cantidad de nuevas evidencias en todas estas categorías</a:t>
            </a:r>
            <a:endParaRPr lang="es-ES" sz="1200" dirty="0">
              <a:solidFill>
                <a:schemeClr val="tx2">
                  <a:lumMod val="10000"/>
                </a:schemeClr>
              </a:solidFill>
            </a:endParaRPr>
          </a:p>
        </p:txBody>
      </p:sp>
      <p:sp>
        <p:nvSpPr>
          <p:cNvPr id="30" name="29 Flecha abajo"/>
          <p:cNvSpPr/>
          <p:nvPr/>
        </p:nvSpPr>
        <p:spPr>
          <a:xfrm>
            <a:off x="1835696" y="393305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30 Rectángulo redondeado"/>
          <p:cNvSpPr/>
          <p:nvPr/>
        </p:nvSpPr>
        <p:spPr>
          <a:xfrm>
            <a:off x="611560" y="4365104"/>
            <a:ext cx="2808312" cy="122413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32" name="31 CuadroTexto"/>
          <p:cNvSpPr txBox="1"/>
          <p:nvPr/>
        </p:nvSpPr>
        <p:spPr>
          <a:xfrm>
            <a:off x="539552" y="4437112"/>
            <a:ext cx="2908014" cy="1015663"/>
          </a:xfrm>
          <a:prstGeom prst="rect">
            <a:avLst/>
          </a:prstGeom>
          <a:noFill/>
        </p:spPr>
        <p:txBody>
          <a:bodyPr wrap="square" rtlCol="0">
            <a:spAutoFit/>
          </a:bodyPr>
          <a:lstStyle/>
          <a:p>
            <a:r>
              <a:rPr lang="es-ES" sz="1200" dirty="0">
                <a:solidFill>
                  <a:schemeClr val="tx2">
                    <a:lumMod val="10000"/>
                  </a:schemeClr>
                </a:solidFill>
              </a:rPr>
              <a:t>En la década de 1930, </a:t>
            </a:r>
            <a:r>
              <a:rPr lang="es-ES" sz="1200" dirty="0" smtClean="0">
                <a:solidFill>
                  <a:schemeClr val="tx2">
                    <a:lumMod val="10000"/>
                  </a:schemeClr>
                </a:solidFill>
              </a:rPr>
              <a:t>el trabajo</a:t>
            </a:r>
            <a:r>
              <a:rPr lang="es-ES" sz="1200" dirty="0">
                <a:solidFill>
                  <a:schemeClr val="tx2">
                    <a:lumMod val="10000"/>
                  </a:schemeClr>
                </a:solidFill>
              </a:rPr>
              <a:t> de muchos científicos se plasmó en la Teoría Sintética de la evolución, que combina los </a:t>
            </a:r>
            <a:r>
              <a:rPr lang="es-ES" sz="1200" dirty="0" smtClean="0">
                <a:solidFill>
                  <a:schemeClr val="tx2">
                    <a:lumMod val="10000"/>
                  </a:schemeClr>
                </a:solidFill>
              </a:rPr>
              <a:t>principios</a:t>
            </a:r>
            <a:r>
              <a:rPr lang="es-ES" sz="1200" dirty="0">
                <a:solidFill>
                  <a:schemeClr val="tx2">
                    <a:lumMod val="10000"/>
                  </a:schemeClr>
                </a:solidFill>
              </a:rPr>
              <a:t> de la </a:t>
            </a:r>
            <a:r>
              <a:rPr lang="es-ES" sz="1200" dirty="0" smtClean="0">
                <a:solidFill>
                  <a:schemeClr val="tx2">
                    <a:lumMod val="10000"/>
                  </a:schemeClr>
                </a:solidFill>
              </a:rPr>
              <a:t>genética</a:t>
            </a:r>
            <a:r>
              <a:rPr lang="es-ES" sz="1200" dirty="0">
                <a:solidFill>
                  <a:schemeClr val="tx2">
                    <a:lumMod val="10000"/>
                  </a:schemeClr>
                </a:solidFill>
              </a:rPr>
              <a:t> mendeliana con la teoría darwiniana</a:t>
            </a:r>
            <a:r>
              <a:rPr lang="es-ES" sz="1200" dirty="0" smtClean="0">
                <a:solidFill>
                  <a:schemeClr val="tx2">
                    <a:lumMod val="10000"/>
                  </a:schemeClr>
                </a:solidFill>
              </a:rPr>
              <a:t>.</a:t>
            </a:r>
            <a:endParaRPr lang="es-ES" sz="1200" dirty="0">
              <a:solidFill>
                <a:schemeClr val="tx2">
                  <a:lumMod val="10000"/>
                </a:schemeClr>
              </a:solidFill>
            </a:endParaRPr>
          </a:p>
        </p:txBody>
      </p:sp>
      <p:pic>
        <p:nvPicPr>
          <p:cNvPr id="14338" name="Picture 2" descr="Darwin caricaturizado"/>
          <p:cNvPicPr>
            <a:picLocks noChangeAspect="1" noChangeArrowheads="1"/>
          </p:cNvPicPr>
          <p:nvPr/>
        </p:nvPicPr>
        <p:blipFill>
          <a:blip r:embed="rId2" cstate="print"/>
          <a:srcRect/>
          <a:stretch>
            <a:fillRect/>
          </a:stretch>
        </p:blipFill>
        <p:spPr bwMode="auto">
          <a:xfrm>
            <a:off x="3635896" y="2924944"/>
            <a:ext cx="2232248" cy="309634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95736" y="260648"/>
            <a:ext cx="4824536" cy="584775"/>
          </a:xfrm>
          <a:prstGeom prst="rect">
            <a:avLst/>
          </a:prstGeom>
          <a:noFill/>
        </p:spPr>
        <p:txBody>
          <a:bodyPr wrap="square" rtlCol="0">
            <a:spAutoFit/>
          </a:bodyPr>
          <a:lstStyle/>
          <a:p>
            <a:pPr algn="ctr"/>
            <a:r>
              <a:rPr lang="es-ES" sz="3200" dirty="0" smtClean="0"/>
              <a:t>Teoría de Darwin</a:t>
            </a:r>
            <a:endParaRPr lang="es-ES" sz="3200" dirty="0"/>
          </a:p>
        </p:txBody>
      </p:sp>
      <p:sp>
        <p:nvSpPr>
          <p:cNvPr id="5" name="4 Flecha abajo"/>
          <p:cNvSpPr/>
          <p:nvPr/>
        </p:nvSpPr>
        <p:spPr>
          <a:xfrm>
            <a:off x="4211960" y="8367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Flecha a la derecha con muesca"/>
          <p:cNvSpPr/>
          <p:nvPr/>
        </p:nvSpPr>
        <p:spPr>
          <a:xfrm>
            <a:off x="5508104" y="1772817"/>
            <a:ext cx="504056" cy="21602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Flecha a la derecha con muesca"/>
          <p:cNvSpPr/>
          <p:nvPr/>
        </p:nvSpPr>
        <p:spPr>
          <a:xfrm flipH="1">
            <a:off x="2339752" y="1772816"/>
            <a:ext cx="432048"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redondeado"/>
          <p:cNvSpPr/>
          <p:nvPr/>
        </p:nvSpPr>
        <p:spPr>
          <a:xfrm>
            <a:off x="323528" y="1484784"/>
            <a:ext cx="1944216" cy="100811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5" name="14 CuadroTexto"/>
          <p:cNvSpPr txBox="1"/>
          <p:nvPr/>
        </p:nvSpPr>
        <p:spPr>
          <a:xfrm>
            <a:off x="323528" y="1484784"/>
            <a:ext cx="2016224" cy="1015663"/>
          </a:xfrm>
          <a:prstGeom prst="rect">
            <a:avLst/>
          </a:prstGeom>
          <a:noFill/>
        </p:spPr>
        <p:txBody>
          <a:bodyPr wrap="square" rtlCol="0">
            <a:spAutoFit/>
          </a:bodyPr>
          <a:lstStyle/>
          <a:p>
            <a:r>
              <a:rPr lang="es-ES" sz="1200" dirty="0">
                <a:solidFill>
                  <a:schemeClr val="tx2">
                    <a:lumMod val="10000"/>
                  </a:schemeClr>
                </a:solidFill>
              </a:rPr>
              <a:t>a. Los organismos engendran organismos similares; en otras palabras, hay estabilidad en el proceso de la </a:t>
            </a:r>
            <a:r>
              <a:rPr lang="es-ES" sz="1200" dirty="0" smtClean="0">
                <a:solidFill>
                  <a:schemeClr val="tx2">
                    <a:lumMod val="10000"/>
                  </a:schemeClr>
                </a:solidFill>
              </a:rPr>
              <a:t>reproducción</a:t>
            </a:r>
            <a:r>
              <a:rPr lang="es-ES" sz="1200" dirty="0">
                <a:solidFill>
                  <a:schemeClr val="tx2">
                    <a:lumMod val="10000"/>
                  </a:schemeClr>
                </a:solidFill>
              </a:rPr>
              <a:t>.</a:t>
            </a:r>
          </a:p>
        </p:txBody>
      </p:sp>
      <p:sp>
        <p:nvSpPr>
          <p:cNvPr id="16" name="15 Rectángulo redondeado"/>
          <p:cNvSpPr/>
          <p:nvPr/>
        </p:nvSpPr>
        <p:spPr>
          <a:xfrm>
            <a:off x="2771800" y="1196752"/>
            <a:ext cx="2736304" cy="18225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7" name="16 CuadroTexto"/>
          <p:cNvSpPr txBox="1"/>
          <p:nvPr/>
        </p:nvSpPr>
        <p:spPr>
          <a:xfrm>
            <a:off x="3059832" y="1340768"/>
            <a:ext cx="2232248" cy="1569660"/>
          </a:xfrm>
          <a:prstGeom prst="rect">
            <a:avLst/>
          </a:prstGeom>
          <a:noFill/>
        </p:spPr>
        <p:txBody>
          <a:bodyPr wrap="square" rtlCol="0">
            <a:spAutoFit/>
          </a:bodyPr>
          <a:lstStyle/>
          <a:p>
            <a:r>
              <a:rPr lang="es-ES" sz="1200" dirty="0">
                <a:solidFill>
                  <a:schemeClr val="tx2">
                    <a:lumMod val="10000"/>
                  </a:schemeClr>
                </a:solidFill>
              </a:rPr>
              <a:t>El </a:t>
            </a:r>
            <a:r>
              <a:rPr lang="es-ES" sz="1200" dirty="0" smtClean="0">
                <a:solidFill>
                  <a:schemeClr val="tx2">
                    <a:lumMod val="10000"/>
                  </a:schemeClr>
                </a:solidFill>
              </a:rPr>
              <a:t>concepto </a:t>
            </a:r>
            <a:r>
              <a:rPr lang="es-ES" sz="1200" dirty="0">
                <a:solidFill>
                  <a:schemeClr val="tx2">
                    <a:lumMod val="10000"/>
                  </a:schemeClr>
                </a:solidFill>
              </a:rPr>
              <a:t> original de Darwin y de Wallace acerca de cómo ocurre la evolución todavía sigue proporcionando el marco básico para nuestra comprensión del </a:t>
            </a:r>
            <a:r>
              <a:rPr lang="es-ES" sz="1200" dirty="0" smtClean="0">
                <a:solidFill>
                  <a:schemeClr val="tx2">
                    <a:lumMod val="10000"/>
                  </a:schemeClr>
                </a:solidFill>
              </a:rPr>
              <a:t>proceso. </a:t>
            </a:r>
            <a:r>
              <a:rPr lang="es-ES" sz="1200" dirty="0">
                <a:solidFill>
                  <a:schemeClr val="tx2">
                    <a:lumMod val="10000"/>
                  </a:schemeClr>
                </a:solidFill>
              </a:rPr>
              <a:t>Ese concepto se funda en cinco premisas</a:t>
            </a:r>
            <a:r>
              <a:rPr lang="es-ES" sz="1200" dirty="0" smtClean="0">
                <a:solidFill>
                  <a:schemeClr val="tx2">
                    <a:lumMod val="10000"/>
                  </a:schemeClr>
                </a:solidFill>
              </a:rPr>
              <a:t>:</a:t>
            </a:r>
            <a:endParaRPr lang="es-ES" sz="1200" dirty="0">
              <a:solidFill>
                <a:schemeClr val="tx2">
                  <a:lumMod val="10000"/>
                </a:schemeClr>
              </a:solidFill>
            </a:endParaRPr>
          </a:p>
        </p:txBody>
      </p:sp>
      <p:sp>
        <p:nvSpPr>
          <p:cNvPr id="18" name="17 Flecha abajo"/>
          <p:cNvSpPr/>
          <p:nvPr/>
        </p:nvSpPr>
        <p:spPr>
          <a:xfrm>
            <a:off x="1043608" y="25649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Rectángulo redondeado"/>
          <p:cNvSpPr/>
          <p:nvPr/>
        </p:nvSpPr>
        <p:spPr>
          <a:xfrm>
            <a:off x="107504" y="2924944"/>
            <a:ext cx="2376264" cy="144016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0" name="19 CuadroTexto"/>
          <p:cNvSpPr txBox="1"/>
          <p:nvPr/>
        </p:nvSpPr>
        <p:spPr>
          <a:xfrm>
            <a:off x="107504" y="2996952"/>
            <a:ext cx="2464274" cy="1200329"/>
          </a:xfrm>
          <a:prstGeom prst="rect">
            <a:avLst/>
          </a:prstGeom>
          <a:noFill/>
        </p:spPr>
        <p:txBody>
          <a:bodyPr wrap="square" rtlCol="0">
            <a:spAutoFit/>
          </a:bodyPr>
          <a:lstStyle/>
          <a:p>
            <a:r>
              <a:rPr lang="es-ES" sz="1200" dirty="0">
                <a:solidFill>
                  <a:schemeClr val="tx2">
                    <a:lumMod val="10000"/>
                  </a:schemeClr>
                </a:solidFill>
              </a:rPr>
              <a:t>b. En la mayoría de las especies, el número de individuos que sobreviven y se reproducen en cada generación es pequeño en comparación con el número total producido inicialmente</a:t>
            </a:r>
            <a:r>
              <a:rPr lang="es-ES" sz="1200" dirty="0" smtClean="0">
                <a:solidFill>
                  <a:schemeClr val="tx2">
                    <a:lumMod val="10000"/>
                  </a:schemeClr>
                </a:solidFill>
              </a:rPr>
              <a:t>.</a:t>
            </a:r>
            <a:endParaRPr lang="es-ES" sz="1200" dirty="0">
              <a:solidFill>
                <a:schemeClr val="tx2">
                  <a:lumMod val="10000"/>
                </a:schemeClr>
              </a:solidFill>
            </a:endParaRPr>
          </a:p>
        </p:txBody>
      </p:sp>
      <p:sp>
        <p:nvSpPr>
          <p:cNvPr id="21" name="20 Flecha abajo"/>
          <p:cNvSpPr/>
          <p:nvPr/>
        </p:nvSpPr>
        <p:spPr>
          <a:xfrm>
            <a:off x="1043608" y="44371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Rectángulo redondeado"/>
          <p:cNvSpPr/>
          <p:nvPr/>
        </p:nvSpPr>
        <p:spPr>
          <a:xfrm>
            <a:off x="179512" y="4797152"/>
            <a:ext cx="2376264" cy="144016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3" name="22 CuadroTexto"/>
          <p:cNvSpPr txBox="1"/>
          <p:nvPr/>
        </p:nvSpPr>
        <p:spPr>
          <a:xfrm>
            <a:off x="179512" y="4941168"/>
            <a:ext cx="2464274" cy="1200329"/>
          </a:xfrm>
          <a:prstGeom prst="rect">
            <a:avLst/>
          </a:prstGeom>
          <a:noFill/>
        </p:spPr>
        <p:txBody>
          <a:bodyPr wrap="square" rtlCol="0">
            <a:spAutoFit/>
          </a:bodyPr>
          <a:lstStyle/>
          <a:p>
            <a:r>
              <a:rPr lang="es-ES" sz="1200" dirty="0">
                <a:solidFill>
                  <a:schemeClr val="tx2">
                    <a:lumMod val="10000"/>
                  </a:schemeClr>
                </a:solidFill>
              </a:rPr>
              <a:t>c. En cualquier población dada ocurren variaciones aleatorias entre los organismos individuales, algunas de las cuales son hereditarias, es decir, que no son producidas por el </a:t>
            </a:r>
            <a:r>
              <a:rPr lang="es-ES" sz="1200" dirty="0" smtClean="0">
                <a:solidFill>
                  <a:schemeClr val="tx2">
                    <a:lumMod val="10000"/>
                  </a:schemeClr>
                </a:solidFill>
              </a:rPr>
              <a:t>ambiente</a:t>
            </a:r>
            <a:r>
              <a:rPr lang="es-ES" sz="1200" dirty="0">
                <a:solidFill>
                  <a:schemeClr val="tx2">
                    <a:lumMod val="10000"/>
                  </a:schemeClr>
                </a:solidFill>
              </a:rPr>
              <a:t>.</a:t>
            </a:r>
          </a:p>
        </p:txBody>
      </p:sp>
      <p:sp>
        <p:nvSpPr>
          <p:cNvPr id="24" name="23 Rectángulo redondeado"/>
          <p:cNvSpPr/>
          <p:nvPr/>
        </p:nvSpPr>
        <p:spPr>
          <a:xfrm>
            <a:off x="6048182" y="1052736"/>
            <a:ext cx="2988314" cy="273630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5" name="24 CuadroTexto"/>
          <p:cNvSpPr txBox="1"/>
          <p:nvPr/>
        </p:nvSpPr>
        <p:spPr>
          <a:xfrm>
            <a:off x="6120190" y="1052734"/>
            <a:ext cx="3024318" cy="2750025"/>
          </a:xfrm>
          <a:prstGeom prst="rect">
            <a:avLst/>
          </a:prstGeom>
          <a:noFill/>
        </p:spPr>
        <p:txBody>
          <a:bodyPr wrap="square" rtlCol="0">
            <a:spAutoFit/>
          </a:bodyPr>
          <a:lstStyle/>
          <a:p>
            <a:r>
              <a:rPr lang="es-ES" sz="1200" dirty="0">
                <a:solidFill>
                  <a:schemeClr val="tx2">
                    <a:lumMod val="10000"/>
                  </a:schemeClr>
                </a:solidFill>
              </a:rPr>
              <a:t>d. La interacción entre estas variaciones hereditarias, surgidas al azar, y las características del ambiente determinan en grado significativo cuáles son los individuos que sobrevivirán y se reproducirán y cuáles no. Algunas variaciones permiten que los individuos produzcan más descendencia que otros. Darwin llamó a estas características variaciones "favorables" y propuso que las variaciones favorables heredadas tienden a hacerse cada vez más comunes de una generación a otra. Este es el proceso al que Darwin llamó selección natural</a:t>
            </a:r>
            <a:r>
              <a:rPr lang="es-ES" sz="1200" dirty="0" smtClean="0">
                <a:solidFill>
                  <a:schemeClr val="tx2">
                    <a:lumMod val="10000"/>
                  </a:schemeClr>
                </a:solidFill>
              </a:rPr>
              <a:t>.</a:t>
            </a:r>
            <a:endParaRPr lang="es-ES" sz="1200" dirty="0">
              <a:solidFill>
                <a:schemeClr val="tx2">
                  <a:lumMod val="10000"/>
                </a:schemeClr>
              </a:solidFill>
            </a:endParaRPr>
          </a:p>
        </p:txBody>
      </p:sp>
      <p:sp>
        <p:nvSpPr>
          <p:cNvPr id="26" name="25 Flecha abajo"/>
          <p:cNvSpPr/>
          <p:nvPr/>
        </p:nvSpPr>
        <p:spPr>
          <a:xfrm>
            <a:off x="7452320" y="3789040"/>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Rectángulo redondeado"/>
          <p:cNvSpPr/>
          <p:nvPr/>
        </p:nvSpPr>
        <p:spPr>
          <a:xfrm>
            <a:off x="6516216" y="4149080"/>
            <a:ext cx="2376264" cy="1152128"/>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28" name="27 CuadroTexto"/>
          <p:cNvSpPr txBox="1"/>
          <p:nvPr/>
        </p:nvSpPr>
        <p:spPr>
          <a:xfrm>
            <a:off x="6516216" y="4221088"/>
            <a:ext cx="2464274" cy="1015663"/>
          </a:xfrm>
          <a:prstGeom prst="rect">
            <a:avLst/>
          </a:prstGeom>
          <a:noFill/>
        </p:spPr>
        <p:txBody>
          <a:bodyPr wrap="square" rtlCol="0">
            <a:spAutoFit/>
          </a:bodyPr>
          <a:lstStyle/>
          <a:p>
            <a:r>
              <a:rPr lang="es-ES" sz="1200" dirty="0">
                <a:solidFill>
                  <a:schemeClr val="tx2">
                    <a:lumMod val="10000"/>
                  </a:schemeClr>
                </a:solidFill>
              </a:rPr>
              <a:t>e. Dado un tiempo suficiente, la selección natural lleva a la acumulación de cambios que provocan diferencias entre grupos de organismos</a:t>
            </a:r>
            <a:r>
              <a:rPr lang="es-ES" sz="1200" dirty="0" smtClean="0">
                <a:solidFill>
                  <a:schemeClr val="tx2">
                    <a:lumMod val="10000"/>
                  </a:schemeClr>
                </a:solidFill>
              </a:rPr>
              <a:t>.</a:t>
            </a:r>
            <a:endParaRPr lang="es-ES" sz="1200" dirty="0">
              <a:solidFill>
                <a:schemeClr val="tx2">
                  <a:lumMod val="10000"/>
                </a:schemeClr>
              </a:solidFill>
            </a:endParaRPr>
          </a:p>
        </p:txBody>
      </p:sp>
      <p:pic>
        <p:nvPicPr>
          <p:cNvPr id="19458" name="Picture 2" descr="http://www.portalplanetasedna.com.ar/archivos_varios3/evolucion03.jpg"/>
          <p:cNvPicPr>
            <a:picLocks noChangeAspect="1" noChangeArrowheads="1"/>
          </p:cNvPicPr>
          <p:nvPr/>
        </p:nvPicPr>
        <p:blipFill>
          <a:blip r:embed="rId2" cstate="print"/>
          <a:srcRect/>
          <a:stretch>
            <a:fillRect/>
          </a:stretch>
        </p:blipFill>
        <p:spPr bwMode="auto">
          <a:xfrm>
            <a:off x="3131840" y="3212976"/>
            <a:ext cx="2581275" cy="29432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95736" y="260648"/>
            <a:ext cx="4824536" cy="523220"/>
          </a:xfrm>
          <a:prstGeom prst="rect">
            <a:avLst/>
          </a:prstGeom>
          <a:noFill/>
        </p:spPr>
        <p:txBody>
          <a:bodyPr wrap="square" rtlCol="0">
            <a:spAutoFit/>
          </a:bodyPr>
          <a:lstStyle/>
          <a:p>
            <a:pPr algn="ctr"/>
            <a:r>
              <a:rPr lang="es-ES" sz="2800" b="1" dirty="0"/>
              <a:t>EVOLUCIÓN DEL CRÁNEO:</a:t>
            </a:r>
            <a:endParaRPr lang="es-ES" sz="2800" dirty="0"/>
          </a:p>
        </p:txBody>
      </p:sp>
      <p:sp>
        <p:nvSpPr>
          <p:cNvPr id="5" name="4 Rectángulo redondeado"/>
          <p:cNvSpPr/>
          <p:nvPr/>
        </p:nvSpPr>
        <p:spPr>
          <a:xfrm>
            <a:off x="0" y="1124744"/>
            <a:ext cx="2627783" cy="194421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6" name="5 CuadroTexto"/>
          <p:cNvSpPr txBox="1"/>
          <p:nvPr/>
        </p:nvSpPr>
        <p:spPr>
          <a:xfrm>
            <a:off x="0" y="1124744"/>
            <a:ext cx="2725109" cy="1938992"/>
          </a:xfrm>
          <a:prstGeom prst="rect">
            <a:avLst/>
          </a:prstGeom>
          <a:noFill/>
        </p:spPr>
        <p:txBody>
          <a:bodyPr wrap="square" rtlCol="0">
            <a:spAutoFit/>
          </a:bodyPr>
          <a:lstStyle/>
          <a:p>
            <a:r>
              <a:rPr lang="es-ES" sz="1200" dirty="0">
                <a:solidFill>
                  <a:schemeClr val="tx2">
                    <a:lumMod val="10000"/>
                  </a:schemeClr>
                </a:solidFill>
              </a:rPr>
              <a:t>El cráneo humano ha cambiado drásticamente durante los últimos 3 millones de años. La evolución desde </a:t>
            </a:r>
            <a:r>
              <a:rPr lang="es-ES" sz="1200" dirty="0" smtClean="0">
                <a:solidFill>
                  <a:schemeClr val="tx2">
                    <a:lumMod val="10000"/>
                  </a:schemeClr>
                </a:solidFill>
              </a:rPr>
              <a:t>el </a:t>
            </a:r>
            <a:r>
              <a:rPr lang="es-ES" sz="1200" i="1" dirty="0" smtClean="0">
                <a:solidFill>
                  <a:schemeClr val="tx2">
                    <a:lumMod val="10000"/>
                  </a:schemeClr>
                </a:solidFill>
              </a:rPr>
              <a:t>Australopithecus</a:t>
            </a:r>
            <a:r>
              <a:rPr lang="es-ES" sz="1200" dirty="0">
                <a:solidFill>
                  <a:schemeClr val="tx2">
                    <a:lumMod val="10000"/>
                  </a:schemeClr>
                </a:solidFill>
              </a:rPr>
              <a:t> hasta el </a:t>
            </a:r>
            <a:r>
              <a:rPr lang="es-ES" sz="1200" i="1" dirty="0">
                <a:solidFill>
                  <a:schemeClr val="tx2">
                    <a:lumMod val="10000"/>
                  </a:schemeClr>
                </a:solidFill>
              </a:rPr>
              <a:t>Homo sapiens,</a:t>
            </a:r>
            <a:r>
              <a:rPr lang="es-ES" sz="1200" dirty="0">
                <a:solidFill>
                  <a:schemeClr val="tx2">
                    <a:lumMod val="10000"/>
                  </a:schemeClr>
                </a:solidFill>
              </a:rPr>
              <a:t> significó el aumento de la capacidad craneana (para ajustarse al crecimiento del cerebro), el achatamiento del rostro, el retroceso de la barbilla y la disminución del tamaño de los dientes. </a:t>
            </a:r>
          </a:p>
        </p:txBody>
      </p:sp>
      <p:sp>
        <p:nvSpPr>
          <p:cNvPr id="7" name="6 Flecha abajo"/>
          <p:cNvSpPr/>
          <p:nvPr/>
        </p:nvSpPr>
        <p:spPr>
          <a:xfrm>
            <a:off x="4211960" y="83671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Flecha a la derecha con muesca"/>
          <p:cNvSpPr/>
          <p:nvPr/>
        </p:nvSpPr>
        <p:spPr>
          <a:xfrm flipH="1">
            <a:off x="2699792" y="1196752"/>
            <a:ext cx="1584176" cy="288032"/>
          </a:xfrm>
          <a:prstGeom prst="notchedRightArrow">
            <a:avLst>
              <a:gd name="adj1" fmla="val 4196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Flecha a la derecha con muesca"/>
          <p:cNvSpPr/>
          <p:nvPr/>
        </p:nvSpPr>
        <p:spPr>
          <a:xfrm>
            <a:off x="4499991" y="1196752"/>
            <a:ext cx="1440161"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redondeado"/>
          <p:cNvSpPr/>
          <p:nvPr/>
        </p:nvSpPr>
        <p:spPr>
          <a:xfrm>
            <a:off x="6012160" y="1052736"/>
            <a:ext cx="3024336" cy="216024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1" name="10 CuadroTexto"/>
          <p:cNvSpPr txBox="1"/>
          <p:nvPr/>
        </p:nvSpPr>
        <p:spPr>
          <a:xfrm>
            <a:off x="6119682" y="1124744"/>
            <a:ext cx="3024318" cy="1938992"/>
          </a:xfrm>
          <a:prstGeom prst="rect">
            <a:avLst/>
          </a:prstGeom>
          <a:noFill/>
        </p:spPr>
        <p:txBody>
          <a:bodyPr wrap="square" rtlCol="0">
            <a:spAutoFit/>
          </a:bodyPr>
          <a:lstStyle/>
          <a:p>
            <a:r>
              <a:rPr lang="es-ES" sz="1200" dirty="0">
                <a:solidFill>
                  <a:schemeClr val="tx2">
                    <a:lumMod val="10000"/>
                  </a:schemeClr>
                </a:solidFill>
              </a:rPr>
              <a:t>Los científicos piensan que el increíble crecimiento de tamaño del cerebro puede estar relacionado con la mayor sofisticación del comportamiento de los homínidos. Los antropólogos, por su parte, señalan que el cerebro desarrolló su alta capacidad de aprendizaje y razonamiento, después de que la evolución cultural, y no la física, cambiara la forma de vida de los seres humanos.</a:t>
            </a:r>
            <a:r>
              <a:rPr lang="es-ES" sz="1200" b="1" dirty="0">
                <a:solidFill>
                  <a:schemeClr val="tx2">
                    <a:lumMod val="10000"/>
                  </a:schemeClr>
                </a:solidFill>
              </a:rPr>
              <a:t> </a:t>
            </a:r>
            <a:endParaRPr lang="es-ES" sz="1200" dirty="0">
              <a:solidFill>
                <a:schemeClr val="tx2">
                  <a:lumMod val="10000"/>
                </a:schemeClr>
              </a:solidFill>
            </a:endParaRPr>
          </a:p>
        </p:txBody>
      </p:sp>
      <p:sp>
        <p:nvSpPr>
          <p:cNvPr id="12" name="11 Flecha abajo"/>
          <p:cNvSpPr/>
          <p:nvPr/>
        </p:nvSpPr>
        <p:spPr>
          <a:xfrm>
            <a:off x="4283968" y="1628800"/>
            <a:ext cx="216024" cy="20882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8434" name="Picture 2" descr="http://www.portalplanetasedna.com.ar/images/evolucioncraneo.gif"/>
          <p:cNvPicPr>
            <a:picLocks noChangeAspect="1" noChangeArrowheads="1"/>
          </p:cNvPicPr>
          <p:nvPr/>
        </p:nvPicPr>
        <p:blipFill>
          <a:blip r:embed="rId2" cstate="print"/>
          <a:srcRect/>
          <a:stretch>
            <a:fillRect/>
          </a:stretch>
        </p:blipFill>
        <p:spPr bwMode="auto">
          <a:xfrm>
            <a:off x="1547664" y="4005064"/>
            <a:ext cx="5772150" cy="20574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39752" y="1268760"/>
            <a:ext cx="4824536" cy="646331"/>
          </a:xfrm>
          <a:prstGeom prst="rect">
            <a:avLst/>
          </a:prstGeom>
          <a:noFill/>
        </p:spPr>
        <p:txBody>
          <a:bodyPr wrap="square" rtlCol="0">
            <a:spAutoFit/>
          </a:bodyPr>
          <a:lstStyle/>
          <a:p>
            <a:pPr algn="ctr"/>
            <a:r>
              <a:rPr lang="es-ES_tradnl" b="1" dirty="0"/>
              <a:t>Los primeros homínidos y el largo camino hacia el hombre</a:t>
            </a:r>
            <a:r>
              <a:rPr lang="es-ES" b="1" dirty="0"/>
              <a:t>:</a:t>
            </a:r>
            <a:endParaRPr lang="es-ES" dirty="0"/>
          </a:p>
        </p:txBody>
      </p:sp>
      <p:sp>
        <p:nvSpPr>
          <p:cNvPr id="6" name="5 CuadroTexto"/>
          <p:cNvSpPr txBox="1"/>
          <p:nvPr/>
        </p:nvSpPr>
        <p:spPr>
          <a:xfrm>
            <a:off x="2339752" y="188640"/>
            <a:ext cx="4824536" cy="830997"/>
          </a:xfrm>
          <a:prstGeom prst="rect">
            <a:avLst/>
          </a:prstGeom>
          <a:noFill/>
        </p:spPr>
        <p:txBody>
          <a:bodyPr wrap="square" rtlCol="0">
            <a:spAutoFit/>
          </a:bodyPr>
          <a:lstStyle/>
          <a:p>
            <a:pPr algn="ctr"/>
            <a:r>
              <a:rPr lang="es-ES" sz="2400" b="1" dirty="0"/>
              <a:t>Etapas de la evolución humana (Hominización)</a:t>
            </a:r>
            <a:endParaRPr lang="es-ES" sz="2400" dirty="0"/>
          </a:p>
        </p:txBody>
      </p:sp>
      <p:sp>
        <p:nvSpPr>
          <p:cNvPr id="8" name="7 Flecha abajo"/>
          <p:cNvSpPr/>
          <p:nvPr/>
        </p:nvSpPr>
        <p:spPr>
          <a:xfrm>
            <a:off x="4644008" y="980728"/>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Flecha abajo"/>
          <p:cNvSpPr/>
          <p:nvPr/>
        </p:nvSpPr>
        <p:spPr>
          <a:xfrm>
            <a:off x="4644008" y="191683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redondeado"/>
          <p:cNvSpPr/>
          <p:nvPr/>
        </p:nvSpPr>
        <p:spPr>
          <a:xfrm>
            <a:off x="2483768" y="2276874"/>
            <a:ext cx="2988314" cy="129614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1" name="10 CuadroTexto"/>
          <p:cNvSpPr txBox="1"/>
          <p:nvPr/>
        </p:nvSpPr>
        <p:spPr>
          <a:xfrm>
            <a:off x="2555776" y="2276872"/>
            <a:ext cx="3024318" cy="1200329"/>
          </a:xfrm>
          <a:prstGeom prst="rect">
            <a:avLst/>
          </a:prstGeom>
          <a:noFill/>
        </p:spPr>
        <p:txBody>
          <a:bodyPr wrap="square" rtlCol="0">
            <a:spAutoFit/>
          </a:bodyPr>
          <a:lstStyle/>
          <a:p>
            <a:r>
              <a:rPr lang="es-ES" sz="1200" dirty="0">
                <a:solidFill>
                  <a:schemeClr val="tx2">
                    <a:lumMod val="10000"/>
                  </a:schemeClr>
                </a:solidFill>
              </a:rPr>
              <a:t>Diversas fueron las especies que unieron al hombre actual con los primeros homínido.  Las especies que representaron verdaderos saltos </a:t>
            </a:r>
            <a:r>
              <a:rPr lang="es-ES" sz="1200" i="1" dirty="0">
                <a:solidFill>
                  <a:schemeClr val="tx2">
                    <a:lumMod val="10000"/>
                  </a:schemeClr>
                </a:solidFill>
              </a:rPr>
              <a:t>evolutivos, </a:t>
            </a:r>
            <a:r>
              <a:rPr lang="es-ES" sz="1200" dirty="0">
                <a:solidFill>
                  <a:schemeClr val="tx2">
                    <a:lumMod val="10000"/>
                  </a:schemeClr>
                </a:solidFill>
              </a:rPr>
              <a:t>es decir, verdaderos momentos de cambio, fueron las siguientes:</a:t>
            </a:r>
          </a:p>
        </p:txBody>
      </p:sp>
      <p:sp>
        <p:nvSpPr>
          <p:cNvPr id="12" name="11 Flecha derecha"/>
          <p:cNvSpPr/>
          <p:nvPr/>
        </p:nvSpPr>
        <p:spPr>
          <a:xfrm>
            <a:off x="5508104" y="2420888"/>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redondeado"/>
          <p:cNvSpPr/>
          <p:nvPr/>
        </p:nvSpPr>
        <p:spPr>
          <a:xfrm>
            <a:off x="5973504" y="2204866"/>
            <a:ext cx="3059832" cy="273630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4" name="13 CuadroTexto"/>
          <p:cNvSpPr txBox="1"/>
          <p:nvPr/>
        </p:nvSpPr>
        <p:spPr>
          <a:xfrm>
            <a:off x="6009017" y="2204864"/>
            <a:ext cx="3134983" cy="2554545"/>
          </a:xfrm>
          <a:prstGeom prst="rect">
            <a:avLst/>
          </a:prstGeom>
          <a:noFill/>
        </p:spPr>
        <p:txBody>
          <a:bodyPr wrap="square" rtlCol="0">
            <a:spAutoFit/>
          </a:bodyPr>
          <a:lstStyle/>
          <a:p>
            <a:r>
              <a:rPr lang="es-ES" sz="1400" b="1" i="1" dirty="0" smtClean="0">
                <a:solidFill>
                  <a:schemeClr val="tx2">
                    <a:lumMod val="10000"/>
                  </a:schemeClr>
                </a:solidFill>
              </a:rPr>
              <a:t>1) Australopithecus</a:t>
            </a:r>
            <a:r>
              <a:rPr lang="es-ES" sz="1400" b="1" dirty="0" smtClean="0">
                <a:solidFill>
                  <a:schemeClr val="tx2">
                    <a:lumMod val="10000"/>
                  </a:schemeClr>
                </a:solidFill>
              </a:rPr>
              <a:t>:</a:t>
            </a:r>
          </a:p>
          <a:p>
            <a:r>
              <a:rPr lang="es-ES" sz="1400" b="1" dirty="0">
                <a:solidFill>
                  <a:schemeClr val="tx2">
                    <a:lumMod val="10000"/>
                  </a:schemeClr>
                </a:solidFill>
              </a:rPr>
              <a:t> ("monos del sur")</a:t>
            </a:r>
            <a:r>
              <a:rPr lang="es-ES" sz="1200" dirty="0">
                <a:solidFill>
                  <a:schemeClr val="tx2">
                    <a:lumMod val="10000"/>
                  </a:schemeClr>
                </a:solidFill>
              </a:rPr>
              <a:t> fue el primer homínido bípedo (caminaba en dos patas y podía correr en terreno llano).  Poseía mandíbulas poderosas y fuertes molares.  Largos miembros y pasaban gran parte de su vida en los árboles. Su cerebro tenía un volumen inferior a los 400 centímetros cúbicos.  De aquí se deduce que el andar erguido se produjo mucho antes que la expansión del cerebro.  Su talla no superaría el 1,20 m. de altura y los 30 Kg. de peso. </a:t>
            </a:r>
            <a:r>
              <a:rPr lang="es-ES" sz="1200" b="1" dirty="0">
                <a:solidFill>
                  <a:schemeClr val="tx2">
                    <a:lumMod val="10000"/>
                  </a:schemeClr>
                </a:solidFill>
              </a:rPr>
              <a:t>Antigüedad: 3 ó 4 millones de </a:t>
            </a:r>
            <a:r>
              <a:rPr lang="es-ES" sz="1200" b="1" dirty="0" smtClean="0">
                <a:solidFill>
                  <a:schemeClr val="tx2">
                    <a:lumMod val="10000"/>
                  </a:schemeClr>
                </a:solidFill>
              </a:rPr>
              <a:t>años.</a:t>
            </a:r>
            <a:endParaRPr lang="es-ES" sz="1200" dirty="0">
              <a:solidFill>
                <a:schemeClr val="tx2">
                  <a:lumMod val="10000"/>
                </a:schemeClr>
              </a:solidFill>
            </a:endParaRPr>
          </a:p>
        </p:txBody>
      </p:sp>
      <p:sp>
        <p:nvSpPr>
          <p:cNvPr id="15" name="14 Flecha abajo"/>
          <p:cNvSpPr/>
          <p:nvPr/>
        </p:nvSpPr>
        <p:spPr>
          <a:xfrm>
            <a:off x="7380312" y="4941168"/>
            <a:ext cx="28803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Rectángulo redondeado"/>
          <p:cNvSpPr/>
          <p:nvPr/>
        </p:nvSpPr>
        <p:spPr>
          <a:xfrm>
            <a:off x="6012160" y="5157194"/>
            <a:ext cx="3023828" cy="158417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7" name="16 CuadroTexto"/>
          <p:cNvSpPr txBox="1"/>
          <p:nvPr/>
        </p:nvSpPr>
        <p:spPr>
          <a:xfrm>
            <a:off x="6119682" y="5157192"/>
            <a:ext cx="3024318" cy="1569660"/>
          </a:xfrm>
          <a:prstGeom prst="rect">
            <a:avLst/>
          </a:prstGeom>
          <a:noFill/>
        </p:spPr>
        <p:txBody>
          <a:bodyPr wrap="square" rtlCol="0">
            <a:spAutoFit/>
          </a:bodyPr>
          <a:lstStyle/>
          <a:p>
            <a:r>
              <a:rPr lang="es-ES" sz="1200" b="0" i="0" dirty="0" smtClean="0">
                <a:solidFill>
                  <a:schemeClr val="tx2">
                    <a:lumMod val="10000"/>
                  </a:schemeClr>
                </a:solidFill>
              </a:rPr>
              <a:t>Está representado por un grupo de fósiles prehumanos hallados en el sur y el oriente del África. Los más antiguos fósiles tienen aproximadamente 5 millones de años y los más recientes, 1 millón de años. </a:t>
            </a:r>
            <a:r>
              <a:rPr lang="es-ES" sz="1200" dirty="0">
                <a:solidFill>
                  <a:schemeClr val="tx2">
                    <a:lumMod val="10000"/>
                  </a:schemeClr>
                </a:solidFill>
              </a:rPr>
              <a:t>El primer </a:t>
            </a:r>
            <a:r>
              <a:rPr lang="es-ES" sz="1200" i="1" dirty="0">
                <a:solidFill>
                  <a:schemeClr val="tx2">
                    <a:lumMod val="10000"/>
                  </a:schemeClr>
                </a:solidFill>
              </a:rPr>
              <a:t>australopithecus</a:t>
            </a:r>
            <a:r>
              <a:rPr lang="es-ES" sz="1200" dirty="0">
                <a:solidFill>
                  <a:schemeClr val="tx2">
                    <a:lumMod val="10000"/>
                  </a:schemeClr>
                </a:solidFill>
              </a:rPr>
              <a:t> fue encontrado en la década de 1960 en África oriental, (Etiopía) </a:t>
            </a:r>
            <a:r>
              <a:rPr lang="es-ES" sz="1200" dirty="0" smtClean="0">
                <a:solidFill>
                  <a:schemeClr val="tx2">
                    <a:lumMod val="10000"/>
                  </a:schemeClr>
                </a:solidFill>
              </a:rPr>
              <a:t>y fue llamado Lucy.</a:t>
            </a:r>
            <a:endParaRPr lang="es-ES" sz="1200" dirty="0">
              <a:solidFill>
                <a:schemeClr val="tx2">
                  <a:lumMod val="10000"/>
                </a:schemeClr>
              </a:solidFill>
            </a:endParaRPr>
          </a:p>
        </p:txBody>
      </p:sp>
      <p:pic>
        <p:nvPicPr>
          <p:cNvPr id="24578" name="Picture 2" descr="https://encrypted-tbn2.gstatic.com/images?q=tbn:ANd9GcSNGd6oou_8z8S0ddINoH1DazPq3kDtQhF0KVe9eK-GEfwvWKaDdc0Sg0TD"/>
          <p:cNvPicPr>
            <a:picLocks noChangeAspect="1" noChangeArrowheads="1"/>
          </p:cNvPicPr>
          <p:nvPr/>
        </p:nvPicPr>
        <p:blipFill>
          <a:blip r:embed="rId2" cstate="print"/>
          <a:srcRect/>
          <a:stretch>
            <a:fillRect/>
          </a:stretch>
        </p:blipFill>
        <p:spPr bwMode="auto">
          <a:xfrm>
            <a:off x="467544" y="1484784"/>
            <a:ext cx="1628775" cy="2809876"/>
          </a:xfrm>
          <a:prstGeom prst="rect">
            <a:avLst/>
          </a:prstGeom>
          <a:ln>
            <a:noFill/>
          </a:ln>
          <a:effectLst>
            <a:outerShdw blurRad="292100" dist="139700" dir="2700000" algn="tl" rotWithShape="0">
              <a:srgbClr val="333333">
                <a:alpha val="65000"/>
              </a:srgbClr>
            </a:outerShdw>
          </a:effectLst>
        </p:spPr>
      </p:pic>
      <p:pic>
        <p:nvPicPr>
          <p:cNvPr id="24580" name="Picture 4" descr="http://www.siemprehistoria.com.ar/wp-content/uploads/2010/02/australopithecus_afarensis_lucy.jpg"/>
          <p:cNvPicPr>
            <a:picLocks noChangeAspect="1" noChangeArrowheads="1"/>
          </p:cNvPicPr>
          <p:nvPr/>
        </p:nvPicPr>
        <p:blipFill>
          <a:blip r:embed="rId3" cstate="print"/>
          <a:srcRect/>
          <a:stretch>
            <a:fillRect/>
          </a:stretch>
        </p:blipFill>
        <p:spPr bwMode="auto">
          <a:xfrm>
            <a:off x="3347864" y="3645024"/>
            <a:ext cx="2016224" cy="30548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4582" name="Picture 6" descr="Evolución del hombre"/>
          <p:cNvPicPr>
            <a:picLocks noChangeAspect="1" noChangeArrowheads="1"/>
          </p:cNvPicPr>
          <p:nvPr/>
        </p:nvPicPr>
        <p:blipFill>
          <a:blip r:embed="rId4" cstate="print"/>
          <a:srcRect/>
          <a:stretch>
            <a:fillRect/>
          </a:stretch>
        </p:blipFill>
        <p:spPr bwMode="auto">
          <a:xfrm>
            <a:off x="251520" y="4437112"/>
            <a:ext cx="2088232" cy="21996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60022" y="260650"/>
            <a:ext cx="3491897" cy="374441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 name="4 CuadroTexto"/>
          <p:cNvSpPr txBox="1"/>
          <p:nvPr/>
        </p:nvSpPr>
        <p:spPr>
          <a:xfrm>
            <a:off x="539552" y="260648"/>
            <a:ext cx="3134983" cy="3631763"/>
          </a:xfrm>
          <a:prstGeom prst="rect">
            <a:avLst/>
          </a:prstGeom>
          <a:noFill/>
        </p:spPr>
        <p:txBody>
          <a:bodyPr wrap="square" rtlCol="0">
            <a:spAutoFit/>
          </a:bodyPr>
          <a:lstStyle/>
          <a:p>
            <a:r>
              <a:rPr lang="es-ES" sz="1400" b="1" i="1" dirty="0">
                <a:solidFill>
                  <a:schemeClr val="tx2">
                    <a:lumMod val="10000"/>
                  </a:schemeClr>
                </a:solidFill>
              </a:rPr>
              <a:t>2</a:t>
            </a:r>
            <a:r>
              <a:rPr lang="es-ES" sz="1400" b="1" i="1" dirty="0" smtClean="0">
                <a:solidFill>
                  <a:schemeClr val="tx2">
                    <a:lumMod val="10000"/>
                  </a:schemeClr>
                </a:solidFill>
              </a:rPr>
              <a:t>)</a:t>
            </a:r>
            <a:r>
              <a:rPr lang="es-ES" sz="1200" b="1" dirty="0">
                <a:solidFill>
                  <a:schemeClr val="tx2">
                    <a:lumMod val="10000"/>
                  </a:schemeClr>
                </a:solidFill>
              </a:rPr>
              <a:t> Homo </a:t>
            </a:r>
            <a:r>
              <a:rPr lang="es-ES" sz="1200" b="1" i="1" dirty="0">
                <a:solidFill>
                  <a:schemeClr val="tx2">
                    <a:lumMod val="10000"/>
                  </a:schemeClr>
                </a:solidFill>
              </a:rPr>
              <a:t>habilis</a:t>
            </a:r>
            <a:r>
              <a:rPr lang="es-ES" sz="1200" b="1" dirty="0">
                <a:solidFill>
                  <a:schemeClr val="tx2">
                    <a:lumMod val="10000"/>
                  </a:schemeClr>
                </a:solidFill>
              </a:rPr>
              <a:t>:</a:t>
            </a:r>
            <a:r>
              <a:rPr lang="es-ES" sz="1200" dirty="0">
                <a:solidFill>
                  <a:schemeClr val="tx2">
                    <a:lumMod val="10000"/>
                  </a:schemeClr>
                </a:solidFill>
              </a:rPr>
              <a:t> </a:t>
            </a:r>
            <a:r>
              <a:rPr lang="es-ES" sz="1200" b="1" dirty="0">
                <a:solidFill>
                  <a:schemeClr val="tx2">
                    <a:lumMod val="10000"/>
                  </a:schemeClr>
                </a:solidFill>
              </a:rPr>
              <a:t>("hombre hábil")</a:t>
            </a:r>
            <a:r>
              <a:rPr lang="es-ES" sz="1200" dirty="0">
                <a:solidFill>
                  <a:schemeClr val="tx2">
                    <a:lumMod val="10000"/>
                  </a:schemeClr>
                </a:solidFill>
              </a:rPr>
              <a:t> esta especie de homínidos, debieron adoptar una posición mas erguida porque las variaciones climáticas hizo crecer los pastizales y obligó a que se paren sobre sus pies para divisar posibles peligros. Tenían un cerebro más grande, alrededor de 750 centímetros cúbicos. Su característica más importante fue el cambio en su forma de alimentación: ya no sólo comían frutas y  vegetales sino también animales. De cuerpo velludo. Actualmente los investigadores no están de acuerdo sobre si el </a:t>
            </a:r>
            <a:r>
              <a:rPr lang="es-ES" sz="1200" dirty="0" smtClean="0">
                <a:solidFill>
                  <a:schemeClr val="tx2">
                    <a:lumMod val="10000"/>
                  </a:schemeClr>
                </a:solidFill>
              </a:rPr>
              <a:t>homo </a:t>
            </a:r>
            <a:r>
              <a:rPr lang="es-ES" sz="1200" i="1" dirty="0" smtClean="0">
                <a:solidFill>
                  <a:schemeClr val="tx2">
                    <a:lumMod val="10000"/>
                  </a:schemeClr>
                </a:solidFill>
              </a:rPr>
              <a:t>habilis</a:t>
            </a:r>
            <a:r>
              <a:rPr lang="es-ES" sz="1200" dirty="0">
                <a:solidFill>
                  <a:schemeClr val="tx2">
                    <a:lumMod val="10000"/>
                  </a:schemeClr>
                </a:solidFill>
              </a:rPr>
              <a:t> cazaba intencionalmente y fabricaba utensilios para hacerlo. Se cree que podrían haber hablado. Fueron hallados restos fósiles en la Garganta de </a:t>
            </a:r>
            <a:r>
              <a:rPr lang="es-ES" sz="1200" i="1" dirty="0">
                <a:solidFill>
                  <a:schemeClr val="tx2">
                    <a:lumMod val="10000"/>
                  </a:schemeClr>
                </a:solidFill>
              </a:rPr>
              <a:t>Olduvai</a:t>
            </a:r>
            <a:r>
              <a:rPr lang="es-ES" sz="1200" dirty="0">
                <a:solidFill>
                  <a:schemeClr val="tx2">
                    <a:lumMod val="10000"/>
                  </a:schemeClr>
                </a:solidFill>
              </a:rPr>
              <a:t> (Tanzania) junto a los primeros </a:t>
            </a:r>
            <a:r>
              <a:rPr lang="es-ES" sz="1200" dirty="0" smtClean="0">
                <a:solidFill>
                  <a:schemeClr val="tx2">
                    <a:lumMod val="10000"/>
                  </a:schemeClr>
                </a:solidFill>
              </a:rPr>
              <a:t>utensilios</a:t>
            </a:r>
            <a:r>
              <a:rPr lang="es-ES" sz="1200" dirty="0">
                <a:solidFill>
                  <a:schemeClr val="tx2">
                    <a:lumMod val="10000"/>
                  </a:schemeClr>
                </a:solidFill>
              </a:rPr>
              <a:t>.</a:t>
            </a:r>
            <a:r>
              <a:rPr lang="es-ES" sz="1200" b="1" dirty="0">
                <a:solidFill>
                  <a:schemeClr val="tx2">
                    <a:lumMod val="10000"/>
                  </a:schemeClr>
                </a:solidFill>
              </a:rPr>
              <a:t> Antigüedad: 2 millones de años</a:t>
            </a:r>
            <a:endParaRPr lang="es-ES" sz="1200" dirty="0">
              <a:solidFill>
                <a:schemeClr val="tx2">
                  <a:lumMod val="10000"/>
                </a:schemeClr>
              </a:solidFill>
            </a:endParaRPr>
          </a:p>
        </p:txBody>
      </p:sp>
      <p:pic>
        <p:nvPicPr>
          <p:cNvPr id="23554" name="Picture 2" descr="El Homo Habilis"/>
          <p:cNvPicPr>
            <a:picLocks noChangeAspect="1" noChangeArrowheads="1"/>
          </p:cNvPicPr>
          <p:nvPr/>
        </p:nvPicPr>
        <p:blipFill>
          <a:blip r:embed="rId2" cstate="print"/>
          <a:srcRect/>
          <a:stretch>
            <a:fillRect/>
          </a:stretch>
        </p:blipFill>
        <p:spPr bwMode="auto">
          <a:xfrm>
            <a:off x="4067944" y="260648"/>
            <a:ext cx="2448272" cy="2241699"/>
          </a:xfrm>
          <a:prstGeom prst="rect">
            <a:avLst/>
          </a:prstGeom>
          <a:ln>
            <a:noFill/>
          </a:ln>
          <a:effectLst>
            <a:softEdge rad="112500"/>
          </a:effectLst>
        </p:spPr>
      </p:pic>
      <p:sp>
        <p:nvSpPr>
          <p:cNvPr id="7" name="6 Rectángulo redondeado"/>
          <p:cNvSpPr/>
          <p:nvPr/>
        </p:nvSpPr>
        <p:spPr>
          <a:xfrm>
            <a:off x="5328574" y="2636914"/>
            <a:ext cx="3563906" cy="374441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8" name="7 CuadroTexto"/>
          <p:cNvSpPr txBox="1"/>
          <p:nvPr/>
        </p:nvSpPr>
        <p:spPr>
          <a:xfrm>
            <a:off x="5508104" y="2636912"/>
            <a:ext cx="3312368" cy="3631763"/>
          </a:xfrm>
          <a:prstGeom prst="rect">
            <a:avLst/>
          </a:prstGeom>
          <a:noFill/>
        </p:spPr>
        <p:txBody>
          <a:bodyPr wrap="square" rtlCol="0">
            <a:spAutoFit/>
          </a:bodyPr>
          <a:lstStyle/>
          <a:p>
            <a:r>
              <a:rPr lang="es-ES" sz="1400" b="1" i="1" dirty="0" smtClean="0">
                <a:solidFill>
                  <a:schemeClr val="tx2">
                    <a:lumMod val="10000"/>
                  </a:schemeClr>
                </a:solidFill>
              </a:rPr>
              <a:t>3)</a:t>
            </a:r>
            <a:r>
              <a:rPr lang="es-ES" sz="1200" b="1" dirty="0" smtClean="0">
                <a:solidFill>
                  <a:schemeClr val="tx2">
                    <a:lumMod val="10000"/>
                  </a:schemeClr>
                </a:solidFill>
              </a:rPr>
              <a:t> </a:t>
            </a:r>
            <a:r>
              <a:rPr lang="es-ES" sz="1200" b="1" dirty="0">
                <a:solidFill>
                  <a:schemeClr val="tx2">
                    <a:lumMod val="10000"/>
                  </a:schemeClr>
                </a:solidFill>
              </a:rPr>
              <a:t>Homo </a:t>
            </a:r>
            <a:r>
              <a:rPr lang="es-ES" sz="1200" b="1" i="1" dirty="0">
                <a:solidFill>
                  <a:schemeClr val="tx2">
                    <a:lumMod val="10000"/>
                  </a:schemeClr>
                </a:solidFill>
              </a:rPr>
              <a:t>erectus</a:t>
            </a:r>
            <a:r>
              <a:rPr lang="es-ES" sz="1200" b="1" dirty="0">
                <a:solidFill>
                  <a:schemeClr val="tx2">
                    <a:lumMod val="10000"/>
                  </a:schemeClr>
                </a:solidFill>
              </a:rPr>
              <a:t>:</a:t>
            </a:r>
            <a:r>
              <a:rPr lang="es-ES" sz="1200" dirty="0">
                <a:solidFill>
                  <a:schemeClr val="tx2">
                    <a:lumMod val="10000"/>
                  </a:schemeClr>
                </a:solidFill>
              </a:rPr>
              <a:t> </a:t>
            </a:r>
            <a:r>
              <a:rPr lang="es-ES" sz="1200" b="1" dirty="0">
                <a:solidFill>
                  <a:schemeClr val="tx2">
                    <a:lumMod val="10000"/>
                  </a:schemeClr>
                </a:solidFill>
              </a:rPr>
              <a:t>("hombre erguido")</a:t>
            </a:r>
            <a:r>
              <a:rPr lang="es-ES" sz="1200" dirty="0">
                <a:solidFill>
                  <a:schemeClr val="tx2">
                    <a:lumMod val="10000"/>
                  </a:schemeClr>
                </a:solidFill>
              </a:rPr>
              <a:t> </a:t>
            </a:r>
            <a:r>
              <a:rPr lang="es-ES" sz="1200" dirty="0" smtClean="0">
                <a:solidFill>
                  <a:schemeClr val="tx2">
                    <a:lumMod val="10000"/>
                  </a:schemeClr>
                </a:solidFill>
              </a:rPr>
              <a:t>También </a:t>
            </a:r>
            <a:r>
              <a:rPr lang="es-ES" sz="1200" dirty="0">
                <a:solidFill>
                  <a:schemeClr val="tx2">
                    <a:lumMod val="10000"/>
                  </a:schemeClr>
                </a:solidFill>
              </a:rPr>
              <a:t>llamado </a:t>
            </a:r>
            <a:r>
              <a:rPr lang="es-ES" sz="1200" i="1" dirty="0">
                <a:solidFill>
                  <a:schemeClr val="tx2">
                    <a:lumMod val="10000"/>
                  </a:schemeClr>
                </a:solidFill>
              </a:rPr>
              <a:t>Pithecanthropus Erectus</a:t>
            </a:r>
            <a:r>
              <a:rPr lang="es-ES" sz="1200" dirty="0">
                <a:solidFill>
                  <a:schemeClr val="tx2">
                    <a:lumMod val="10000"/>
                  </a:schemeClr>
                </a:solidFill>
              </a:rPr>
              <a:t>. Algunos lo consideraron el representante directo del hombre, pero hoy se sabe que </a:t>
            </a:r>
            <a:r>
              <a:rPr lang="es-ES" sz="1200" dirty="0" smtClean="0">
                <a:solidFill>
                  <a:schemeClr val="tx2">
                    <a:lumMod val="10000"/>
                  </a:schemeClr>
                </a:solidFill>
              </a:rPr>
              <a:t>muchos </a:t>
            </a:r>
            <a:r>
              <a:rPr lang="es-ES" sz="1200" i="1" dirty="0" smtClean="0">
                <a:solidFill>
                  <a:schemeClr val="tx2">
                    <a:lumMod val="10000"/>
                  </a:schemeClr>
                </a:solidFill>
              </a:rPr>
              <a:t>austratopithecus</a:t>
            </a:r>
            <a:r>
              <a:rPr lang="es-ES" sz="1200" dirty="0">
                <a:solidFill>
                  <a:schemeClr val="tx2">
                    <a:lumMod val="10000"/>
                  </a:schemeClr>
                </a:solidFill>
              </a:rPr>
              <a:t> anteriores poseían rasgos semejantes.  Son los primeros homínidos que se distribuyeron ampliamente por la superficie del planeta, llegando hasta el sudeste y este de Asia. Cuerpo alto, espesa cejas y gran musculatura. Poseían un cerebro mayor que el del </a:t>
            </a:r>
            <a:r>
              <a:rPr lang="es-ES" sz="1200" i="1" dirty="0">
                <a:solidFill>
                  <a:schemeClr val="tx2">
                    <a:lumMod val="10000"/>
                  </a:schemeClr>
                </a:solidFill>
              </a:rPr>
              <a:t>homo habilis</a:t>
            </a:r>
            <a:r>
              <a:rPr lang="es-ES" sz="1200" dirty="0">
                <a:solidFill>
                  <a:schemeClr val="tx2">
                    <a:lumMod val="10000"/>
                  </a:schemeClr>
                </a:solidFill>
              </a:rPr>
              <a:t>: alrededor de 1.100 centímetros cúbicos.  Descubrieron el uso del fuego y fabricaron la primera hacha de mano.  El primer </a:t>
            </a:r>
            <a:r>
              <a:rPr lang="es-ES" sz="1200" i="1" dirty="0">
                <a:solidFill>
                  <a:schemeClr val="tx2">
                    <a:lumMod val="10000"/>
                  </a:schemeClr>
                </a:solidFill>
              </a:rPr>
              <a:t>homo erectus</a:t>
            </a:r>
            <a:r>
              <a:rPr lang="es-ES" sz="1200" dirty="0">
                <a:solidFill>
                  <a:schemeClr val="tx2">
                    <a:lumMod val="10000"/>
                  </a:schemeClr>
                </a:solidFill>
              </a:rPr>
              <a:t> fue encontrado en Java (Oceanía) a fines del siglo pasado.  El hallazgo de restos de homínidos de esta especie en las cavernas de Pekín permitió la reconstrucción de algunos aspectos de su vida. </a:t>
            </a:r>
            <a:r>
              <a:rPr lang="es-ES" sz="1200" b="1" dirty="0">
                <a:solidFill>
                  <a:schemeClr val="tx2">
                    <a:lumMod val="10000"/>
                  </a:schemeClr>
                </a:solidFill>
              </a:rPr>
              <a:t>Antigüedad: 1.5 millones de años</a:t>
            </a:r>
            <a:endParaRPr lang="es-ES" sz="1200" dirty="0">
              <a:solidFill>
                <a:schemeClr val="tx2">
                  <a:lumMod val="10000"/>
                </a:schemeClr>
              </a:solidFill>
            </a:endParaRPr>
          </a:p>
        </p:txBody>
      </p:sp>
      <p:pic>
        <p:nvPicPr>
          <p:cNvPr id="23556" name="Picture 4" descr="http://3.bp.blogspot.com/_uheNlUAGBA8/TLeVs_8yDLI/AAAAAAAADDg/VzUR_W6NITU/s320/homoerectus.jpg"/>
          <p:cNvPicPr>
            <a:picLocks noChangeAspect="1" noChangeArrowheads="1"/>
          </p:cNvPicPr>
          <p:nvPr/>
        </p:nvPicPr>
        <p:blipFill>
          <a:blip r:embed="rId3" cstate="print"/>
          <a:srcRect/>
          <a:stretch>
            <a:fillRect/>
          </a:stretch>
        </p:blipFill>
        <p:spPr bwMode="auto">
          <a:xfrm>
            <a:off x="179512" y="4149080"/>
            <a:ext cx="1872208" cy="2531191"/>
          </a:xfrm>
          <a:prstGeom prst="rect">
            <a:avLst/>
          </a:prstGeom>
          <a:ln>
            <a:noFill/>
          </a:ln>
          <a:effectLst>
            <a:outerShdw blurRad="292100" dist="139700" dir="2700000" algn="tl" rotWithShape="0">
              <a:srgbClr val="333333">
                <a:alpha val="65000"/>
              </a:srgbClr>
            </a:outerShdw>
          </a:effectLst>
        </p:spPr>
      </p:pic>
      <p:pic>
        <p:nvPicPr>
          <p:cNvPr id="23558" name="Picture 6" descr="https://encrypted-tbn3.gstatic.com/images?q=tbn:ANd9GcTwtUlUD0Dsuyl58eGrAjPHCYopM3Dzl8CYQ3PmpJVgycHQNndc"/>
          <p:cNvPicPr>
            <a:picLocks noChangeAspect="1" noChangeArrowheads="1"/>
          </p:cNvPicPr>
          <p:nvPr/>
        </p:nvPicPr>
        <p:blipFill>
          <a:blip r:embed="rId4" cstate="print"/>
          <a:srcRect/>
          <a:stretch>
            <a:fillRect/>
          </a:stretch>
        </p:blipFill>
        <p:spPr bwMode="auto">
          <a:xfrm>
            <a:off x="2195736" y="4077072"/>
            <a:ext cx="1362651" cy="25831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3560" name="Picture 8" descr="http://www.portalplanetasedna.com.ar/archivos_varios3/evoluc14.jpg"/>
          <p:cNvPicPr>
            <a:picLocks noChangeAspect="1" noChangeArrowheads="1"/>
          </p:cNvPicPr>
          <p:nvPr/>
        </p:nvPicPr>
        <p:blipFill>
          <a:blip r:embed="rId5" cstate="print"/>
          <a:srcRect/>
          <a:stretch>
            <a:fillRect/>
          </a:stretch>
        </p:blipFill>
        <p:spPr bwMode="auto">
          <a:xfrm>
            <a:off x="6948264" y="692696"/>
            <a:ext cx="1656184" cy="1224136"/>
          </a:xfrm>
          <a:prstGeom prst="rect">
            <a:avLst/>
          </a:prstGeom>
          <a:noFill/>
        </p:spPr>
      </p:pic>
      <p:pic>
        <p:nvPicPr>
          <p:cNvPr id="23562" name="Picture 10" descr="http://www.portalplanetasedna.com.ar/archivos_varios3/evoluc13.jpg"/>
          <p:cNvPicPr>
            <a:picLocks noChangeAspect="1" noChangeArrowheads="1"/>
          </p:cNvPicPr>
          <p:nvPr/>
        </p:nvPicPr>
        <p:blipFill>
          <a:blip r:embed="rId6" cstate="print"/>
          <a:srcRect/>
          <a:stretch>
            <a:fillRect/>
          </a:stretch>
        </p:blipFill>
        <p:spPr bwMode="auto">
          <a:xfrm>
            <a:off x="3635896" y="4581128"/>
            <a:ext cx="1495425" cy="10953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95536" y="260648"/>
            <a:ext cx="3491897" cy="244827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 name="4 CuadroTexto"/>
          <p:cNvSpPr txBox="1"/>
          <p:nvPr/>
        </p:nvSpPr>
        <p:spPr>
          <a:xfrm>
            <a:off x="539552" y="260648"/>
            <a:ext cx="3312368" cy="2339102"/>
          </a:xfrm>
          <a:prstGeom prst="rect">
            <a:avLst/>
          </a:prstGeom>
          <a:noFill/>
        </p:spPr>
        <p:txBody>
          <a:bodyPr wrap="square" rtlCol="0">
            <a:spAutoFit/>
          </a:bodyPr>
          <a:lstStyle/>
          <a:p>
            <a:r>
              <a:rPr lang="es-ES" sz="1400" b="1" i="1" dirty="0" smtClean="0">
                <a:solidFill>
                  <a:schemeClr val="tx2">
                    <a:lumMod val="10000"/>
                  </a:schemeClr>
                </a:solidFill>
              </a:rPr>
              <a:t>4)</a:t>
            </a:r>
            <a:r>
              <a:rPr lang="es-ES" sz="1200" b="1" dirty="0" smtClean="0">
                <a:solidFill>
                  <a:schemeClr val="tx2">
                    <a:lumMod val="10000"/>
                  </a:schemeClr>
                </a:solidFill>
              </a:rPr>
              <a:t> </a:t>
            </a:r>
            <a:r>
              <a:rPr lang="es-ES" sz="1200" b="1" dirty="0">
                <a:solidFill>
                  <a:schemeClr val="tx2">
                    <a:lumMod val="10000"/>
                  </a:schemeClr>
                </a:solidFill>
              </a:rPr>
              <a:t>Homo </a:t>
            </a:r>
            <a:r>
              <a:rPr lang="es-ES" sz="1200" b="1" i="1" dirty="0">
                <a:solidFill>
                  <a:schemeClr val="tx2">
                    <a:lumMod val="10000"/>
                  </a:schemeClr>
                </a:solidFill>
              </a:rPr>
              <a:t>sapiens</a:t>
            </a:r>
            <a:r>
              <a:rPr lang="es-ES" sz="1200" b="1" dirty="0">
                <a:solidFill>
                  <a:schemeClr val="tx2">
                    <a:lumMod val="10000"/>
                  </a:schemeClr>
                </a:solidFill>
              </a:rPr>
              <a:t>:</a:t>
            </a:r>
            <a:r>
              <a:rPr lang="es-ES" sz="1200" dirty="0">
                <a:solidFill>
                  <a:schemeClr val="tx2">
                    <a:lumMod val="10000"/>
                  </a:schemeClr>
                </a:solidFill>
              </a:rPr>
              <a:t> </a:t>
            </a:r>
            <a:r>
              <a:rPr lang="es-ES" sz="1200" b="1" dirty="0">
                <a:solidFill>
                  <a:schemeClr val="tx2">
                    <a:lumMod val="10000"/>
                  </a:schemeClr>
                </a:solidFill>
              </a:rPr>
              <a:t>("hombre racional")</a:t>
            </a:r>
            <a:r>
              <a:rPr lang="es-ES" sz="1200" dirty="0">
                <a:solidFill>
                  <a:schemeClr val="tx2">
                    <a:lumMod val="10000"/>
                  </a:schemeClr>
                </a:solidFill>
              </a:rPr>
              <a:t> vivió en Europa, en África y en Asia.  Los hallazgos arqueológicos reflejan cambios importantes en el comportamiento de esta especie: utilización de instrumentos de piedra y hueso más trabajados, cambios en las formas de cazar, uso y dominio del fuego, empleo del vestido, aumento en el tamaño de las poblaciones, manifestaciones rituales y artísticas.  El representante del </a:t>
            </a:r>
            <a:r>
              <a:rPr lang="es-ES" sz="1200" i="1" dirty="0">
                <a:solidFill>
                  <a:schemeClr val="tx2">
                    <a:lumMod val="10000"/>
                  </a:schemeClr>
                </a:solidFill>
              </a:rPr>
              <a:t>homo sapiens</a:t>
            </a:r>
            <a:r>
              <a:rPr lang="es-ES" sz="1200" dirty="0">
                <a:solidFill>
                  <a:schemeClr val="tx2">
                    <a:lumMod val="10000"/>
                  </a:schemeClr>
                </a:solidFill>
              </a:rPr>
              <a:t> más antiguo es el </a:t>
            </a:r>
            <a:r>
              <a:rPr lang="es-ES" sz="1200" i="1" dirty="0">
                <a:solidFill>
                  <a:schemeClr val="tx2">
                    <a:lumMod val="10000"/>
                  </a:schemeClr>
                </a:solidFill>
              </a:rPr>
              <a:t>hombre</a:t>
            </a:r>
            <a:r>
              <a:rPr lang="es-ES" sz="1200" dirty="0">
                <a:solidFill>
                  <a:schemeClr val="tx2">
                    <a:lumMod val="10000"/>
                  </a:schemeClr>
                </a:solidFill>
              </a:rPr>
              <a:t> de </a:t>
            </a:r>
            <a:r>
              <a:rPr lang="es-ES" sz="1200" i="1" dirty="0" smtClean="0">
                <a:solidFill>
                  <a:schemeClr val="tx2">
                    <a:lumMod val="10000"/>
                  </a:schemeClr>
                </a:solidFill>
              </a:rPr>
              <a:t>Neanderthal</a:t>
            </a:r>
            <a:r>
              <a:rPr lang="es-ES" sz="1200" dirty="0">
                <a:solidFill>
                  <a:schemeClr val="tx2">
                    <a:lumMod val="10000"/>
                  </a:schemeClr>
                </a:solidFill>
              </a:rPr>
              <a:t> (Alemania</a:t>
            </a:r>
            <a:r>
              <a:rPr lang="es-ES" sz="1200" dirty="0" smtClean="0">
                <a:solidFill>
                  <a:schemeClr val="tx2">
                    <a:lumMod val="10000"/>
                  </a:schemeClr>
                </a:solidFill>
              </a:rPr>
              <a:t>).</a:t>
            </a:r>
          </a:p>
          <a:p>
            <a:r>
              <a:rPr lang="es-ES" sz="1200" dirty="0">
                <a:solidFill>
                  <a:schemeClr val="tx2">
                    <a:lumMod val="10000"/>
                  </a:schemeClr>
                </a:solidFill>
              </a:rPr>
              <a:t> </a:t>
            </a:r>
            <a:r>
              <a:rPr lang="es-ES" sz="1200" b="1" dirty="0">
                <a:solidFill>
                  <a:schemeClr val="tx2">
                    <a:lumMod val="10000"/>
                  </a:schemeClr>
                </a:solidFill>
              </a:rPr>
              <a:t>Antigüedad: De 150.000 a 200.000 años</a:t>
            </a:r>
            <a:endParaRPr lang="es-ES" sz="1200" dirty="0">
              <a:solidFill>
                <a:schemeClr val="tx2">
                  <a:lumMod val="10000"/>
                </a:schemeClr>
              </a:solidFill>
            </a:endParaRPr>
          </a:p>
        </p:txBody>
      </p:sp>
      <p:sp>
        <p:nvSpPr>
          <p:cNvPr id="6" name="5 Rectángulo redondeado"/>
          <p:cNvSpPr/>
          <p:nvPr/>
        </p:nvSpPr>
        <p:spPr>
          <a:xfrm>
            <a:off x="5436096" y="3068960"/>
            <a:ext cx="3528392" cy="302433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7" name="6 CuadroTexto"/>
          <p:cNvSpPr txBox="1"/>
          <p:nvPr/>
        </p:nvSpPr>
        <p:spPr>
          <a:xfrm>
            <a:off x="5580112" y="3212974"/>
            <a:ext cx="3312368" cy="2708434"/>
          </a:xfrm>
          <a:prstGeom prst="rect">
            <a:avLst/>
          </a:prstGeom>
          <a:noFill/>
        </p:spPr>
        <p:txBody>
          <a:bodyPr wrap="square" rtlCol="0">
            <a:spAutoFit/>
          </a:bodyPr>
          <a:lstStyle/>
          <a:p>
            <a:r>
              <a:rPr lang="es-ES" sz="1400" b="1" i="1" dirty="0">
                <a:solidFill>
                  <a:schemeClr val="tx2">
                    <a:lumMod val="10000"/>
                  </a:schemeClr>
                </a:solidFill>
              </a:rPr>
              <a:t>5</a:t>
            </a:r>
            <a:r>
              <a:rPr lang="es-ES" sz="1400" b="1" i="1" dirty="0" smtClean="0">
                <a:solidFill>
                  <a:schemeClr val="tx2">
                    <a:lumMod val="10000"/>
                  </a:schemeClr>
                </a:solidFill>
              </a:rPr>
              <a:t>)</a:t>
            </a:r>
            <a:r>
              <a:rPr lang="es-ES" sz="1200" b="1" dirty="0" smtClean="0">
                <a:solidFill>
                  <a:schemeClr val="tx2">
                    <a:lumMod val="10000"/>
                  </a:schemeClr>
                </a:solidFill>
              </a:rPr>
              <a:t> </a:t>
            </a:r>
            <a:r>
              <a:rPr lang="es-ES" sz="1200" b="1" dirty="0">
                <a:solidFill>
                  <a:schemeClr val="tx2">
                    <a:lumMod val="10000"/>
                  </a:schemeClr>
                </a:solidFill>
              </a:rPr>
              <a:t>Homo </a:t>
            </a:r>
            <a:r>
              <a:rPr lang="es-ES" sz="1200" b="1" i="1" dirty="0">
                <a:solidFill>
                  <a:schemeClr val="tx2">
                    <a:lumMod val="10000"/>
                  </a:schemeClr>
                </a:solidFill>
              </a:rPr>
              <a:t>sapiens </a:t>
            </a:r>
            <a:r>
              <a:rPr lang="es-ES" sz="1200" b="1" i="1" dirty="0">
                <a:solidFill>
                  <a:schemeClr val="tx2">
                    <a:lumMod val="10000"/>
                  </a:schemeClr>
                </a:solidFill>
              </a:rPr>
              <a:t>sapiens</a:t>
            </a:r>
            <a:r>
              <a:rPr lang="es-ES" sz="1200" b="1" dirty="0">
                <a:solidFill>
                  <a:schemeClr val="tx2">
                    <a:lumMod val="10000"/>
                  </a:schemeClr>
                </a:solidFill>
              </a:rPr>
              <a:t>:</a:t>
            </a:r>
            <a:r>
              <a:rPr lang="es-ES" sz="1200" dirty="0">
                <a:solidFill>
                  <a:schemeClr val="tx2">
                    <a:lumMod val="10000"/>
                  </a:schemeClr>
                </a:solidFill>
              </a:rPr>
              <a:t> </a:t>
            </a:r>
            <a:r>
              <a:rPr lang="es-ES" sz="1200" b="1" dirty="0">
                <a:solidFill>
                  <a:schemeClr val="tx2">
                    <a:lumMod val="10000"/>
                  </a:schemeClr>
                </a:solidFill>
              </a:rPr>
              <a:t>("hombre moderno")</a:t>
            </a:r>
            <a:r>
              <a:rPr lang="es-ES" sz="1200" dirty="0">
                <a:solidFill>
                  <a:schemeClr val="tx2">
                    <a:lumMod val="10000"/>
                  </a:schemeClr>
                </a:solidFill>
              </a:rPr>
              <a:t> Sus características físicas son las mismas que las del hombre actual.  Su capacidad cerebral es de alrededor de 1.400 centímetros cúbicos.  Se cree que apareció en Europa hace alrededor de 40.000 años.  El homo </a:t>
            </a:r>
            <a:r>
              <a:rPr lang="es-ES" sz="1200" i="1" dirty="0">
                <a:solidFill>
                  <a:schemeClr val="tx2">
                    <a:lumMod val="10000"/>
                  </a:schemeClr>
                </a:solidFill>
              </a:rPr>
              <a:t>sapiens </a:t>
            </a:r>
            <a:r>
              <a:rPr lang="es-ES" sz="1200" i="1" dirty="0">
                <a:solidFill>
                  <a:schemeClr val="tx2">
                    <a:lumMod val="10000"/>
                  </a:schemeClr>
                </a:solidFill>
              </a:rPr>
              <a:t>sapiens</a:t>
            </a:r>
            <a:r>
              <a:rPr lang="es-ES" sz="1200" dirty="0">
                <a:solidFill>
                  <a:schemeClr val="tx2">
                    <a:lumMod val="10000"/>
                  </a:schemeClr>
                </a:solidFill>
              </a:rPr>
              <a:t> es el que protagonizó, a partir del </a:t>
            </a:r>
            <a:r>
              <a:rPr lang="es-ES" sz="1200" i="1" dirty="0">
                <a:solidFill>
                  <a:schemeClr val="tx2">
                    <a:lumMod val="10000"/>
                  </a:schemeClr>
                </a:solidFill>
              </a:rPr>
              <a:t>año </a:t>
            </a:r>
            <a:r>
              <a:rPr lang="es-ES" sz="1200" dirty="0">
                <a:solidFill>
                  <a:schemeClr val="tx2">
                    <a:lumMod val="10000"/>
                  </a:schemeClr>
                </a:solidFill>
              </a:rPr>
              <a:t>10.000 a.C., cambios muy importantes en la organización económica y social, como las primeras formas de agricultura y domesticación de animales, y la vida en ciudades. Su representante mas fiel es el </a:t>
            </a:r>
            <a:r>
              <a:rPr lang="es-ES" sz="1200" i="1" dirty="0">
                <a:solidFill>
                  <a:schemeClr val="tx2">
                    <a:lumMod val="10000"/>
                  </a:schemeClr>
                </a:solidFill>
              </a:rPr>
              <a:t>hombre de Cromagnon (</a:t>
            </a:r>
            <a:r>
              <a:rPr lang="es-ES" sz="1200" i="1" dirty="0" smtClean="0">
                <a:solidFill>
                  <a:schemeClr val="tx2">
                    <a:lumMod val="10000"/>
                  </a:schemeClr>
                </a:solidFill>
              </a:rPr>
              <a:t>Francia). </a:t>
            </a:r>
            <a:r>
              <a:rPr lang="es-ES" sz="1200" b="1" dirty="0" smtClean="0">
                <a:solidFill>
                  <a:schemeClr val="tx2">
                    <a:lumMod val="10000"/>
                  </a:schemeClr>
                </a:solidFill>
              </a:rPr>
              <a:t>Antigüedad</a:t>
            </a:r>
            <a:r>
              <a:rPr lang="es-ES" sz="1200" b="1" dirty="0">
                <a:solidFill>
                  <a:schemeClr val="tx2">
                    <a:lumMod val="10000"/>
                  </a:schemeClr>
                </a:solidFill>
              </a:rPr>
              <a:t>: De 80.000 a 40.000  años</a:t>
            </a:r>
            <a:endParaRPr lang="es-ES" sz="1200" dirty="0">
              <a:solidFill>
                <a:schemeClr val="tx2">
                  <a:lumMod val="10000"/>
                </a:schemeClr>
              </a:solidFill>
            </a:endParaRPr>
          </a:p>
        </p:txBody>
      </p:sp>
      <p:pic>
        <p:nvPicPr>
          <p:cNvPr id="22530" name="Picture 2" descr="Homo Neanderthalensis"/>
          <p:cNvPicPr>
            <a:picLocks noChangeAspect="1" noChangeArrowheads="1"/>
          </p:cNvPicPr>
          <p:nvPr/>
        </p:nvPicPr>
        <p:blipFill>
          <a:blip r:embed="rId2" cstate="print"/>
          <a:srcRect/>
          <a:stretch>
            <a:fillRect/>
          </a:stretch>
        </p:blipFill>
        <p:spPr bwMode="auto">
          <a:xfrm>
            <a:off x="4211960" y="476672"/>
            <a:ext cx="2200245" cy="1980221"/>
          </a:xfrm>
          <a:prstGeom prst="rect">
            <a:avLst/>
          </a:prstGeom>
          <a:ln>
            <a:noFill/>
          </a:ln>
          <a:effectLst>
            <a:softEdge rad="112500"/>
          </a:effectLst>
        </p:spPr>
      </p:pic>
      <p:pic>
        <p:nvPicPr>
          <p:cNvPr id="22532" name="Picture 4" descr="http://1.bp.blogspot.com/_uheNlUAGBA8/TLeYMG9nP8I/AAAAAAAADDo/0J52ACjKR9E/s320/homo+sapiens.jpg"/>
          <p:cNvPicPr>
            <a:picLocks noChangeAspect="1" noChangeArrowheads="1"/>
          </p:cNvPicPr>
          <p:nvPr/>
        </p:nvPicPr>
        <p:blipFill>
          <a:blip r:embed="rId3" cstate="print"/>
          <a:srcRect/>
          <a:stretch>
            <a:fillRect/>
          </a:stretch>
        </p:blipFill>
        <p:spPr bwMode="auto">
          <a:xfrm>
            <a:off x="323528" y="3140968"/>
            <a:ext cx="1895475" cy="3048001"/>
          </a:xfrm>
          <a:prstGeom prst="rect">
            <a:avLst/>
          </a:prstGeom>
          <a:noFill/>
        </p:spPr>
      </p:pic>
      <p:pic>
        <p:nvPicPr>
          <p:cNvPr id="22534" name="Picture 6" descr="http://www.portalplanetasedna.com.ar/archivos_varios3/evoluc15.jpg"/>
          <p:cNvPicPr>
            <a:picLocks noChangeAspect="1" noChangeArrowheads="1"/>
          </p:cNvPicPr>
          <p:nvPr/>
        </p:nvPicPr>
        <p:blipFill>
          <a:blip r:embed="rId4" cstate="print"/>
          <a:srcRect/>
          <a:stretch>
            <a:fillRect/>
          </a:stretch>
        </p:blipFill>
        <p:spPr bwMode="auto">
          <a:xfrm>
            <a:off x="6948264" y="836712"/>
            <a:ext cx="1495425" cy="1095376"/>
          </a:xfrm>
          <a:prstGeom prst="rect">
            <a:avLst/>
          </a:prstGeom>
          <a:noFill/>
        </p:spPr>
      </p:pic>
      <p:pic>
        <p:nvPicPr>
          <p:cNvPr id="22536" name="Picture 8" descr="http://www.portalplanetasedna.com.ar/archivos_varios3/evoluc16.jpg"/>
          <p:cNvPicPr>
            <a:picLocks noChangeAspect="1" noChangeArrowheads="1"/>
          </p:cNvPicPr>
          <p:nvPr/>
        </p:nvPicPr>
        <p:blipFill>
          <a:blip r:embed="rId5" cstate="print"/>
          <a:srcRect/>
          <a:stretch>
            <a:fillRect/>
          </a:stretch>
        </p:blipFill>
        <p:spPr bwMode="auto">
          <a:xfrm>
            <a:off x="2843808" y="3717032"/>
            <a:ext cx="1966130" cy="144016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http://www.portalplanetasedna.com.ar/archivos_varios3/evolucion00.jpg"/>
          <p:cNvPicPr>
            <a:picLocks noChangeAspect="1" noChangeArrowheads="1"/>
          </p:cNvPicPr>
          <p:nvPr/>
        </p:nvPicPr>
        <p:blipFill>
          <a:blip r:embed="rId2" cstate="print"/>
          <a:srcRect/>
          <a:stretch>
            <a:fillRect/>
          </a:stretch>
        </p:blipFill>
        <p:spPr bwMode="auto">
          <a:xfrm>
            <a:off x="251520" y="260648"/>
            <a:ext cx="1656184" cy="6336704"/>
          </a:xfrm>
          <a:prstGeom prst="rect">
            <a:avLst/>
          </a:prstGeom>
          <a:noFill/>
        </p:spPr>
      </p:pic>
      <p:pic>
        <p:nvPicPr>
          <p:cNvPr id="13320" name="Picture 8" descr="http://www.monografias.com/trabajos38/evolucion-del-hombre/evo3.gif"/>
          <p:cNvPicPr>
            <a:picLocks noChangeAspect="1" noChangeArrowheads="1"/>
          </p:cNvPicPr>
          <p:nvPr/>
        </p:nvPicPr>
        <p:blipFill>
          <a:blip r:embed="rId3" cstate="print"/>
          <a:srcRect/>
          <a:stretch>
            <a:fillRect/>
          </a:stretch>
        </p:blipFill>
        <p:spPr bwMode="auto">
          <a:xfrm>
            <a:off x="5364088" y="476672"/>
            <a:ext cx="3504828" cy="5457825"/>
          </a:xfrm>
          <a:prstGeom prst="rect">
            <a:avLst/>
          </a:prstGeom>
          <a:noFill/>
        </p:spPr>
      </p:pic>
      <p:sp>
        <p:nvSpPr>
          <p:cNvPr id="9" name="8 Rectángulo redondeado"/>
          <p:cNvSpPr/>
          <p:nvPr/>
        </p:nvSpPr>
        <p:spPr>
          <a:xfrm>
            <a:off x="2411760" y="692696"/>
            <a:ext cx="2736304" cy="158417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0" name="9 CuadroTexto"/>
          <p:cNvSpPr txBox="1"/>
          <p:nvPr/>
        </p:nvSpPr>
        <p:spPr>
          <a:xfrm>
            <a:off x="2483768" y="836712"/>
            <a:ext cx="2664296" cy="1384995"/>
          </a:xfrm>
          <a:prstGeom prst="rect">
            <a:avLst/>
          </a:prstGeom>
          <a:noFill/>
        </p:spPr>
        <p:txBody>
          <a:bodyPr wrap="square" rtlCol="0">
            <a:spAutoFit/>
          </a:bodyPr>
          <a:lstStyle/>
          <a:p>
            <a:r>
              <a:rPr lang="es-ES" sz="1200" dirty="0">
                <a:solidFill>
                  <a:schemeClr val="tx2">
                    <a:lumMod val="10000"/>
                  </a:schemeClr>
                </a:solidFill>
              </a:rPr>
              <a:t>La hominización es el conjunto de cambios que, en el transcurso de millones de años de </a:t>
            </a:r>
            <a:r>
              <a:rPr lang="es-ES" sz="1200" dirty="0" smtClean="0">
                <a:solidFill>
                  <a:schemeClr val="tx2">
                    <a:lumMod val="10000"/>
                  </a:schemeClr>
                </a:solidFill>
              </a:rPr>
              <a:t>evolución,</a:t>
            </a:r>
            <a:r>
              <a:rPr lang="es-ES" sz="1200" dirty="0">
                <a:solidFill>
                  <a:schemeClr val="tx2">
                    <a:lumMod val="10000"/>
                  </a:schemeClr>
                </a:solidFill>
              </a:rPr>
              <a:t> </a:t>
            </a:r>
            <a:br>
              <a:rPr lang="es-ES" sz="1200" dirty="0">
                <a:solidFill>
                  <a:schemeClr val="tx2">
                    <a:lumMod val="10000"/>
                  </a:schemeClr>
                </a:solidFill>
              </a:rPr>
            </a:br>
            <a:r>
              <a:rPr lang="es-ES" sz="1200" dirty="0">
                <a:solidFill>
                  <a:schemeClr val="tx2">
                    <a:lumMod val="10000"/>
                  </a:schemeClr>
                </a:solidFill>
              </a:rPr>
              <a:t>dio origen a la línea humana: bipedismo, desarrollo del cerebro, habilidad manual para construir y utilizar </a:t>
            </a:r>
            <a:r>
              <a:rPr lang="es-ES" sz="1200" dirty="0" smtClean="0">
                <a:solidFill>
                  <a:schemeClr val="tx2">
                    <a:lumMod val="10000"/>
                  </a:schemeClr>
                </a:solidFill>
              </a:rPr>
              <a:t>herramientas.</a:t>
            </a:r>
            <a:endParaRPr lang="es-ES" sz="1200" dirty="0">
              <a:solidFill>
                <a:schemeClr val="tx2">
                  <a:lumMod val="10000"/>
                </a:schemeClr>
              </a:solidFill>
            </a:endParaRPr>
          </a:p>
        </p:txBody>
      </p:sp>
      <p:sp>
        <p:nvSpPr>
          <p:cNvPr id="11" name="10 Rectángulo redondeado"/>
          <p:cNvSpPr/>
          <p:nvPr/>
        </p:nvSpPr>
        <p:spPr>
          <a:xfrm>
            <a:off x="2339752" y="2636912"/>
            <a:ext cx="2736304" cy="201622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2" name="11 CuadroTexto"/>
          <p:cNvSpPr txBox="1"/>
          <p:nvPr/>
        </p:nvSpPr>
        <p:spPr>
          <a:xfrm>
            <a:off x="2411760" y="2780928"/>
            <a:ext cx="2664296" cy="1754326"/>
          </a:xfrm>
          <a:prstGeom prst="rect">
            <a:avLst/>
          </a:prstGeom>
          <a:noFill/>
        </p:spPr>
        <p:txBody>
          <a:bodyPr wrap="square" rtlCol="0">
            <a:spAutoFit/>
          </a:bodyPr>
          <a:lstStyle/>
          <a:p>
            <a:r>
              <a:rPr lang="es-ES" sz="1200" dirty="0">
                <a:solidFill>
                  <a:schemeClr val="tx2">
                    <a:lumMod val="10000"/>
                  </a:schemeClr>
                </a:solidFill>
              </a:rPr>
              <a:t>De todas las teorías existentes sobre los orígenes del hombre moderno, la que parece tener más crédito es aquella que propugna el llamado "modelo de la sustitución", es decir, la aparición del Homo sapiens </a:t>
            </a:r>
            <a:r>
              <a:rPr lang="es-ES" sz="1200" dirty="0">
                <a:solidFill>
                  <a:schemeClr val="tx2">
                    <a:lumMod val="10000"/>
                  </a:schemeClr>
                </a:solidFill>
              </a:rPr>
              <a:t>sapiens</a:t>
            </a:r>
            <a:r>
              <a:rPr lang="es-ES" sz="1200" dirty="0">
                <a:solidFill>
                  <a:schemeClr val="tx2">
                    <a:lumMod val="10000"/>
                  </a:schemeClr>
                </a:solidFill>
              </a:rPr>
              <a:t> en el continente africano y su posterior expansión por el resto del planeta.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163</TotalTime>
  <Words>634</Words>
  <Application>Microsoft Office PowerPoint</Application>
  <PresentationFormat>Presentación en pantalla (4:3)</PresentationFormat>
  <Paragraphs>64</Paragraphs>
  <Slides>12</Slides>
  <Notes>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PC</cp:lastModifiedBy>
  <cp:revision>17</cp:revision>
  <dcterms:created xsi:type="dcterms:W3CDTF">2013-10-19T20:48:21Z</dcterms:created>
  <dcterms:modified xsi:type="dcterms:W3CDTF">2013-10-19T23:32:16Z</dcterms:modified>
</cp:coreProperties>
</file>