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7" r:id="rId4"/>
    <p:sldId id="272" r:id="rId5"/>
    <p:sldId id="273" r:id="rId6"/>
    <p:sldId id="279" r:id="rId7"/>
    <p:sldId id="274" r:id="rId8"/>
    <p:sldId id="280" r:id="rId9"/>
    <p:sldId id="282" r:id="rId10"/>
    <p:sldId id="275" r:id="rId11"/>
    <p:sldId id="276" r:id="rId12"/>
    <p:sldId id="283" r:id="rId13"/>
    <p:sldId id="259" r:id="rId14"/>
    <p:sldId id="263" r:id="rId15"/>
    <p:sldId id="281" r:id="rId16"/>
    <p:sldId id="256" r:id="rId17"/>
    <p:sldId id="260" r:id="rId18"/>
    <p:sldId id="287" r:id="rId19"/>
    <p:sldId id="266" r:id="rId20"/>
    <p:sldId id="264" r:id="rId21"/>
    <p:sldId id="261" r:id="rId22"/>
    <p:sldId id="284" r:id="rId23"/>
    <p:sldId id="285" r:id="rId24"/>
    <p:sldId id="286" r:id="rId25"/>
    <p:sldId id="288" r:id="rId2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0" d="100"/>
          <a:sy n="70" d="100"/>
        </p:scale>
        <p:origin x="-1386" y="-90"/>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B46D29C4-BFAE-4238-9FA3-518B9DE94648}" type="datetimeFigureOut">
              <a:rPr lang="es-MX" smtClean="0"/>
              <a:pPr/>
              <a:t>06/11/2013</a:t>
            </a:fld>
            <a:endParaRPr lang="es-MX"/>
          </a:p>
        </p:txBody>
      </p:sp>
      <p:sp>
        <p:nvSpPr>
          <p:cNvPr id="17" name="16 Marcador de pie de página"/>
          <p:cNvSpPr>
            <a:spLocks noGrp="1"/>
          </p:cNvSpPr>
          <p:nvPr>
            <p:ph type="ftr" sz="quarter" idx="11"/>
          </p:nvPr>
        </p:nvSpPr>
        <p:spPr/>
        <p:txBody>
          <a:bodyPr/>
          <a:lstStyle>
            <a:extLst/>
          </a:lstStyle>
          <a:p>
            <a:endParaRPr lang="es-MX"/>
          </a:p>
        </p:txBody>
      </p:sp>
      <p:sp>
        <p:nvSpPr>
          <p:cNvPr id="29" name="28 Marcador de número de diapositiva"/>
          <p:cNvSpPr>
            <a:spLocks noGrp="1"/>
          </p:cNvSpPr>
          <p:nvPr>
            <p:ph type="sldNum" sz="quarter" idx="12"/>
          </p:nvPr>
        </p:nvSpPr>
        <p:spPr/>
        <p:txBody>
          <a:bodyPr/>
          <a:lstStyle>
            <a:extLst/>
          </a:lstStyle>
          <a:p>
            <a:fld id="{730CD5ED-F848-42F2-8113-F907F13F4685}" type="slidenum">
              <a:rPr lang="es-MX" smtClean="0"/>
              <a:pPr/>
              <a:t>‹Nº›</a:t>
            </a:fld>
            <a:endParaRPr lang="es-MX"/>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46D29C4-BFAE-4238-9FA3-518B9DE94648}" type="datetimeFigureOut">
              <a:rPr lang="es-MX" smtClean="0"/>
              <a:pPr/>
              <a:t>06/11/2013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730CD5ED-F848-42F2-8113-F907F13F468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46D29C4-BFAE-4238-9FA3-518B9DE94648}" type="datetimeFigureOut">
              <a:rPr lang="es-MX" smtClean="0"/>
              <a:pPr/>
              <a:t>06/11/2013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730CD5ED-F848-42F2-8113-F907F13F468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46D29C4-BFAE-4238-9FA3-518B9DE94648}" type="datetimeFigureOut">
              <a:rPr lang="es-MX" smtClean="0"/>
              <a:pPr/>
              <a:t>06/11/2013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730CD5ED-F848-42F2-8113-F907F13F468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46D29C4-BFAE-4238-9FA3-518B9DE94648}" type="datetimeFigureOut">
              <a:rPr lang="es-MX" smtClean="0"/>
              <a:pPr/>
              <a:t>06/11/2013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730CD5ED-F848-42F2-8113-F907F13F4685}" type="slidenum">
              <a:rPr lang="es-MX" smtClean="0"/>
              <a:pPr/>
              <a:t>‹Nº›</a:t>
            </a:fld>
            <a:endParaRPr lang="es-MX"/>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46D29C4-BFAE-4238-9FA3-518B9DE94648}" type="datetimeFigureOut">
              <a:rPr lang="es-MX" smtClean="0"/>
              <a:pPr/>
              <a:t>06/11/2013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730CD5ED-F848-42F2-8113-F907F13F468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46D29C4-BFAE-4238-9FA3-518B9DE94648}" type="datetimeFigureOut">
              <a:rPr lang="es-MX" smtClean="0"/>
              <a:pPr/>
              <a:t>06/11/2013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730CD5ED-F848-42F2-8113-F907F13F4685}" type="slidenum">
              <a:rPr lang="es-MX" smtClean="0"/>
              <a:pPr/>
              <a:t>‹Nº›</a:t>
            </a:fld>
            <a:endParaRPr lang="es-MX"/>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46D29C4-BFAE-4238-9FA3-518B9DE94648}" type="datetimeFigureOut">
              <a:rPr lang="es-MX" smtClean="0"/>
              <a:pPr/>
              <a:t>06/11/2013</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730CD5ED-F848-42F2-8113-F907F13F468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46D29C4-BFAE-4238-9FA3-518B9DE94648}" type="datetimeFigureOut">
              <a:rPr lang="es-MX" smtClean="0"/>
              <a:pPr/>
              <a:t>06/11/2013</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730CD5ED-F848-42F2-8113-F907F13F468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46D29C4-BFAE-4238-9FA3-518B9DE94648}" type="datetimeFigureOut">
              <a:rPr lang="es-MX" smtClean="0"/>
              <a:pPr/>
              <a:t>06/11/2013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730CD5ED-F848-42F2-8113-F907F13F468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B46D29C4-BFAE-4238-9FA3-518B9DE94648}" type="datetimeFigureOut">
              <a:rPr lang="es-MX" smtClean="0"/>
              <a:pPr/>
              <a:t>06/11/2013</a:t>
            </a:fld>
            <a:endParaRPr lang="es-MX"/>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MX"/>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730CD5ED-F848-42F2-8113-F907F13F4685}"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46D29C4-BFAE-4238-9FA3-518B9DE94648}" type="datetimeFigureOut">
              <a:rPr lang="es-MX" smtClean="0"/>
              <a:pPr/>
              <a:t>06/11/2013</a:t>
            </a:fld>
            <a:endParaRPr lang="es-MX"/>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MX"/>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30CD5ED-F848-42F2-8113-F907F13F4685}"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95736" y="764704"/>
            <a:ext cx="3994427" cy="1323439"/>
          </a:xfrm>
          <a:prstGeom prst="rect">
            <a:avLst/>
          </a:prstGeom>
          <a:noFill/>
        </p:spPr>
        <p:txBody>
          <a:bodyPr wrap="none" lIns="91440" tIns="45720" rIns="91440" bIns="45720">
            <a:spAutoFit/>
          </a:bodyPr>
          <a:lstStyle/>
          <a:p>
            <a:pPr algn="ctr"/>
            <a:r>
              <a:rPr lang="es-ES" sz="8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FUERZA</a:t>
            </a:r>
            <a:endParaRPr lang="es-ES"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CuadroTexto"/>
          <p:cNvSpPr txBox="1"/>
          <p:nvPr/>
        </p:nvSpPr>
        <p:spPr>
          <a:xfrm>
            <a:off x="683568" y="3429000"/>
            <a:ext cx="7632848" cy="2862322"/>
          </a:xfrm>
          <a:prstGeom prst="rect">
            <a:avLst/>
          </a:prstGeom>
          <a:noFill/>
        </p:spPr>
        <p:txBody>
          <a:bodyPr wrap="square" rtlCol="0">
            <a:spAutoFit/>
          </a:bodyPr>
          <a:lstStyle/>
          <a:p>
            <a:r>
              <a:rPr lang="es-MX" sz="3600" dirty="0" smtClean="0"/>
              <a:t>ACCION  CAPAZ  DE  MODIFICAR  EL  ESTADO  DE  REPOSO  O  MOVIMIENTO  DE  UN  CUERPO  O  TAMBIEN  DE  CAMBIARLE  SU  FORMA</a:t>
            </a:r>
            <a:endParaRPr lang="es-MX" sz="3600" dirty="0"/>
          </a:p>
        </p:txBody>
      </p:sp>
    </p:spTree>
    <p:extLst>
      <p:ext uri="{BB962C8B-B14F-4D97-AF65-F5344CB8AC3E}">
        <p14:creationId xmlns:p14="http://schemas.microsoft.com/office/powerpoint/2010/main" val="380021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1" nodeType="clickEffect">
                                  <p:stCondLst>
                                    <p:cond delay="0"/>
                                  </p:stCondLst>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par>
                          <p:cTn id="19" fill="hold">
                            <p:stCondLst>
                              <p:cond delay="1000"/>
                            </p:stCondLst>
                            <p:childTnLst>
                              <p:par>
                                <p:cTn id="20" presetID="8" presetClass="emph" presetSubtype="0" fill="hold" grpId="0" nodeType="afterEffect">
                                  <p:stCondLst>
                                    <p:cond delay="0"/>
                                  </p:stCondLst>
                                  <p:childTnLst>
                                    <p:animRot by="21600000">
                                      <p:cBhvr>
                                        <p:cTn id="21" dur="2000" fill="hold"/>
                                        <p:tgtEl>
                                          <p:spTgt spid="3"/>
                                        </p:tgtEl>
                                        <p:attrNameLst>
                                          <p:attrName>r</p:attrName>
                                        </p:attrNameLst>
                                      </p:cBhvr>
                                    </p:animRot>
                                  </p:childTnLst>
                                </p:cTn>
                              </p:par>
                            </p:childTnLst>
                          </p:cTn>
                        </p:par>
                        <p:par>
                          <p:cTn id="22" fill="hold">
                            <p:stCondLst>
                              <p:cond delay="3000"/>
                            </p:stCondLst>
                            <p:childTnLst>
                              <p:par>
                                <p:cTn id="23" presetID="2" presetClass="entr" presetSubtype="4" fill="hold" grpId="1"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4149080"/>
            <a:ext cx="1209675" cy="2518023"/>
          </a:xfrm>
          <a:prstGeom prst="rect">
            <a:avLst/>
          </a:prstGeom>
        </p:spPr>
      </p:pic>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711" y="1908956"/>
            <a:ext cx="3826233" cy="1600200"/>
          </a:xfrm>
          <a:prstGeom prst="rect">
            <a:avLst/>
          </a:prstGeom>
        </p:spPr>
      </p:pic>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6" y="3146901"/>
            <a:ext cx="2702601" cy="3504602"/>
          </a:xfrm>
          <a:prstGeom prst="rect">
            <a:avLst/>
          </a:prstGeom>
        </p:spPr>
      </p:pic>
      <p:pic>
        <p:nvPicPr>
          <p:cNvPr id="5" name="4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2198" y="4149080"/>
            <a:ext cx="1333500" cy="2590800"/>
          </a:xfrm>
          <a:prstGeom prst="rect">
            <a:avLst/>
          </a:prstGeom>
        </p:spPr>
      </p:pic>
      <p:sp>
        <p:nvSpPr>
          <p:cNvPr id="6" name="5 Rectángulo"/>
          <p:cNvSpPr/>
          <p:nvPr/>
        </p:nvSpPr>
        <p:spPr>
          <a:xfrm>
            <a:off x="683568" y="764704"/>
            <a:ext cx="7920879" cy="923330"/>
          </a:xfrm>
          <a:prstGeom prst="rect">
            <a:avLst/>
          </a:prstGeom>
          <a:noFill/>
        </p:spPr>
        <p:txBody>
          <a:bodyPr wrap="square" lIns="91440" tIns="45720" rIns="91440" bIns="45720">
            <a:spAutoFit/>
          </a:bodyPr>
          <a:lstStyle/>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DINAMOMETROS</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6 CuadroTexto"/>
          <p:cNvSpPr txBox="1"/>
          <p:nvPr/>
        </p:nvSpPr>
        <p:spPr>
          <a:xfrm>
            <a:off x="4644007" y="1908956"/>
            <a:ext cx="4176465" cy="646331"/>
          </a:xfrm>
          <a:prstGeom prst="rect">
            <a:avLst/>
          </a:prstGeom>
          <a:noFill/>
        </p:spPr>
        <p:txBody>
          <a:bodyPr wrap="square" rtlCol="0">
            <a:spAutoFit/>
          </a:bodyPr>
          <a:lstStyle/>
          <a:p>
            <a:r>
              <a:rPr lang="es-MX" dirty="0" smtClean="0"/>
              <a:t>INSTRUMENTOS  QUE  MIDEN  LA  FUERZA  EN  DINAS  O  EN  NEWTONS</a:t>
            </a:r>
            <a:endParaRPr lang="es-MX" dirty="0"/>
          </a:p>
        </p:txBody>
      </p:sp>
    </p:spTree>
    <p:extLst>
      <p:ext uri="{BB962C8B-B14F-4D97-AF65-F5344CB8AC3E}">
        <p14:creationId xmlns:p14="http://schemas.microsoft.com/office/powerpoint/2010/main" val="1950055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03617" y="1353542"/>
            <a:ext cx="3597460" cy="923330"/>
          </a:xfrm>
          <a:prstGeom prst="rect">
            <a:avLst/>
          </a:prstGeom>
          <a:noFill/>
        </p:spPr>
        <p:txBody>
          <a:bodyPr wrap="none" lIns="91440" tIns="45720" rIns="91440" bIns="45720">
            <a:spAutoFit/>
          </a:bodyPr>
          <a:lstStyle/>
          <a:p>
            <a:pPr algn="ctr"/>
            <a:r>
              <a:rPr lang="es-E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UNA  DINA</a:t>
            </a:r>
            <a:endParaRPr lang="es-E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3" name="2 Rectángulo"/>
          <p:cNvSpPr/>
          <p:nvPr/>
        </p:nvSpPr>
        <p:spPr>
          <a:xfrm>
            <a:off x="2101344" y="3513782"/>
            <a:ext cx="4239366" cy="923330"/>
          </a:xfrm>
          <a:prstGeom prst="rect">
            <a:avLst/>
          </a:prstGeom>
          <a:noFill/>
        </p:spPr>
        <p:txBody>
          <a:bodyPr wrap="none" lIns="91440" tIns="45720" rIns="91440" bIns="45720">
            <a:spAutoFit/>
          </a:bodyPr>
          <a:lstStyle/>
          <a:p>
            <a:pPr algn="ctr"/>
            <a:r>
              <a:rPr lang="es-E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UN  NEWTON</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3 CuadroTexto"/>
          <p:cNvSpPr txBox="1"/>
          <p:nvPr/>
        </p:nvSpPr>
        <p:spPr>
          <a:xfrm>
            <a:off x="251520" y="2276872"/>
            <a:ext cx="8640960" cy="646331"/>
          </a:xfrm>
          <a:prstGeom prst="rect">
            <a:avLst/>
          </a:prstGeom>
          <a:noFill/>
        </p:spPr>
        <p:txBody>
          <a:bodyPr wrap="square" rtlCol="0">
            <a:spAutoFit/>
          </a:bodyPr>
          <a:lstStyle/>
          <a:p>
            <a:r>
              <a:rPr lang="es-MX" dirty="0" smtClean="0"/>
              <a:t>FUERZA  NECESARIA  PARA  IMPRIMIRLE  UNA   ACELERACION  DE  UN  CENTIMETRO  SOBRE    SEGUNDO  CUADRADO  A  UN  GRAMO DE  PESO  </a:t>
            </a:r>
            <a:endParaRPr lang="es-MX" dirty="0"/>
          </a:p>
        </p:txBody>
      </p:sp>
      <p:sp>
        <p:nvSpPr>
          <p:cNvPr id="5" name="4 CuadroTexto"/>
          <p:cNvSpPr txBox="1"/>
          <p:nvPr/>
        </p:nvSpPr>
        <p:spPr>
          <a:xfrm>
            <a:off x="251520" y="4437112"/>
            <a:ext cx="8640960" cy="646331"/>
          </a:xfrm>
          <a:prstGeom prst="rect">
            <a:avLst/>
          </a:prstGeom>
          <a:noFill/>
        </p:spPr>
        <p:txBody>
          <a:bodyPr wrap="square" rtlCol="0">
            <a:spAutoFit/>
          </a:bodyPr>
          <a:lstStyle/>
          <a:p>
            <a:r>
              <a:rPr lang="es-MX" dirty="0" smtClean="0"/>
              <a:t>FUERZA  QUE  SE  REQUIERE  PARA  IMPRIMIR  UNA  ACELERACION  DE  UN  METRO  SOBRE  SEGUNDO  CUADRADO  A  UN  KILOGRAQMO  DE  PESO</a:t>
            </a:r>
            <a:endParaRPr lang="es-MX" dirty="0"/>
          </a:p>
        </p:txBody>
      </p:sp>
      <p:sp>
        <p:nvSpPr>
          <p:cNvPr id="6" name="5 CuadroTexto"/>
          <p:cNvSpPr txBox="1"/>
          <p:nvPr/>
        </p:nvSpPr>
        <p:spPr>
          <a:xfrm>
            <a:off x="611560" y="548680"/>
            <a:ext cx="7344816" cy="461665"/>
          </a:xfrm>
          <a:prstGeom prst="rect">
            <a:avLst/>
          </a:prstGeom>
          <a:noFill/>
        </p:spPr>
        <p:txBody>
          <a:bodyPr wrap="square" rtlCol="0">
            <a:spAutoFit/>
          </a:bodyPr>
          <a:lstStyle/>
          <a:p>
            <a:r>
              <a:rPr lang="es-MX" dirty="0" smtClean="0"/>
              <a:t>                </a:t>
            </a:r>
            <a:r>
              <a:rPr lang="es-MX" sz="2400" b="1" dirty="0" smtClean="0"/>
              <a:t>UNIDADES  DE  MEDICION  DE  LA  FUERZA</a:t>
            </a:r>
            <a:endParaRPr lang="es-MX" sz="2400" b="1" dirty="0"/>
          </a:p>
        </p:txBody>
      </p:sp>
    </p:spTree>
    <p:extLst>
      <p:ext uri="{BB962C8B-B14F-4D97-AF65-F5344CB8AC3E}">
        <p14:creationId xmlns:p14="http://schemas.microsoft.com/office/powerpoint/2010/main" val="2030036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772816"/>
            <a:ext cx="7772400" cy="4464496"/>
          </a:xfrm>
        </p:spPr>
        <p:txBody>
          <a:bodyPr/>
          <a:lstStyle/>
          <a:p>
            <a:r>
              <a:rPr lang="es-PA" sz="2000" dirty="0"/>
              <a:t>Punto de aplicación.— Es el lugar concreto sobre el cual actúa la fuerza. En el se comienza a dibujar el vector que representa la fuerza</a:t>
            </a:r>
            <a:r>
              <a:rPr lang="es-PA" sz="2000" dirty="0" smtClean="0"/>
              <a:t>.</a:t>
            </a:r>
            <a:br>
              <a:rPr lang="es-PA" sz="2000" dirty="0" smtClean="0"/>
            </a:br>
            <a:r>
              <a:rPr lang="es-PA" sz="2000" dirty="0" smtClean="0"/>
              <a:t> </a:t>
            </a:r>
            <a:br>
              <a:rPr lang="es-PA" sz="2000" dirty="0" smtClean="0"/>
            </a:br>
            <a:r>
              <a:rPr lang="es-PA" sz="2000" dirty="0" smtClean="0"/>
              <a:t>Magnitud </a:t>
            </a:r>
            <a:r>
              <a:rPr lang="es-PA" sz="2000" dirty="0"/>
              <a:t>o Módulo.— Indica el valor numérico de la fuerza en </a:t>
            </a:r>
            <a:r>
              <a:rPr lang="es-PA" sz="2000" dirty="0" err="1"/>
              <a:t>newtons</a:t>
            </a:r>
            <a:r>
              <a:rPr lang="es-PA" sz="2000" dirty="0"/>
              <a:t>. Se corresponde con la longitud del </a:t>
            </a:r>
            <a:r>
              <a:rPr lang="es-PA" sz="2000" dirty="0" smtClean="0"/>
              <a:t>vector.</a:t>
            </a:r>
            <a:br>
              <a:rPr lang="es-PA" sz="2000" dirty="0" smtClean="0"/>
            </a:br>
            <a:r>
              <a:rPr lang="es-PA" sz="2000" dirty="0" smtClean="0"/>
              <a:t/>
            </a:r>
            <a:br>
              <a:rPr lang="es-PA" sz="2000" dirty="0" smtClean="0"/>
            </a:br>
            <a:r>
              <a:rPr lang="es-PA" sz="2000" dirty="0" smtClean="0"/>
              <a:t>Dirección</a:t>
            </a:r>
            <a:r>
              <a:rPr lang="es-PA" sz="2000" dirty="0"/>
              <a:t>.— Es la recta a lo largo de la cual se aplica la fuerza. La línea sobre la que se dibuja el vector</a:t>
            </a:r>
            <a:r>
              <a:rPr lang="es-PA" sz="2000" dirty="0" smtClean="0"/>
              <a:t>.</a:t>
            </a:r>
            <a:br>
              <a:rPr lang="es-PA" sz="2000" dirty="0" smtClean="0"/>
            </a:br>
            <a:r>
              <a:rPr lang="es-PA" sz="2000" dirty="0"/>
              <a:t/>
            </a:r>
            <a:br>
              <a:rPr lang="es-PA" sz="2000" dirty="0"/>
            </a:br>
            <a:r>
              <a:rPr lang="es-PA" sz="2000" dirty="0" smtClean="0"/>
              <a:t> </a:t>
            </a:r>
            <a:r>
              <a:rPr lang="es-PA" sz="2000" dirty="0"/>
              <a:t>Sentido.— Con la misma dirección, una fuerza puede tener dos sentidos opuestos. Se indica con la punta de la flecha del vector</a:t>
            </a:r>
            <a:br>
              <a:rPr lang="es-PA" sz="2000" dirty="0"/>
            </a:br>
            <a:r>
              <a:rPr lang="es-PA" sz="2000" dirty="0"/>
              <a:t>.</a:t>
            </a:r>
            <a:br>
              <a:rPr lang="es-PA" sz="2000" dirty="0"/>
            </a:br>
            <a:r>
              <a:rPr lang="es-PA" sz="2000" dirty="0"/>
              <a:t/>
            </a:r>
            <a:br>
              <a:rPr lang="es-PA" sz="2000" dirty="0"/>
            </a:br>
            <a:r>
              <a:rPr lang="es-PA" sz="2000" dirty="0"/>
              <a:t/>
            </a:r>
            <a:br>
              <a:rPr lang="es-PA" sz="2000" dirty="0"/>
            </a:br>
            <a:endParaRPr lang="es-PA" sz="2000" dirty="0"/>
          </a:p>
        </p:txBody>
      </p:sp>
      <p:sp>
        <p:nvSpPr>
          <p:cNvPr id="3" name="2 Subtítulo"/>
          <p:cNvSpPr>
            <a:spLocks noGrp="1"/>
          </p:cNvSpPr>
          <p:nvPr>
            <p:ph type="subTitle" idx="1"/>
          </p:nvPr>
        </p:nvSpPr>
        <p:spPr>
          <a:xfrm>
            <a:off x="899592" y="620688"/>
            <a:ext cx="7772400" cy="864096"/>
          </a:xfrm>
        </p:spPr>
        <p:txBody>
          <a:bodyPr>
            <a:normAutofit/>
          </a:bodyPr>
          <a:lstStyle/>
          <a:p>
            <a:r>
              <a:rPr lang="es-PA" sz="3200" dirty="0" smtClean="0"/>
              <a:t>CARACTERISTICAS DE UNA FUERZA</a:t>
            </a:r>
          </a:p>
          <a:p>
            <a:endParaRPr lang="es-PA" sz="2400" dirty="0" smtClean="0"/>
          </a:p>
          <a:p>
            <a:endParaRPr lang="es-PA" sz="2400" dirty="0"/>
          </a:p>
        </p:txBody>
      </p:sp>
    </p:spTree>
    <p:extLst>
      <p:ext uri="{BB962C8B-B14F-4D97-AF65-F5344CB8AC3E}">
        <p14:creationId xmlns:p14="http://schemas.microsoft.com/office/powerpoint/2010/main" val="2672891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6977" y="2708920"/>
            <a:ext cx="3643185" cy="3449741"/>
          </a:xfrm>
          <a:prstGeom prst="rect">
            <a:avLst/>
          </a:prstGeom>
        </p:spPr>
      </p:pic>
      <p:sp>
        <p:nvSpPr>
          <p:cNvPr id="3" name="2 Rectángulo"/>
          <p:cNvSpPr/>
          <p:nvPr/>
        </p:nvSpPr>
        <p:spPr>
          <a:xfrm>
            <a:off x="55037" y="548680"/>
            <a:ext cx="8909451" cy="923330"/>
          </a:xfrm>
          <a:prstGeom prst="rect">
            <a:avLst/>
          </a:prstGeom>
          <a:noFill/>
        </p:spPr>
        <p:txBody>
          <a:bodyPr wrap="square" lIns="91440" tIns="45720" rIns="91440" bIns="45720">
            <a:spAutoFit/>
          </a:bodyPr>
          <a:lstStyle/>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EQUILIBRIO  </a:t>
            </a: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 FUERZAS</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4 CuadroTexto"/>
          <p:cNvSpPr txBox="1"/>
          <p:nvPr/>
        </p:nvSpPr>
        <p:spPr>
          <a:xfrm>
            <a:off x="6300192" y="3575128"/>
            <a:ext cx="2160240" cy="369332"/>
          </a:xfrm>
          <a:prstGeom prst="rect">
            <a:avLst/>
          </a:prstGeom>
          <a:noFill/>
        </p:spPr>
        <p:txBody>
          <a:bodyPr wrap="square" rtlCol="0">
            <a:spAutoFit/>
          </a:bodyPr>
          <a:lstStyle/>
          <a:p>
            <a:r>
              <a:rPr lang="es-MX" dirty="0" smtClean="0"/>
              <a:t>C I N E T I C A</a:t>
            </a:r>
            <a:endParaRPr lang="es-MX" dirty="0"/>
          </a:p>
        </p:txBody>
      </p:sp>
      <p:sp>
        <p:nvSpPr>
          <p:cNvPr id="6" name="5 CuadroTexto"/>
          <p:cNvSpPr txBox="1"/>
          <p:nvPr/>
        </p:nvSpPr>
        <p:spPr>
          <a:xfrm>
            <a:off x="5868144" y="4639466"/>
            <a:ext cx="3024336" cy="369332"/>
          </a:xfrm>
          <a:prstGeom prst="rect">
            <a:avLst/>
          </a:prstGeom>
          <a:noFill/>
        </p:spPr>
        <p:txBody>
          <a:bodyPr wrap="square" rtlCol="0">
            <a:spAutoFit/>
          </a:bodyPr>
          <a:lstStyle/>
          <a:p>
            <a:r>
              <a:rPr lang="es-MX" dirty="0" smtClean="0"/>
              <a:t>ESTATICA  Y  DINAMICA</a:t>
            </a:r>
            <a:endParaRPr lang="es-MX" dirty="0"/>
          </a:p>
        </p:txBody>
      </p:sp>
      <p:sp>
        <p:nvSpPr>
          <p:cNvPr id="7" name="6 Flecha abajo"/>
          <p:cNvSpPr/>
          <p:nvPr/>
        </p:nvSpPr>
        <p:spPr>
          <a:xfrm>
            <a:off x="6876256" y="3944460"/>
            <a:ext cx="216024" cy="3486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33742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1" presetClass="entr" presetSubtype="1"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childTnLst>
                          </p:cTn>
                        </p:par>
                        <p:par>
                          <p:cTn id="17" fill="hold">
                            <p:stCondLst>
                              <p:cond delay="2500"/>
                            </p:stCondLst>
                            <p:childTnLst>
                              <p:par>
                                <p:cTn id="18" presetID="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 calcmode="lin" valueType="num">
                                      <p:cBhvr>
                                        <p:cTn id="28" dur="500" fill="hold"/>
                                        <p:tgtEl>
                                          <p:spTgt spid="6"/>
                                        </p:tgtEl>
                                        <p:attrNameLst>
                                          <p:attrName>style.rotation</p:attrName>
                                        </p:attrNameLst>
                                      </p:cBhvr>
                                      <p:tavLst>
                                        <p:tav tm="0">
                                          <p:val>
                                            <p:fltVal val="360"/>
                                          </p:val>
                                        </p:tav>
                                        <p:tav tm="100000">
                                          <p:val>
                                            <p:fltVal val="0"/>
                                          </p:val>
                                        </p:tav>
                                      </p:tavLst>
                                    </p:anim>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836712"/>
            <a:ext cx="8136904" cy="1569660"/>
          </a:xfrm>
          <a:prstGeom prst="rect">
            <a:avLst/>
          </a:prstGeom>
        </p:spPr>
        <p:txBody>
          <a:bodyPr wrap="square">
            <a:spAutoFit/>
          </a:bodyPr>
          <a:lstStyle/>
          <a:p>
            <a:r>
              <a:rPr lang="es-MX" sz="3200" dirty="0"/>
              <a:t>Al conjunto de fuerzas que actúan sobre un cuerpo se le llama sistema de fuerzas</a:t>
            </a:r>
            <a:r>
              <a:rPr lang="es-MX" sz="3200" dirty="0" smtClean="0"/>
              <a:t>.</a:t>
            </a:r>
          </a:p>
          <a:p>
            <a:r>
              <a:rPr lang="es-MX" sz="3200" dirty="0" smtClean="0"/>
              <a:t> </a:t>
            </a:r>
            <a:endParaRPr lang="es-MX" sz="3200" dirty="0"/>
          </a:p>
        </p:txBody>
      </p:sp>
      <p:pic>
        <p:nvPicPr>
          <p:cNvPr id="1026" name="Picture 2" descr="C:\Program Files\Microsoft Office\MEDIA\CAGCAT10\j0199549.wmf"/>
          <p:cNvPicPr>
            <a:picLocks noChangeAspect="1" noChangeArrowheads="1"/>
          </p:cNvPicPr>
          <p:nvPr/>
        </p:nvPicPr>
        <p:blipFill>
          <a:blip r:embed="rId2" cstate="print">
            <a:lum bright="40000" contrast="-20000"/>
            <a:extLst>
              <a:ext uri="{28A0092B-C50C-407E-A947-70E740481C1C}">
                <a14:useLocalDpi xmlns:a14="http://schemas.microsoft.com/office/drawing/2010/main" val="0"/>
              </a:ext>
            </a:extLst>
          </a:blip>
          <a:srcRect/>
          <a:stretch>
            <a:fillRect/>
          </a:stretch>
        </p:blipFill>
        <p:spPr bwMode="auto">
          <a:xfrm>
            <a:off x="2426292" y="2523443"/>
            <a:ext cx="2981011" cy="3201283"/>
          </a:xfrm>
          <a:prstGeom prst="rect">
            <a:avLst/>
          </a:prstGeom>
          <a:noFill/>
          <a:extLst>
            <a:ext uri="{909E8E84-426E-40DD-AFC4-6F175D3DCCD1}">
              <a14:hiddenFill xmlns:a14="http://schemas.microsoft.com/office/drawing/2010/main">
                <a:solidFill>
                  <a:srgbClr val="FFFFFF"/>
                </a:solidFill>
              </a14:hiddenFill>
            </a:ext>
          </a:extLst>
        </p:spPr>
      </p:pic>
      <p:sp>
        <p:nvSpPr>
          <p:cNvPr id="3" name="2 Flecha abajo"/>
          <p:cNvSpPr/>
          <p:nvPr/>
        </p:nvSpPr>
        <p:spPr>
          <a:xfrm>
            <a:off x="3707904" y="4124085"/>
            <a:ext cx="208894" cy="117390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sp>
        <p:nvSpPr>
          <p:cNvPr id="4" name="3 Flecha arriba"/>
          <p:cNvSpPr/>
          <p:nvPr/>
        </p:nvSpPr>
        <p:spPr>
          <a:xfrm>
            <a:off x="3707904" y="5445224"/>
            <a:ext cx="208894" cy="864096"/>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CuadroTexto"/>
          <p:cNvSpPr txBox="1"/>
          <p:nvPr/>
        </p:nvSpPr>
        <p:spPr>
          <a:xfrm>
            <a:off x="3166118" y="4509120"/>
            <a:ext cx="901826" cy="523220"/>
          </a:xfrm>
          <a:prstGeom prst="rect">
            <a:avLst/>
          </a:prstGeom>
          <a:noFill/>
        </p:spPr>
        <p:txBody>
          <a:bodyPr wrap="square" rtlCol="0">
            <a:spAutoFit/>
          </a:bodyPr>
          <a:lstStyle/>
          <a:p>
            <a:r>
              <a:rPr lang="es-MX" sz="2800" b="1" dirty="0" smtClean="0">
                <a:solidFill>
                  <a:schemeClr val="bg1"/>
                </a:solidFill>
              </a:rPr>
              <a:t>F 1</a:t>
            </a:r>
            <a:endParaRPr lang="es-MX" sz="2800" b="1" dirty="0">
              <a:solidFill>
                <a:schemeClr val="bg1"/>
              </a:solidFill>
            </a:endParaRPr>
          </a:p>
        </p:txBody>
      </p:sp>
      <p:sp>
        <p:nvSpPr>
          <p:cNvPr id="6" name="5 Rectángulo"/>
          <p:cNvSpPr/>
          <p:nvPr/>
        </p:nvSpPr>
        <p:spPr>
          <a:xfrm>
            <a:off x="3195418" y="5877272"/>
            <a:ext cx="625492" cy="523220"/>
          </a:xfrm>
          <a:prstGeom prst="rect">
            <a:avLst/>
          </a:prstGeom>
        </p:spPr>
        <p:txBody>
          <a:bodyPr wrap="none">
            <a:spAutoFit/>
          </a:bodyPr>
          <a:lstStyle/>
          <a:p>
            <a:r>
              <a:rPr lang="es-MX" sz="2800" b="1" dirty="0" smtClean="0">
                <a:solidFill>
                  <a:schemeClr val="bg1"/>
                </a:solidFill>
              </a:rPr>
              <a:t>F 2</a:t>
            </a:r>
            <a:endParaRPr lang="es-MX" sz="2800" b="1" dirty="0">
              <a:solidFill>
                <a:schemeClr val="bg1"/>
              </a:solidFill>
            </a:endParaRPr>
          </a:p>
        </p:txBody>
      </p:sp>
    </p:spTree>
    <p:extLst>
      <p:ext uri="{BB962C8B-B14F-4D97-AF65-F5344CB8AC3E}">
        <p14:creationId xmlns:p14="http://schemas.microsoft.com/office/powerpoint/2010/main" val="11329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2852936"/>
            <a:ext cx="7772400" cy="2880320"/>
          </a:xfrm>
        </p:spPr>
        <p:txBody>
          <a:bodyPr/>
          <a:lstStyle/>
          <a:p>
            <a:r>
              <a:rPr lang="es-PA" sz="3200" dirty="0" smtClean="0"/>
              <a:t>Fuerza resultante: ES AQUELLA QUE PUEDE REEMPLAZAR TODAS LAS FUERZAS QUE ACTUAN SOBRE UN CUERPO,Y PRODUCEN EL MISMO EFECTO.</a:t>
            </a:r>
            <a:br>
              <a:rPr lang="es-PA" sz="3200" dirty="0" smtClean="0"/>
            </a:br>
            <a:endParaRPr lang="es-PA" sz="3200" dirty="0"/>
          </a:p>
        </p:txBody>
      </p:sp>
      <p:sp>
        <p:nvSpPr>
          <p:cNvPr id="3" name="2 Subtítulo"/>
          <p:cNvSpPr>
            <a:spLocks noGrp="1"/>
          </p:cNvSpPr>
          <p:nvPr>
            <p:ph type="subTitle" idx="1"/>
          </p:nvPr>
        </p:nvSpPr>
        <p:spPr>
          <a:xfrm>
            <a:off x="1043608" y="980728"/>
            <a:ext cx="7772400" cy="1508760"/>
          </a:xfrm>
        </p:spPr>
        <p:txBody>
          <a:bodyPr>
            <a:normAutofit lnSpcReduction="10000"/>
          </a:bodyPr>
          <a:lstStyle/>
          <a:p>
            <a:r>
              <a:rPr lang="es-PA" sz="3200" dirty="0" smtClean="0"/>
              <a:t>SISTEMA DE FUERZAS: </a:t>
            </a:r>
          </a:p>
          <a:p>
            <a:r>
              <a:rPr lang="es-PA" sz="3200" dirty="0" smtClean="0"/>
              <a:t>Son diversas las fuerzas que </a:t>
            </a:r>
            <a:r>
              <a:rPr lang="es-PA" sz="3200" dirty="0" err="1" smtClean="0"/>
              <a:t>actuan</a:t>
            </a:r>
            <a:r>
              <a:rPr lang="es-PA" sz="3200" dirty="0" smtClean="0"/>
              <a:t> al mismo tiempo sobre un cuerpo.</a:t>
            </a:r>
            <a:endParaRPr lang="es-PA" sz="3200" dirty="0"/>
          </a:p>
        </p:txBody>
      </p:sp>
    </p:spTree>
    <p:extLst>
      <p:ext uri="{BB962C8B-B14F-4D97-AF65-F5344CB8AC3E}">
        <p14:creationId xmlns:p14="http://schemas.microsoft.com/office/powerpoint/2010/main" val="3949913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1196752"/>
            <a:ext cx="7772400" cy="4104456"/>
          </a:xfrm>
        </p:spPr>
        <p:txBody>
          <a:bodyPr/>
          <a:lstStyle/>
          <a:p>
            <a:r>
              <a:rPr lang="es-PA" dirty="0" smtClean="0"/>
              <a:t/>
            </a:r>
            <a:br>
              <a:rPr lang="es-PA" dirty="0" smtClean="0"/>
            </a:br>
            <a:endParaRPr lang="es-PA" dirty="0"/>
          </a:p>
        </p:txBody>
      </p:sp>
      <p:sp>
        <p:nvSpPr>
          <p:cNvPr id="3" name="2 Subtítulo"/>
          <p:cNvSpPr>
            <a:spLocks noGrp="1"/>
          </p:cNvSpPr>
          <p:nvPr>
            <p:ph type="subTitle" idx="1"/>
          </p:nvPr>
        </p:nvSpPr>
        <p:spPr>
          <a:xfrm>
            <a:off x="755576" y="1124744"/>
            <a:ext cx="7772400" cy="3816424"/>
          </a:xfrm>
        </p:spPr>
        <p:txBody>
          <a:bodyPr>
            <a:normAutofit fontScale="25000" lnSpcReduction="20000"/>
          </a:bodyPr>
          <a:lstStyle/>
          <a:p>
            <a:r>
              <a:rPr lang="es-PA" sz="16000" dirty="0" smtClean="0"/>
              <a:t>UN CUERPO ESTA  EN EQUILIBRIO CUANDO ESTA EN REPOSO O CUANDO SE MUEVEN CON UN MOVIMIENTO RECTILINEO Y UNIFORME</a:t>
            </a:r>
            <a:r>
              <a:rPr lang="es-PA" sz="3200" dirty="0" smtClean="0"/>
              <a:t>.</a:t>
            </a:r>
            <a:endParaRPr lang="es-PA" sz="3200" dirty="0"/>
          </a:p>
        </p:txBody>
      </p:sp>
    </p:spTree>
    <p:extLst>
      <p:ext uri="{BB962C8B-B14F-4D97-AF65-F5344CB8AC3E}">
        <p14:creationId xmlns:p14="http://schemas.microsoft.com/office/powerpoint/2010/main" val="527214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1052737"/>
            <a:ext cx="7344816" cy="1446550"/>
          </a:xfrm>
          <a:prstGeom prst="rect">
            <a:avLst/>
          </a:prstGeom>
        </p:spPr>
        <p:txBody>
          <a:bodyPr wrap="square">
            <a:spAutoFit/>
          </a:bodyPr>
          <a:lstStyle/>
          <a:p>
            <a:r>
              <a:rPr lang="es-MX" sz="2800" dirty="0" smtClean="0"/>
              <a:t> </a:t>
            </a:r>
            <a:r>
              <a:rPr lang="es-MX" sz="3200" dirty="0" smtClean="0"/>
              <a:t>Composición de las Fuerzas</a:t>
            </a:r>
            <a:r>
              <a:rPr lang="es-MX" sz="2800" dirty="0" smtClean="0"/>
              <a:t>: es la operación que consiste en determinar la fuerza resultante de la acción de las otras. Se clasifican en:</a:t>
            </a:r>
            <a:endParaRPr lang="es-MX" sz="2800" dirty="0"/>
          </a:p>
        </p:txBody>
      </p:sp>
      <p:sp>
        <p:nvSpPr>
          <p:cNvPr id="3" name="2 Título"/>
          <p:cNvSpPr>
            <a:spLocks noGrp="1"/>
          </p:cNvSpPr>
          <p:nvPr>
            <p:ph type="ctrTitle"/>
          </p:nvPr>
        </p:nvSpPr>
        <p:spPr>
          <a:xfrm>
            <a:off x="688032" y="2708920"/>
            <a:ext cx="7772400" cy="3168352"/>
          </a:xfrm>
        </p:spPr>
        <p:txBody>
          <a:bodyPr/>
          <a:lstStyle/>
          <a:p>
            <a:r>
              <a:rPr lang="es-PA" sz="3200" dirty="0" smtClean="0"/>
              <a:t>Fuerzas de igual dirección y sentido.</a:t>
            </a:r>
            <a:br>
              <a:rPr lang="es-PA" sz="3200" dirty="0" smtClean="0"/>
            </a:br>
            <a:r>
              <a:rPr lang="es-PA" sz="3200" dirty="0" smtClean="0"/>
              <a:t>Fuerzas de la misma dirección y sentido contrario.</a:t>
            </a:r>
            <a:br>
              <a:rPr lang="es-PA" sz="3200" dirty="0" smtClean="0"/>
            </a:br>
            <a:r>
              <a:rPr lang="es-PA" sz="3200" dirty="0" smtClean="0"/>
              <a:t>Fuerzas concurrentes</a:t>
            </a:r>
            <a:r>
              <a:rPr lang="es-PA" dirty="0"/>
              <a:t>.</a:t>
            </a:r>
          </a:p>
        </p:txBody>
      </p:sp>
    </p:spTree>
    <p:extLst>
      <p:ext uri="{BB962C8B-B14F-4D97-AF65-F5344CB8AC3E}">
        <p14:creationId xmlns:p14="http://schemas.microsoft.com/office/powerpoint/2010/main" val="3761313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899592" y="476672"/>
            <a:ext cx="7772400" cy="5976664"/>
          </a:xfrm>
        </p:spPr>
        <p:txBody>
          <a:bodyPr/>
          <a:lstStyle/>
          <a:p>
            <a:r>
              <a:rPr lang="es-PA" sz="2800" dirty="0" smtClean="0"/>
              <a:t>La resultante tiene esa misma dirección y ese mismo sentido, y su intensidad es la suma de las intensidades.  R = F1 + F2</a:t>
            </a:r>
            <a:endParaRPr lang="es-PA"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2564904"/>
            <a:ext cx="3672408"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62393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31481" y="1338132"/>
            <a:ext cx="7992888" cy="1631216"/>
          </a:xfrm>
          <a:prstGeom prst="rect">
            <a:avLst/>
          </a:prstGeom>
          <a:noFill/>
        </p:spPr>
        <p:txBody>
          <a:bodyPr wrap="square" rtlCol="0">
            <a:spAutoFit/>
          </a:bodyPr>
          <a:lstStyle/>
          <a:p>
            <a:r>
              <a:rPr lang="es-MX" sz="2800" b="1" dirty="0" smtClean="0">
                <a:solidFill>
                  <a:schemeClr val="accent3"/>
                </a:solidFill>
              </a:rPr>
              <a:t>COLINEALES  O  COPLANARES</a:t>
            </a:r>
            <a:r>
              <a:rPr lang="es-MX" sz="2400" b="1" dirty="0" smtClean="0"/>
              <a:t>:</a:t>
            </a:r>
          </a:p>
          <a:p>
            <a:r>
              <a:rPr lang="es-MX" sz="2400" b="1" dirty="0" smtClean="0"/>
              <a:t> CUANDO  ACTUAN  EN  DIFERENTE  PUNTO  DE  APLICACIÓN  O  MODULO,  EN  LA  MISMA  DIRECCION    Y  EN  SENTIDO  IGUAL  O   CONTRARIO .</a:t>
            </a:r>
            <a:endParaRPr lang="es-MX" sz="2400" b="1" dirty="0"/>
          </a:p>
        </p:txBody>
      </p:sp>
      <p:sp>
        <p:nvSpPr>
          <p:cNvPr id="4" name="3 Flecha abajo"/>
          <p:cNvSpPr/>
          <p:nvPr/>
        </p:nvSpPr>
        <p:spPr>
          <a:xfrm flipH="1">
            <a:off x="4499991" y="5229200"/>
            <a:ext cx="227933" cy="1296144"/>
          </a:xfrm>
          <a:prstGeom prst="downArrow">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Flecha arriba"/>
          <p:cNvSpPr/>
          <p:nvPr/>
        </p:nvSpPr>
        <p:spPr>
          <a:xfrm>
            <a:off x="4512224" y="3815891"/>
            <a:ext cx="227934" cy="978408"/>
          </a:xfrm>
          <a:prstGeom prst="upArrow">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lumMod val="95000"/>
                </a:schemeClr>
              </a:solidFill>
            </a:endParaRPr>
          </a:p>
        </p:txBody>
      </p:sp>
      <p:sp>
        <p:nvSpPr>
          <p:cNvPr id="6" name="5 CuadroTexto"/>
          <p:cNvSpPr txBox="1"/>
          <p:nvPr/>
        </p:nvSpPr>
        <p:spPr>
          <a:xfrm>
            <a:off x="3779911" y="4271080"/>
            <a:ext cx="720080" cy="523220"/>
          </a:xfrm>
          <a:prstGeom prst="rect">
            <a:avLst/>
          </a:prstGeom>
          <a:noFill/>
        </p:spPr>
        <p:txBody>
          <a:bodyPr wrap="square" rtlCol="0">
            <a:spAutoFit/>
          </a:bodyPr>
          <a:lstStyle/>
          <a:p>
            <a:r>
              <a:rPr lang="es-MX" sz="2800" dirty="0" smtClean="0">
                <a:solidFill>
                  <a:schemeClr val="tx1">
                    <a:lumMod val="85000"/>
                  </a:schemeClr>
                </a:solidFill>
              </a:rPr>
              <a:t>F2</a:t>
            </a:r>
            <a:endParaRPr lang="es-MX" sz="2800" dirty="0">
              <a:solidFill>
                <a:schemeClr val="tx1">
                  <a:lumMod val="85000"/>
                </a:schemeClr>
              </a:solidFill>
            </a:endParaRPr>
          </a:p>
        </p:txBody>
      </p:sp>
      <p:sp>
        <p:nvSpPr>
          <p:cNvPr id="9" name="8 CuadroTexto"/>
          <p:cNvSpPr txBox="1"/>
          <p:nvPr/>
        </p:nvSpPr>
        <p:spPr>
          <a:xfrm>
            <a:off x="3779910" y="5615662"/>
            <a:ext cx="720081" cy="523220"/>
          </a:xfrm>
          <a:prstGeom prst="rect">
            <a:avLst/>
          </a:prstGeom>
          <a:noFill/>
        </p:spPr>
        <p:txBody>
          <a:bodyPr wrap="square" rtlCol="0">
            <a:spAutoFit/>
          </a:bodyPr>
          <a:lstStyle/>
          <a:p>
            <a:r>
              <a:rPr lang="es-MX" sz="2800" b="1" dirty="0" smtClean="0">
                <a:solidFill>
                  <a:schemeClr val="tx1">
                    <a:lumMod val="95000"/>
                  </a:schemeClr>
                </a:solidFill>
              </a:rPr>
              <a:t>F1</a:t>
            </a:r>
            <a:endParaRPr lang="es-MX" sz="2800" b="1" dirty="0">
              <a:solidFill>
                <a:schemeClr val="tx1">
                  <a:lumMod val="95000"/>
                </a:schemeClr>
              </a:solidFill>
            </a:endParaRPr>
          </a:p>
        </p:txBody>
      </p:sp>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5" y="3180801"/>
            <a:ext cx="1685528" cy="3677199"/>
          </a:xfrm>
          <a:prstGeom prst="rect">
            <a:avLst/>
          </a:prstGeom>
        </p:spPr>
      </p:pic>
    </p:spTree>
    <p:extLst>
      <p:ext uri="{BB962C8B-B14F-4D97-AF65-F5344CB8AC3E}">
        <p14:creationId xmlns:p14="http://schemas.microsoft.com/office/powerpoint/2010/main" val="241770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0.00538 -0.54699 L -0.00538 -0.29699 " pathEditMode="relative" rAng="0" ptsTypes="AA">
                                      <p:cBhvr>
                                        <p:cTn id="30" dur="2000" spd="-100000" fill="hold"/>
                                        <p:tgtEl>
                                          <p:spTgt spid="8"/>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6"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623936"/>
            <a:ext cx="8143511" cy="369332"/>
          </a:xfrm>
          <a:prstGeom prst="rect">
            <a:avLst/>
          </a:prstGeom>
          <a:noFill/>
        </p:spPr>
        <p:txBody>
          <a:bodyPr wrap="none" rtlCol="0">
            <a:spAutoFit/>
          </a:bodyPr>
          <a:lstStyle/>
          <a:p>
            <a:r>
              <a:rPr lang="es-MX" dirty="0" smtClean="0"/>
              <a:t>UBICACIÓN  DEL  </a:t>
            </a:r>
            <a:r>
              <a:rPr lang="es-MX" dirty="0" smtClean="0">
                <a:solidFill>
                  <a:schemeClr val="accent2">
                    <a:lumMod val="60000"/>
                    <a:lumOff val="40000"/>
                  </a:schemeClr>
                </a:solidFill>
              </a:rPr>
              <a:t>FENOMENO  FUERZA</a:t>
            </a:r>
            <a:r>
              <a:rPr lang="es-MX" dirty="0" smtClean="0"/>
              <a:t>  EN  EL  ESTUDIO  DE  LA  CIENCIA  FISICA</a:t>
            </a:r>
            <a:endParaRPr lang="es-MX" dirty="0"/>
          </a:p>
        </p:txBody>
      </p:sp>
      <p:sp>
        <p:nvSpPr>
          <p:cNvPr id="3" name="2 Rectángulo"/>
          <p:cNvSpPr/>
          <p:nvPr/>
        </p:nvSpPr>
        <p:spPr>
          <a:xfrm>
            <a:off x="2838582" y="1264694"/>
            <a:ext cx="2304256" cy="472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3 CuadroTexto"/>
          <p:cNvSpPr txBox="1"/>
          <p:nvPr/>
        </p:nvSpPr>
        <p:spPr>
          <a:xfrm>
            <a:off x="1273998" y="1307612"/>
            <a:ext cx="4608512" cy="400110"/>
          </a:xfrm>
          <a:prstGeom prst="rect">
            <a:avLst/>
          </a:prstGeom>
          <a:noFill/>
        </p:spPr>
        <p:txBody>
          <a:bodyPr wrap="square" rtlCol="0">
            <a:spAutoFit/>
          </a:bodyPr>
          <a:lstStyle/>
          <a:p>
            <a:r>
              <a:rPr lang="es-MX" sz="2000" dirty="0" smtClean="0"/>
              <a:t>                                          </a:t>
            </a:r>
            <a:r>
              <a:rPr lang="es-MX" sz="2000" b="1" dirty="0" smtClean="0">
                <a:solidFill>
                  <a:schemeClr val="bg1"/>
                </a:solidFill>
              </a:rPr>
              <a:t>F I S I C A</a:t>
            </a:r>
            <a:endParaRPr lang="es-MX" sz="2000" b="1" dirty="0">
              <a:solidFill>
                <a:schemeClr val="bg1"/>
              </a:solidFill>
            </a:endParaRPr>
          </a:p>
        </p:txBody>
      </p:sp>
      <p:sp>
        <p:nvSpPr>
          <p:cNvPr id="5" name="4 Elipse"/>
          <p:cNvSpPr/>
          <p:nvPr/>
        </p:nvSpPr>
        <p:spPr>
          <a:xfrm>
            <a:off x="1043608" y="2924944"/>
            <a:ext cx="280831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5 Elipse"/>
          <p:cNvSpPr/>
          <p:nvPr/>
        </p:nvSpPr>
        <p:spPr>
          <a:xfrm>
            <a:off x="5112060" y="2890851"/>
            <a:ext cx="2808312"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7 CuadroTexto"/>
          <p:cNvSpPr txBox="1"/>
          <p:nvPr/>
        </p:nvSpPr>
        <p:spPr>
          <a:xfrm>
            <a:off x="1619672" y="3140968"/>
            <a:ext cx="1656184" cy="369332"/>
          </a:xfrm>
          <a:prstGeom prst="rect">
            <a:avLst/>
          </a:prstGeom>
          <a:noFill/>
        </p:spPr>
        <p:txBody>
          <a:bodyPr wrap="square" rtlCol="0">
            <a:spAutoFit/>
          </a:bodyPr>
          <a:lstStyle/>
          <a:p>
            <a:r>
              <a:rPr lang="es-MX" b="1" dirty="0" smtClean="0">
                <a:solidFill>
                  <a:schemeClr val="accent3">
                    <a:lumMod val="50000"/>
                  </a:schemeClr>
                </a:solidFill>
              </a:rPr>
              <a:t>CINEMATICA</a:t>
            </a:r>
            <a:endParaRPr lang="es-MX" b="1" dirty="0">
              <a:solidFill>
                <a:schemeClr val="accent3">
                  <a:lumMod val="50000"/>
                </a:schemeClr>
              </a:solidFill>
            </a:endParaRPr>
          </a:p>
        </p:txBody>
      </p:sp>
      <p:sp>
        <p:nvSpPr>
          <p:cNvPr id="9" name="8 CuadroTexto"/>
          <p:cNvSpPr txBox="1"/>
          <p:nvPr/>
        </p:nvSpPr>
        <p:spPr>
          <a:xfrm>
            <a:off x="5851268" y="3030221"/>
            <a:ext cx="1656184" cy="369332"/>
          </a:xfrm>
          <a:prstGeom prst="rect">
            <a:avLst/>
          </a:prstGeom>
          <a:noFill/>
        </p:spPr>
        <p:txBody>
          <a:bodyPr wrap="square" rtlCol="0">
            <a:spAutoFit/>
          </a:bodyPr>
          <a:lstStyle/>
          <a:p>
            <a:r>
              <a:rPr lang="es-MX" b="1" dirty="0" smtClean="0">
                <a:solidFill>
                  <a:schemeClr val="accent2">
                    <a:lumMod val="50000"/>
                  </a:schemeClr>
                </a:solidFill>
              </a:rPr>
              <a:t>CINETICA</a:t>
            </a:r>
            <a:endParaRPr lang="es-MX" b="1" dirty="0">
              <a:solidFill>
                <a:schemeClr val="accent2">
                  <a:lumMod val="50000"/>
                </a:schemeClr>
              </a:solidFill>
            </a:endParaRPr>
          </a:p>
        </p:txBody>
      </p:sp>
      <p:sp>
        <p:nvSpPr>
          <p:cNvPr id="10" name="9 Redondear rectángulo de esquina sencilla"/>
          <p:cNvSpPr/>
          <p:nvPr/>
        </p:nvSpPr>
        <p:spPr>
          <a:xfrm>
            <a:off x="1979712" y="2132856"/>
            <a:ext cx="4320480" cy="43204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rgbClr val="002060"/>
                </a:solidFill>
              </a:rPr>
              <a:t>M E C A N I C A</a:t>
            </a:r>
            <a:endParaRPr lang="es-MX" b="1" dirty="0">
              <a:solidFill>
                <a:srgbClr val="002060"/>
              </a:solidFill>
            </a:endParaRPr>
          </a:p>
        </p:txBody>
      </p:sp>
      <p:sp>
        <p:nvSpPr>
          <p:cNvPr id="11" name="10 Rectángulo"/>
          <p:cNvSpPr/>
          <p:nvPr/>
        </p:nvSpPr>
        <p:spPr>
          <a:xfrm>
            <a:off x="683568" y="4437112"/>
            <a:ext cx="306034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ESTUDIA  EL  MOVIMIENTO  SIN  ATENDER  LAS  CAUSAS  QUE  LO  PRODUCEN</a:t>
            </a:r>
            <a:endParaRPr lang="es-MX" b="1" dirty="0">
              <a:solidFill>
                <a:schemeClr val="bg1"/>
              </a:solidFill>
            </a:endParaRPr>
          </a:p>
        </p:txBody>
      </p:sp>
      <p:sp>
        <p:nvSpPr>
          <p:cNvPr id="12" name="11 Rectángulo"/>
          <p:cNvSpPr/>
          <p:nvPr/>
        </p:nvSpPr>
        <p:spPr>
          <a:xfrm>
            <a:off x="4860032" y="3874223"/>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 name="12 Rectángulo"/>
          <p:cNvSpPr/>
          <p:nvPr/>
        </p:nvSpPr>
        <p:spPr>
          <a:xfrm>
            <a:off x="7007731" y="3874223"/>
            <a:ext cx="1590783"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 name="13 Rectángulo"/>
          <p:cNvSpPr/>
          <p:nvPr/>
        </p:nvSpPr>
        <p:spPr>
          <a:xfrm>
            <a:off x="4809801" y="4742471"/>
            <a:ext cx="3751023"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 name="14 CuadroTexto"/>
          <p:cNvSpPr txBox="1"/>
          <p:nvPr/>
        </p:nvSpPr>
        <p:spPr>
          <a:xfrm>
            <a:off x="5004048" y="3958006"/>
            <a:ext cx="1296144" cy="369332"/>
          </a:xfrm>
          <a:prstGeom prst="rect">
            <a:avLst/>
          </a:prstGeom>
          <a:noFill/>
        </p:spPr>
        <p:txBody>
          <a:bodyPr wrap="square" rtlCol="0">
            <a:spAutoFit/>
          </a:bodyPr>
          <a:lstStyle/>
          <a:p>
            <a:r>
              <a:rPr lang="es-MX" b="1" dirty="0" smtClean="0">
                <a:solidFill>
                  <a:schemeClr val="accent2">
                    <a:lumMod val="75000"/>
                  </a:schemeClr>
                </a:solidFill>
              </a:rPr>
              <a:t>ESTATICA</a:t>
            </a:r>
            <a:endParaRPr lang="es-MX" b="1" dirty="0">
              <a:solidFill>
                <a:schemeClr val="accent2">
                  <a:lumMod val="75000"/>
                </a:schemeClr>
              </a:solidFill>
            </a:endParaRPr>
          </a:p>
        </p:txBody>
      </p:sp>
      <p:sp>
        <p:nvSpPr>
          <p:cNvPr id="16" name="15 CuadroTexto"/>
          <p:cNvSpPr txBox="1"/>
          <p:nvPr/>
        </p:nvSpPr>
        <p:spPr>
          <a:xfrm>
            <a:off x="7136142" y="3958006"/>
            <a:ext cx="1446767" cy="369332"/>
          </a:xfrm>
          <a:prstGeom prst="rect">
            <a:avLst/>
          </a:prstGeom>
          <a:noFill/>
        </p:spPr>
        <p:txBody>
          <a:bodyPr wrap="square" rtlCol="0">
            <a:spAutoFit/>
          </a:bodyPr>
          <a:lstStyle/>
          <a:p>
            <a:r>
              <a:rPr lang="es-MX" b="1" dirty="0" smtClean="0">
                <a:solidFill>
                  <a:schemeClr val="accent2">
                    <a:lumMod val="50000"/>
                  </a:schemeClr>
                </a:solidFill>
              </a:rPr>
              <a:t>DINAMICA</a:t>
            </a:r>
            <a:endParaRPr lang="es-MX" b="1" dirty="0">
              <a:solidFill>
                <a:schemeClr val="accent2">
                  <a:lumMod val="50000"/>
                </a:schemeClr>
              </a:solidFill>
            </a:endParaRPr>
          </a:p>
        </p:txBody>
      </p:sp>
      <p:sp>
        <p:nvSpPr>
          <p:cNvPr id="17" name="16 CuadroTexto"/>
          <p:cNvSpPr txBox="1"/>
          <p:nvPr/>
        </p:nvSpPr>
        <p:spPr>
          <a:xfrm>
            <a:off x="4847492" y="4784862"/>
            <a:ext cx="3751022" cy="923330"/>
          </a:xfrm>
          <a:prstGeom prst="rect">
            <a:avLst/>
          </a:prstGeom>
          <a:noFill/>
        </p:spPr>
        <p:txBody>
          <a:bodyPr wrap="square" rtlCol="0">
            <a:spAutoFit/>
          </a:bodyPr>
          <a:lstStyle/>
          <a:p>
            <a:r>
              <a:rPr lang="es-MX" b="1" dirty="0" smtClean="0">
                <a:solidFill>
                  <a:schemeClr val="bg1">
                    <a:lumMod val="85000"/>
                    <a:lumOff val="15000"/>
                  </a:schemeClr>
                </a:solidFill>
              </a:rPr>
              <a:t>ESTUDIAN  EL  EQUILIBRIO  Y  EL  MOVIMIENTO  ATENDIENDO  LAS  CAUSAS  QUE  LO  PRODUCEN</a:t>
            </a:r>
            <a:endParaRPr lang="es-MX" b="1" dirty="0">
              <a:solidFill>
                <a:schemeClr val="bg1">
                  <a:lumMod val="85000"/>
                  <a:lumOff val="15000"/>
                </a:schemeClr>
              </a:solidFill>
            </a:endParaRPr>
          </a:p>
        </p:txBody>
      </p:sp>
      <p:sp>
        <p:nvSpPr>
          <p:cNvPr id="18" name="17 Rectángulo"/>
          <p:cNvSpPr/>
          <p:nvPr/>
        </p:nvSpPr>
        <p:spPr>
          <a:xfrm>
            <a:off x="3990710" y="6165304"/>
            <a:ext cx="418169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 name="18 CuadroTexto"/>
          <p:cNvSpPr txBox="1"/>
          <p:nvPr/>
        </p:nvSpPr>
        <p:spPr>
          <a:xfrm>
            <a:off x="4283968" y="6232666"/>
            <a:ext cx="3384376" cy="369332"/>
          </a:xfrm>
          <a:prstGeom prst="rect">
            <a:avLst/>
          </a:prstGeom>
          <a:noFill/>
        </p:spPr>
        <p:txBody>
          <a:bodyPr wrap="square" rtlCol="0">
            <a:spAutoFit/>
          </a:bodyPr>
          <a:lstStyle/>
          <a:p>
            <a:r>
              <a:rPr lang="es-MX" b="1" dirty="0" smtClean="0">
                <a:solidFill>
                  <a:schemeClr val="tx2">
                    <a:lumMod val="10000"/>
                  </a:schemeClr>
                </a:solidFill>
              </a:rPr>
              <a:t>              L A S   F U E R Z A S</a:t>
            </a:r>
            <a:endParaRPr lang="es-MX" b="1" dirty="0">
              <a:solidFill>
                <a:schemeClr val="tx2">
                  <a:lumMod val="10000"/>
                </a:schemeClr>
              </a:solidFill>
            </a:endParaRPr>
          </a:p>
        </p:txBody>
      </p:sp>
      <p:sp>
        <p:nvSpPr>
          <p:cNvPr id="20" name="19 Flecha abajo"/>
          <p:cNvSpPr/>
          <p:nvPr/>
        </p:nvSpPr>
        <p:spPr>
          <a:xfrm>
            <a:off x="3921315" y="1782531"/>
            <a:ext cx="138790" cy="2063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1" name="20 Flecha abajo"/>
          <p:cNvSpPr/>
          <p:nvPr/>
        </p:nvSpPr>
        <p:spPr>
          <a:xfrm>
            <a:off x="2447764" y="2684542"/>
            <a:ext cx="138790" cy="2063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2" name="21 Flecha abajo"/>
          <p:cNvSpPr/>
          <p:nvPr/>
        </p:nvSpPr>
        <p:spPr>
          <a:xfrm>
            <a:off x="5549334" y="2684541"/>
            <a:ext cx="138790" cy="2063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3" name="22 Flecha abajo"/>
          <p:cNvSpPr/>
          <p:nvPr/>
        </p:nvSpPr>
        <p:spPr>
          <a:xfrm>
            <a:off x="2144343" y="3697905"/>
            <a:ext cx="195409" cy="6083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4" name="23 Flecha abajo"/>
          <p:cNvSpPr/>
          <p:nvPr/>
        </p:nvSpPr>
        <p:spPr>
          <a:xfrm>
            <a:off x="5579804" y="3594750"/>
            <a:ext cx="138790" cy="2063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6" name="25 Flecha abajo"/>
          <p:cNvSpPr/>
          <p:nvPr/>
        </p:nvSpPr>
        <p:spPr>
          <a:xfrm>
            <a:off x="7347612" y="3510300"/>
            <a:ext cx="160366" cy="2907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7" name="26 Flecha abajo"/>
          <p:cNvSpPr/>
          <p:nvPr/>
        </p:nvSpPr>
        <p:spPr>
          <a:xfrm>
            <a:off x="5673661" y="4371320"/>
            <a:ext cx="138790" cy="3229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8" name="27 Flecha abajo"/>
          <p:cNvSpPr/>
          <p:nvPr/>
        </p:nvSpPr>
        <p:spPr>
          <a:xfrm>
            <a:off x="7598949" y="4371319"/>
            <a:ext cx="204173" cy="3229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9" name="28 Flecha abajo"/>
          <p:cNvSpPr/>
          <p:nvPr/>
        </p:nvSpPr>
        <p:spPr>
          <a:xfrm>
            <a:off x="5817470" y="5815415"/>
            <a:ext cx="138790" cy="3229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1905711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332656"/>
            <a:ext cx="7776864" cy="2862322"/>
          </a:xfrm>
          <a:prstGeom prst="rect">
            <a:avLst/>
          </a:prstGeom>
        </p:spPr>
        <p:txBody>
          <a:bodyPr wrap="square">
            <a:spAutoFit/>
          </a:bodyPr>
          <a:lstStyle/>
          <a:p>
            <a:r>
              <a:rPr lang="es-MX" sz="3600" dirty="0"/>
              <a:t>Si las fuerzas tienen el mismo punto de aplicación se habla de fuerzas </a:t>
            </a:r>
            <a:r>
              <a:rPr lang="es-MX" sz="3600" dirty="0" smtClean="0">
                <a:solidFill>
                  <a:schemeClr val="tx2">
                    <a:lumMod val="90000"/>
                  </a:schemeClr>
                </a:solidFill>
              </a:rPr>
              <a:t>concurrentes</a:t>
            </a:r>
            <a:r>
              <a:rPr lang="es-MX" sz="3600" dirty="0" smtClean="0"/>
              <a:t>  también  llamadas  </a:t>
            </a:r>
            <a:r>
              <a:rPr lang="es-MX" sz="3600" dirty="0" smtClean="0">
                <a:solidFill>
                  <a:schemeClr val="accent6">
                    <a:lumMod val="40000"/>
                    <a:lumOff val="60000"/>
                  </a:schemeClr>
                </a:solidFill>
              </a:rPr>
              <a:t>angulares.</a:t>
            </a:r>
            <a:endParaRPr lang="es-MX" sz="3600" dirty="0">
              <a:solidFill>
                <a:schemeClr val="accent6">
                  <a:lumMod val="40000"/>
                  <a:lumOff val="60000"/>
                </a:schemeClr>
              </a:solidFill>
            </a:endParaRPr>
          </a:p>
          <a:p>
            <a:r>
              <a:rPr lang="es-MX" sz="3600" dirty="0"/>
              <a:t> </a:t>
            </a:r>
          </a:p>
        </p:txBody>
      </p:sp>
      <p:pic>
        <p:nvPicPr>
          <p:cNvPr id="3074" name="Picture 2" descr="C:\Program Files\Microsoft Office\MEDIA\CAGCAT10\j0199727.wmf"/>
          <p:cNvPicPr>
            <a:picLocks noChangeAspect="1" noChangeArrowheads="1"/>
          </p:cNvPicPr>
          <p:nvPr/>
        </p:nvPicPr>
        <p:blipFill>
          <a:blip r:embed="rId2" cstate="print">
            <a:lum bright="96000"/>
            <a:extLst>
              <a:ext uri="{28A0092B-C50C-407E-A947-70E740481C1C}">
                <a14:useLocalDpi xmlns:a14="http://schemas.microsoft.com/office/drawing/2010/main" val="0"/>
              </a:ext>
            </a:extLst>
          </a:blip>
          <a:srcRect/>
          <a:stretch>
            <a:fillRect/>
          </a:stretch>
        </p:blipFill>
        <p:spPr bwMode="auto">
          <a:xfrm>
            <a:off x="3687318" y="2640980"/>
            <a:ext cx="3044922" cy="2992993"/>
          </a:xfrm>
          <a:prstGeom prst="rect">
            <a:avLst/>
          </a:prstGeom>
          <a:noFill/>
          <a:extLst>
            <a:ext uri="{909E8E84-426E-40DD-AFC4-6F175D3DCCD1}">
              <a14:hiddenFill xmlns:a14="http://schemas.microsoft.com/office/drawing/2010/main">
                <a:solidFill>
                  <a:srgbClr val="FFFFFF"/>
                </a:solidFill>
              </a14:hiddenFill>
            </a:ext>
          </a:extLst>
        </p:spPr>
      </p:pic>
      <p:cxnSp>
        <p:nvCxnSpPr>
          <p:cNvPr id="4" name="3 Conector recto"/>
          <p:cNvCxnSpPr/>
          <p:nvPr/>
        </p:nvCxnSpPr>
        <p:spPr>
          <a:xfrm>
            <a:off x="5436096" y="5552398"/>
            <a:ext cx="331236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5 Flecha arriba"/>
          <p:cNvSpPr/>
          <p:nvPr/>
        </p:nvSpPr>
        <p:spPr>
          <a:xfrm>
            <a:off x="6922883" y="5373216"/>
            <a:ext cx="144016"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1" name="10 Conector recto de flecha"/>
          <p:cNvCxnSpPr/>
          <p:nvPr/>
        </p:nvCxnSpPr>
        <p:spPr>
          <a:xfrm>
            <a:off x="6035564" y="4055901"/>
            <a:ext cx="943050" cy="117329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7066899" y="3356992"/>
            <a:ext cx="0" cy="1872208"/>
          </a:xfrm>
          <a:prstGeom prst="straightConnector1">
            <a:avLst/>
          </a:prstGeom>
          <a:ln w="50800">
            <a:headEnd w="lg" len="med"/>
            <a:tailEnd type="arrow"/>
          </a:ln>
        </p:spPr>
        <p:style>
          <a:lnRef idx="1">
            <a:schemeClr val="accent1"/>
          </a:lnRef>
          <a:fillRef idx="0">
            <a:schemeClr val="accent1"/>
          </a:fillRef>
          <a:effectRef idx="0">
            <a:schemeClr val="accent1"/>
          </a:effectRef>
          <a:fontRef idx="minor">
            <a:schemeClr val="tx1"/>
          </a:fontRef>
        </p:style>
      </p:cxnSp>
      <p:sp>
        <p:nvSpPr>
          <p:cNvPr id="3" name="2 CuadroTexto"/>
          <p:cNvSpPr txBox="1"/>
          <p:nvPr/>
        </p:nvSpPr>
        <p:spPr>
          <a:xfrm>
            <a:off x="5724128" y="4293096"/>
            <a:ext cx="504056" cy="369332"/>
          </a:xfrm>
          <a:prstGeom prst="rect">
            <a:avLst/>
          </a:prstGeom>
          <a:noFill/>
        </p:spPr>
        <p:txBody>
          <a:bodyPr wrap="square" rtlCol="0">
            <a:spAutoFit/>
          </a:bodyPr>
          <a:lstStyle/>
          <a:p>
            <a:r>
              <a:rPr lang="es-MX" b="1" dirty="0" smtClean="0">
                <a:solidFill>
                  <a:schemeClr val="accent1">
                    <a:lumMod val="50000"/>
                  </a:schemeClr>
                </a:solidFill>
              </a:rPr>
              <a:t>F 1</a:t>
            </a:r>
            <a:endParaRPr lang="es-MX" b="1" dirty="0">
              <a:solidFill>
                <a:schemeClr val="accent1">
                  <a:lumMod val="50000"/>
                </a:schemeClr>
              </a:solidFill>
            </a:endParaRPr>
          </a:p>
        </p:txBody>
      </p:sp>
      <p:sp>
        <p:nvSpPr>
          <p:cNvPr id="5" name="4 CuadroTexto"/>
          <p:cNvSpPr txBox="1"/>
          <p:nvPr/>
        </p:nvSpPr>
        <p:spPr>
          <a:xfrm>
            <a:off x="7092280" y="4137476"/>
            <a:ext cx="864096" cy="369332"/>
          </a:xfrm>
          <a:prstGeom prst="rect">
            <a:avLst/>
          </a:prstGeom>
          <a:noFill/>
        </p:spPr>
        <p:txBody>
          <a:bodyPr wrap="square" rtlCol="0">
            <a:spAutoFit/>
          </a:bodyPr>
          <a:lstStyle/>
          <a:p>
            <a:r>
              <a:rPr lang="es-MX" dirty="0" smtClean="0"/>
              <a:t> </a:t>
            </a:r>
            <a:r>
              <a:rPr lang="es-MX" b="1" dirty="0" smtClean="0"/>
              <a:t>F 2</a:t>
            </a:r>
            <a:endParaRPr lang="es-MX" b="1" dirty="0"/>
          </a:p>
        </p:txBody>
      </p:sp>
      <p:sp>
        <p:nvSpPr>
          <p:cNvPr id="7" name="6 CuadroTexto"/>
          <p:cNvSpPr txBox="1"/>
          <p:nvPr/>
        </p:nvSpPr>
        <p:spPr>
          <a:xfrm>
            <a:off x="7092280" y="5633973"/>
            <a:ext cx="720080" cy="369332"/>
          </a:xfrm>
          <a:prstGeom prst="rect">
            <a:avLst/>
          </a:prstGeom>
          <a:noFill/>
        </p:spPr>
        <p:txBody>
          <a:bodyPr wrap="square" rtlCol="0">
            <a:spAutoFit/>
          </a:bodyPr>
          <a:lstStyle/>
          <a:p>
            <a:r>
              <a:rPr lang="es-MX" b="1" dirty="0" smtClean="0"/>
              <a:t>F 3</a:t>
            </a:r>
            <a:endParaRPr lang="es-MX" b="1" dirty="0"/>
          </a:p>
        </p:txBody>
      </p:sp>
    </p:spTree>
    <p:extLst>
      <p:ext uri="{BB962C8B-B14F-4D97-AF65-F5344CB8AC3E}">
        <p14:creationId xmlns:p14="http://schemas.microsoft.com/office/powerpoint/2010/main" val="4064037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77778E-6 -2.59259E-6 C 0.00955 0.00416 0.01077 0.01805 0.01719 0.02662 C 0.02066 0.04051 0.02327 0.05486 0.02709 0.06852 C 0.02813 0.07222 0.02865 0.07639 0.03004 0.07986 C 0.03178 0.08403 0.03577 0.09143 0.03577 0.09143 C 0.03803 0.1037 0.0408 0.12477 0.04723 0.13333 C 0.04931 0.14467 0.04809 0.13842 0.05139 0.15231 C 0.05226 0.15602 0.05434 0.16366 0.05434 0.16366 C 0.05556 0.175 0.05608 0.18403 0.06007 0.19421 C 0.06164 0.20254 0.06355 0.21088 0.0658 0.21898 C 0.06528 0.22268 0.0658 0.22708 0.06424 0.23032 C 0.06337 0.23194 0.06303 0.22662 0.06285 0.22477 C 0.06216 0.21574 0.06216 0.20694 0.06146 0.19791 C 0.06112 0.19352 0.06112 0.18889 0.06007 0.18472 C 0.05695 0.1706 0.05712 0.18333 0.05712 0.17708 L 0.06424 0.19236 L 0.06424 0.2037 " pathEditMode="relative" ptsTypes="ffffffffffffffAAA">
                                      <p:cBhvr>
                                        <p:cTn id="6" dur="2000" fill="hold"/>
                                        <p:tgtEl>
                                          <p:spTgt spid="307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836712"/>
            <a:ext cx="7632848" cy="369332"/>
          </a:xfrm>
          <a:prstGeom prst="rect">
            <a:avLst/>
          </a:prstGeom>
        </p:spPr>
        <p:txBody>
          <a:bodyPr wrap="square">
            <a:spAutoFit/>
          </a:bodyPr>
          <a:lstStyle/>
          <a:p>
            <a:r>
              <a:rPr lang="es-MX" dirty="0" smtClean="0"/>
              <a:t>. </a:t>
            </a:r>
            <a:endParaRPr lang="es-MX" sz="4000" dirty="0"/>
          </a:p>
        </p:txBody>
      </p:sp>
      <p:sp>
        <p:nvSpPr>
          <p:cNvPr id="4" name="3 Título"/>
          <p:cNvSpPr>
            <a:spLocks noGrp="1"/>
          </p:cNvSpPr>
          <p:nvPr>
            <p:ph type="title"/>
          </p:nvPr>
        </p:nvSpPr>
        <p:spPr>
          <a:xfrm>
            <a:off x="899592" y="548680"/>
            <a:ext cx="7772400" cy="2448272"/>
          </a:xfrm>
        </p:spPr>
        <p:txBody>
          <a:bodyPr/>
          <a:lstStyle/>
          <a:p>
            <a:r>
              <a:rPr lang="es-PA" dirty="0" smtClean="0"/>
              <a:t>La fuerza resultante de dos fuerzas concurrentes se calcula aplicando la regla del Paralelogramo.</a:t>
            </a:r>
            <a:endParaRPr lang="es-PA" dirty="0"/>
          </a:p>
        </p:txBody>
      </p:sp>
      <p:sp>
        <p:nvSpPr>
          <p:cNvPr id="5" name="4 Marcador de contenido"/>
          <p:cNvSpPr>
            <a:spLocks noGrp="1"/>
          </p:cNvSpPr>
          <p:nvPr>
            <p:ph idx="1"/>
          </p:nvPr>
        </p:nvSpPr>
        <p:spPr>
          <a:xfrm>
            <a:off x="971600" y="3212976"/>
            <a:ext cx="7772400" cy="2597328"/>
          </a:xfrm>
        </p:spPr>
        <p:txBody>
          <a:bodyPr/>
          <a:lstStyle/>
          <a:p>
            <a:r>
              <a:rPr lang="es-PA" dirty="0" smtClean="0"/>
              <a:t>Método grafico.</a:t>
            </a:r>
            <a:endParaRPr lang="es-PA"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133592">
            <a:off x="4515825" y="3336751"/>
            <a:ext cx="3744255" cy="3302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158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1260752"/>
          </a:xfrm>
        </p:spPr>
        <p:txBody>
          <a:bodyPr/>
          <a:lstStyle/>
          <a:p>
            <a:r>
              <a:rPr lang="es-PA" dirty="0" smtClean="0"/>
              <a:t>Descomposición de las Fuerzas.</a:t>
            </a:r>
            <a:br>
              <a:rPr lang="es-PA" dirty="0" smtClean="0"/>
            </a:br>
            <a:endParaRPr lang="es-PA" dirty="0"/>
          </a:p>
        </p:txBody>
      </p:sp>
      <p:sp>
        <p:nvSpPr>
          <p:cNvPr id="3" name="2 Marcador de contenido"/>
          <p:cNvSpPr>
            <a:spLocks noGrp="1"/>
          </p:cNvSpPr>
          <p:nvPr>
            <p:ph idx="1"/>
          </p:nvPr>
        </p:nvSpPr>
        <p:spPr>
          <a:xfrm>
            <a:off x="914400" y="1783560"/>
            <a:ext cx="7772400" cy="5074440"/>
          </a:xfrm>
        </p:spPr>
        <p:txBody>
          <a:bodyPr>
            <a:normAutofit lnSpcReduction="10000"/>
          </a:bodyPr>
          <a:lstStyle/>
          <a:p>
            <a:r>
              <a:rPr lang="es-PA" dirty="0" smtClean="0"/>
              <a:t>Cualquier fuerza física podemos descomponerla en la suma de dos fuerzas o mas, dirigidas en dos direcciones distintas.</a:t>
            </a:r>
          </a:p>
          <a:p>
            <a:r>
              <a:rPr lang="es-PA" dirty="0" smtClean="0"/>
              <a:t>Según la regla del Paralelogramo</a:t>
            </a:r>
          </a:p>
          <a:p>
            <a:r>
              <a:rPr lang="es-PA" dirty="0"/>
              <a:t> </a:t>
            </a:r>
            <a:r>
              <a:rPr lang="es-PA" dirty="0" smtClean="0"/>
              <a:t>          </a:t>
            </a:r>
            <a:r>
              <a:rPr lang="es-PA" dirty="0" err="1" smtClean="0"/>
              <a:t>Fy</a:t>
            </a:r>
            <a:r>
              <a:rPr lang="es-PA" dirty="0" smtClean="0"/>
              <a:t>                               </a:t>
            </a:r>
          </a:p>
          <a:p>
            <a:r>
              <a:rPr lang="es-PA" dirty="0"/>
              <a:t> </a:t>
            </a:r>
            <a:r>
              <a:rPr lang="es-PA" dirty="0" smtClean="0"/>
              <a:t>                               Fr                </a:t>
            </a:r>
            <a:r>
              <a:rPr lang="pt-BR" dirty="0" smtClean="0"/>
              <a:t>R2 </a:t>
            </a:r>
            <a:r>
              <a:rPr lang="pt-BR" dirty="0"/>
              <a:t>= Fx2 + Fy2 </a:t>
            </a:r>
          </a:p>
          <a:p>
            <a:r>
              <a:rPr lang="pt-BR" dirty="0" smtClean="0"/>
              <a:t>                                                    R </a:t>
            </a:r>
            <a:r>
              <a:rPr lang="pt-BR" dirty="0"/>
              <a:t>= √ Fx2 + Fy2</a:t>
            </a:r>
          </a:p>
          <a:p>
            <a:endParaRPr lang="es-PA" dirty="0" smtClean="0"/>
          </a:p>
          <a:p>
            <a:endParaRPr lang="es-PA" dirty="0"/>
          </a:p>
          <a:p>
            <a:r>
              <a:rPr lang="es-PA" dirty="0" smtClean="0"/>
              <a:t>                                     </a:t>
            </a:r>
            <a:r>
              <a:rPr lang="es-PA" dirty="0" err="1" smtClean="0"/>
              <a:t>Fx</a:t>
            </a:r>
            <a:endParaRPr lang="es-PA" dirty="0" smtClean="0"/>
          </a:p>
        </p:txBody>
      </p:sp>
      <p:cxnSp>
        <p:nvCxnSpPr>
          <p:cNvPr id="5" name="4 Conector recto de flecha"/>
          <p:cNvCxnSpPr/>
          <p:nvPr/>
        </p:nvCxnSpPr>
        <p:spPr>
          <a:xfrm>
            <a:off x="2339752" y="5805264"/>
            <a:ext cx="18722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flipV="1">
            <a:off x="2339752" y="4509120"/>
            <a:ext cx="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flipV="1">
            <a:off x="2339752" y="4653136"/>
            <a:ext cx="1440160"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8267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Fuerza equilibrante</a:t>
            </a:r>
            <a:endParaRPr lang="es-PA" dirty="0"/>
          </a:p>
        </p:txBody>
      </p:sp>
      <p:sp>
        <p:nvSpPr>
          <p:cNvPr id="3" name="2 Marcador de contenido"/>
          <p:cNvSpPr>
            <a:spLocks noGrp="1"/>
          </p:cNvSpPr>
          <p:nvPr>
            <p:ph idx="1"/>
          </p:nvPr>
        </p:nvSpPr>
        <p:spPr/>
        <p:txBody>
          <a:bodyPr>
            <a:normAutofit lnSpcReduction="10000"/>
          </a:bodyPr>
          <a:lstStyle/>
          <a:p>
            <a:r>
              <a:rPr lang="es-PA" dirty="0" smtClean="0"/>
              <a:t>Se llama fuerza equilibrante a una fuerza con mismo modulo y dirección que la resultante pero de sentido contrario.</a:t>
            </a:r>
          </a:p>
          <a:p>
            <a:r>
              <a:rPr lang="es-PA" dirty="0" smtClean="0"/>
              <a:t>Método Analítico: es aquel donde se utilizan las proyecciones de un vector a lo largo de los ejes de un sistema de coordenadas rectangulares. Estas proyecciones se llaman componentes.</a:t>
            </a:r>
          </a:p>
          <a:p>
            <a:r>
              <a:rPr lang="es-PA" dirty="0" err="1" smtClean="0"/>
              <a:t>Ax</a:t>
            </a:r>
            <a:r>
              <a:rPr lang="es-PA" dirty="0" smtClean="0"/>
              <a:t> = </a:t>
            </a:r>
            <a:r>
              <a:rPr lang="es-PA" dirty="0" err="1" smtClean="0"/>
              <a:t>Acos</a:t>
            </a:r>
            <a:r>
              <a:rPr lang="es-PA" dirty="0" smtClean="0"/>
              <a:t> &amp;</a:t>
            </a:r>
          </a:p>
          <a:p>
            <a:r>
              <a:rPr lang="es-PA" dirty="0" smtClean="0"/>
              <a:t>Ay = A </a:t>
            </a:r>
            <a:r>
              <a:rPr lang="es-PA" dirty="0" err="1" smtClean="0"/>
              <a:t>sen</a:t>
            </a:r>
            <a:r>
              <a:rPr lang="es-PA" dirty="0" smtClean="0"/>
              <a:t> &amp;</a:t>
            </a:r>
            <a:endParaRPr lang="es-PA" dirty="0"/>
          </a:p>
        </p:txBody>
      </p:sp>
    </p:spTree>
    <p:extLst>
      <p:ext uri="{BB962C8B-B14F-4D97-AF65-F5344CB8AC3E}">
        <p14:creationId xmlns:p14="http://schemas.microsoft.com/office/powerpoint/2010/main" val="1737252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2556896"/>
          </a:xfrm>
        </p:spPr>
        <p:txBody>
          <a:bodyPr/>
          <a:lstStyle/>
          <a:p>
            <a:r>
              <a:rPr lang="es-PA" dirty="0" smtClean="0"/>
              <a:t>La magnitud y dirección de A están relacionadas por el teorema de Pitágoras y la definición de la tangente.</a:t>
            </a:r>
            <a:endParaRPr lang="es-PA" dirty="0"/>
          </a:p>
        </p:txBody>
      </p:sp>
      <p:sp>
        <p:nvSpPr>
          <p:cNvPr id="3" name="2 Marcador de contenido"/>
          <p:cNvSpPr>
            <a:spLocks noGrp="1"/>
          </p:cNvSpPr>
          <p:nvPr>
            <p:ph idx="1"/>
          </p:nvPr>
        </p:nvSpPr>
        <p:spPr>
          <a:xfrm>
            <a:off x="914400" y="3212976"/>
            <a:ext cx="7772400" cy="3142584"/>
          </a:xfrm>
        </p:spPr>
        <p:txBody>
          <a:bodyPr/>
          <a:lstStyle/>
          <a:p>
            <a:r>
              <a:rPr lang="es-PA" dirty="0"/>
              <a:t>                            </a:t>
            </a:r>
            <a:r>
              <a:rPr lang="es-PA" dirty="0" smtClean="0"/>
              <a:t>   </a:t>
            </a:r>
            <a:r>
              <a:rPr lang="es-PA" dirty="0"/>
              <a:t>Magnitud A =√ </a:t>
            </a:r>
            <a:r>
              <a:rPr lang="es-PA" dirty="0" smtClean="0"/>
              <a:t> </a:t>
            </a:r>
            <a:r>
              <a:rPr lang="en-US" sz="3200" dirty="0">
                <a:latin typeface="Calibri"/>
                <a:ea typeface="Calibri"/>
                <a:cs typeface="Times New Roman"/>
              </a:rPr>
              <a:t>Ax</a:t>
            </a:r>
            <a:r>
              <a:rPr lang="en-US" sz="3200" baseline="30000" dirty="0">
                <a:latin typeface="Calibri"/>
                <a:ea typeface="Calibri"/>
                <a:cs typeface="Times New Roman"/>
              </a:rPr>
              <a:t>2</a:t>
            </a:r>
            <a:r>
              <a:rPr lang="en-US" sz="3200" dirty="0">
                <a:latin typeface="Calibri"/>
                <a:ea typeface="Calibri"/>
                <a:cs typeface="Times New Roman"/>
              </a:rPr>
              <a:t> + Ay</a:t>
            </a:r>
            <a:r>
              <a:rPr lang="en-US" sz="3200" baseline="30000" dirty="0">
                <a:latin typeface="Calibri"/>
                <a:ea typeface="Calibri"/>
                <a:cs typeface="Times New Roman"/>
              </a:rPr>
              <a:t>2</a:t>
            </a:r>
            <a:r>
              <a:rPr lang="en-US" sz="3200" dirty="0">
                <a:latin typeface="Calibri"/>
                <a:ea typeface="Calibri"/>
                <a:cs typeface="Times New Roman"/>
              </a:rPr>
              <a:t> </a:t>
            </a:r>
            <a:endParaRPr lang="es-PA" dirty="0" smtClean="0"/>
          </a:p>
          <a:p>
            <a:r>
              <a:rPr lang="es-PA" dirty="0" smtClean="0"/>
              <a:t>Ay                          Dirección: tan &amp; = Ay/ </a:t>
            </a:r>
            <a:r>
              <a:rPr lang="es-PA" dirty="0" err="1" smtClean="0"/>
              <a:t>Ax</a:t>
            </a:r>
            <a:endParaRPr lang="es-PA" dirty="0" smtClean="0"/>
          </a:p>
          <a:p>
            <a:r>
              <a:rPr lang="es-PA" dirty="0"/>
              <a:t> </a:t>
            </a:r>
            <a:r>
              <a:rPr lang="es-PA" dirty="0" smtClean="0"/>
              <a:t>                A                        &amp; = tan – 1 = Ay/</a:t>
            </a:r>
            <a:r>
              <a:rPr lang="es-PA" dirty="0" err="1" smtClean="0"/>
              <a:t>Ax</a:t>
            </a:r>
            <a:endParaRPr lang="es-PA" dirty="0" smtClean="0"/>
          </a:p>
          <a:p>
            <a:r>
              <a:rPr lang="es-PA" dirty="0"/>
              <a:t> </a:t>
            </a:r>
            <a:r>
              <a:rPr lang="es-PA" dirty="0" smtClean="0"/>
              <a:t>                     </a:t>
            </a:r>
            <a:r>
              <a:rPr lang="es-PA" dirty="0" err="1" smtClean="0"/>
              <a:t>Ax</a:t>
            </a:r>
            <a:endParaRPr lang="es-PA" dirty="0"/>
          </a:p>
        </p:txBody>
      </p:sp>
      <p:cxnSp>
        <p:nvCxnSpPr>
          <p:cNvPr id="5" name="4 Conector recto de flecha"/>
          <p:cNvCxnSpPr/>
          <p:nvPr/>
        </p:nvCxnSpPr>
        <p:spPr>
          <a:xfrm>
            <a:off x="1475656" y="5445224"/>
            <a:ext cx="1800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flipV="1">
            <a:off x="1475656" y="4149080"/>
            <a:ext cx="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flipV="1">
            <a:off x="1475656" y="4509120"/>
            <a:ext cx="115212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1252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772816"/>
            <a:ext cx="7772400" cy="4824536"/>
          </a:xfrm>
        </p:spPr>
        <p:txBody>
          <a:bodyPr/>
          <a:lstStyle/>
          <a:p>
            <a:r>
              <a:rPr lang="es-PA" sz="2800" dirty="0" smtClean="0"/>
              <a:t>Dibuje los vectores a partir del plano cartesiano.</a:t>
            </a:r>
            <a:br>
              <a:rPr lang="es-PA" sz="2800" dirty="0" smtClean="0"/>
            </a:br>
            <a:r>
              <a:rPr lang="es-PA" sz="2800" dirty="0" smtClean="0"/>
              <a:t>Halle las componentes x, y DE TODOS LOS VECTORES.</a:t>
            </a:r>
            <a:br>
              <a:rPr lang="es-PA" sz="2800" dirty="0" smtClean="0"/>
            </a:br>
            <a:r>
              <a:rPr lang="es-PA" sz="2800" dirty="0" smtClean="0"/>
              <a:t>Determine las componentes perpendiculares DEL VECTOR RESULTANTE.</a:t>
            </a:r>
            <a:br>
              <a:rPr lang="es-PA" sz="2800" dirty="0" smtClean="0"/>
            </a:br>
            <a:r>
              <a:rPr lang="es-PA" sz="2800" dirty="0" smtClean="0"/>
              <a:t>Utilice el teorema de Pitágoras para hallar la magnitud del vector resultante.</a:t>
            </a:r>
            <a:br>
              <a:rPr lang="es-PA" sz="2800" dirty="0" smtClean="0"/>
            </a:br>
            <a:r>
              <a:rPr lang="es-PA" sz="2800" dirty="0" smtClean="0"/>
              <a:t>Determine la dirección del vector resultante.</a:t>
            </a:r>
            <a:br>
              <a:rPr lang="es-PA" sz="2800" dirty="0" smtClean="0"/>
            </a:br>
            <a:endParaRPr lang="es-PA" sz="2800" dirty="0"/>
          </a:p>
        </p:txBody>
      </p:sp>
      <p:sp>
        <p:nvSpPr>
          <p:cNvPr id="3" name="2 Subtítulo"/>
          <p:cNvSpPr>
            <a:spLocks noGrp="1"/>
          </p:cNvSpPr>
          <p:nvPr>
            <p:ph type="subTitle" idx="1"/>
          </p:nvPr>
        </p:nvSpPr>
        <p:spPr>
          <a:xfrm>
            <a:off x="827584" y="260648"/>
            <a:ext cx="7772400" cy="1224136"/>
          </a:xfrm>
        </p:spPr>
        <p:txBody>
          <a:bodyPr>
            <a:normAutofit/>
          </a:bodyPr>
          <a:lstStyle/>
          <a:p>
            <a:pPr algn="ctr"/>
            <a:r>
              <a:rPr lang="es-PA" sz="4000" dirty="0" smtClean="0"/>
              <a:t>Base de Orientación</a:t>
            </a:r>
            <a:endParaRPr lang="es-PA" sz="4000" dirty="0"/>
          </a:p>
        </p:txBody>
      </p:sp>
    </p:spTree>
    <p:extLst>
      <p:ext uri="{BB962C8B-B14F-4D97-AF65-F5344CB8AC3E}">
        <p14:creationId xmlns:p14="http://schemas.microsoft.com/office/powerpoint/2010/main" val="1445317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764704"/>
            <a:ext cx="8136904" cy="5832648"/>
          </a:xfrm>
          <a:prstGeom prst="rect">
            <a:avLst/>
          </a:prstGeom>
        </p:spPr>
      </p:pic>
    </p:spTree>
    <p:extLst>
      <p:ext uri="{BB962C8B-B14F-4D97-AF65-F5344CB8AC3E}">
        <p14:creationId xmlns:p14="http://schemas.microsoft.com/office/powerpoint/2010/main" val="1596519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Program Files\Microsoft Office\MEDIA\CAGCAT10\j029357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29" y="548680"/>
            <a:ext cx="3456384" cy="34598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Program Files\Microsoft Office\MEDIA\CAGCAT10\j029215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3160308"/>
            <a:ext cx="2979095" cy="3534910"/>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355976" y="1556792"/>
            <a:ext cx="3987207" cy="461665"/>
          </a:xfrm>
          <a:prstGeom prst="rect">
            <a:avLst/>
          </a:prstGeom>
          <a:noFill/>
        </p:spPr>
        <p:txBody>
          <a:bodyPr wrap="square" rtlCol="0">
            <a:spAutoFit/>
          </a:bodyPr>
          <a:lstStyle/>
          <a:p>
            <a:r>
              <a:rPr lang="es-MX" sz="2400" b="1" dirty="0" smtClean="0"/>
              <a:t>FUERZAS  DE  CONTACTO</a:t>
            </a:r>
            <a:endParaRPr lang="es-MX" sz="2400" b="1" dirty="0"/>
          </a:p>
        </p:txBody>
      </p:sp>
    </p:spTree>
    <p:extLst>
      <p:ext uri="{BB962C8B-B14F-4D97-AF65-F5344CB8AC3E}">
        <p14:creationId xmlns:p14="http://schemas.microsoft.com/office/powerpoint/2010/main" val="116808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wipe(down)">
                                      <p:cBhvr>
                                        <p:cTn id="14" dur="580">
                                          <p:stCondLst>
                                            <p:cond delay="0"/>
                                          </p:stCondLst>
                                        </p:cTn>
                                        <p:tgtEl>
                                          <p:spTgt spid="1028"/>
                                        </p:tgtEl>
                                      </p:cBhvr>
                                    </p:animEffect>
                                    <p:anim calcmode="lin" valueType="num">
                                      <p:cBhvr>
                                        <p:cTn id="15"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20" dur="26">
                                          <p:stCondLst>
                                            <p:cond delay="650"/>
                                          </p:stCondLst>
                                        </p:cTn>
                                        <p:tgtEl>
                                          <p:spTgt spid="1028"/>
                                        </p:tgtEl>
                                      </p:cBhvr>
                                      <p:to x="100000" y="60000"/>
                                    </p:animScale>
                                    <p:animScale>
                                      <p:cBhvr>
                                        <p:cTn id="21" dur="166" decel="50000">
                                          <p:stCondLst>
                                            <p:cond delay="676"/>
                                          </p:stCondLst>
                                        </p:cTn>
                                        <p:tgtEl>
                                          <p:spTgt spid="1028"/>
                                        </p:tgtEl>
                                      </p:cBhvr>
                                      <p:to x="100000" y="100000"/>
                                    </p:animScale>
                                    <p:animScale>
                                      <p:cBhvr>
                                        <p:cTn id="22" dur="26">
                                          <p:stCondLst>
                                            <p:cond delay="1312"/>
                                          </p:stCondLst>
                                        </p:cTn>
                                        <p:tgtEl>
                                          <p:spTgt spid="1028"/>
                                        </p:tgtEl>
                                      </p:cBhvr>
                                      <p:to x="100000" y="80000"/>
                                    </p:animScale>
                                    <p:animScale>
                                      <p:cBhvr>
                                        <p:cTn id="23" dur="166" decel="50000">
                                          <p:stCondLst>
                                            <p:cond delay="1338"/>
                                          </p:stCondLst>
                                        </p:cTn>
                                        <p:tgtEl>
                                          <p:spTgt spid="1028"/>
                                        </p:tgtEl>
                                      </p:cBhvr>
                                      <p:to x="100000" y="100000"/>
                                    </p:animScale>
                                    <p:animScale>
                                      <p:cBhvr>
                                        <p:cTn id="24" dur="26">
                                          <p:stCondLst>
                                            <p:cond delay="1642"/>
                                          </p:stCondLst>
                                        </p:cTn>
                                        <p:tgtEl>
                                          <p:spTgt spid="1028"/>
                                        </p:tgtEl>
                                      </p:cBhvr>
                                      <p:to x="100000" y="90000"/>
                                    </p:animScale>
                                    <p:animScale>
                                      <p:cBhvr>
                                        <p:cTn id="25" dur="166" decel="50000">
                                          <p:stCondLst>
                                            <p:cond delay="1668"/>
                                          </p:stCondLst>
                                        </p:cTn>
                                        <p:tgtEl>
                                          <p:spTgt spid="1028"/>
                                        </p:tgtEl>
                                      </p:cBhvr>
                                      <p:to x="100000" y="100000"/>
                                    </p:animScale>
                                    <p:animScale>
                                      <p:cBhvr>
                                        <p:cTn id="26" dur="26">
                                          <p:stCondLst>
                                            <p:cond delay="1808"/>
                                          </p:stCondLst>
                                        </p:cTn>
                                        <p:tgtEl>
                                          <p:spTgt spid="1028"/>
                                        </p:tgtEl>
                                      </p:cBhvr>
                                      <p:to x="100000" y="95000"/>
                                    </p:animScale>
                                    <p:animScale>
                                      <p:cBhvr>
                                        <p:cTn id="27" dur="166" decel="50000">
                                          <p:stCondLst>
                                            <p:cond delay="1834"/>
                                          </p:stCondLst>
                                        </p:cTn>
                                        <p:tgtEl>
                                          <p:spTgt spid="1028"/>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556792"/>
            <a:ext cx="4510302"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1475656" y="548680"/>
            <a:ext cx="6768752" cy="523220"/>
          </a:xfrm>
          <a:prstGeom prst="rect">
            <a:avLst/>
          </a:prstGeom>
          <a:noFill/>
        </p:spPr>
        <p:txBody>
          <a:bodyPr wrap="square" rtlCol="0">
            <a:spAutoFit/>
          </a:bodyPr>
          <a:lstStyle/>
          <a:p>
            <a:r>
              <a:rPr lang="es-MX" sz="2800" b="1" dirty="0" smtClean="0"/>
              <a:t>FUERZAS  A  DISTANCIA</a:t>
            </a:r>
            <a:endParaRPr lang="es-MX" sz="2800" b="1" dirty="0"/>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6446" y="1196752"/>
            <a:ext cx="2139164" cy="3024336"/>
          </a:xfrm>
          <a:prstGeom prst="rect">
            <a:avLst/>
          </a:prstGeom>
        </p:spPr>
      </p:pic>
    </p:spTree>
    <p:extLst>
      <p:ext uri="{BB962C8B-B14F-4D97-AF65-F5344CB8AC3E}">
        <p14:creationId xmlns:p14="http://schemas.microsoft.com/office/powerpoint/2010/main" val="4060642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204864"/>
            <a:ext cx="7772400" cy="4176464"/>
          </a:xfrm>
        </p:spPr>
        <p:txBody>
          <a:bodyPr/>
          <a:lstStyle/>
          <a:p>
            <a:r>
              <a:rPr lang="es-PA" dirty="0" smtClean="0"/>
              <a:t>Gravitatorias.</a:t>
            </a:r>
            <a:br>
              <a:rPr lang="es-PA" dirty="0" smtClean="0"/>
            </a:br>
            <a:r>
              <a:rPr lang="es-PA" dirty="0" smtClean="0"/>
              <a:t/>
            </a:r>
            <a:br>
              <a:rPr lang="es-PA" dirty="0" smtClean="0"/>
            </a:br>
            <a:r>
              <a:rPr lang="es-PA" dirty="0" err="1" smtClean="0"/>
              <a:t>Electrica</a:t>
            </a:r>
            <a:r>
              <a:rPr lang="es-PA" dirty="0" smtClean="0"/>
              <a:t>.</a:t>
            </a:r>
            <a:br>
              <a:rPr lang="es-PA" dirty="0" smtClean="0"/>
            </a:br>
            <a:r>
              <a:rPr lang="es-PA" dirty="0"/>
              <a:t/>
            </a:r>
            <a:br>
              <a:rPr lang="es-PA" dirty="0"/>
            </a:br>
            <a:r>
              <a:rPr lang="es-PA" dirty="0" smtClean="0"/>
              <a:t>Nuclear Fuerte</a:t>
            </a:r>
            <a:br>
              <a:rPr lang="es-PA" dirty="0" smtClean="0"/>
            </a:br>
            <a:r>
              <a:rPr lang="es-PA" dirty="0"/>
              <a:t/>
            </a:r>
            <a:br>
              <a:rPr lang="es-PA" dirty="0"/>
            </a:br>
            <a:r>
              <a:rPr lang="es-PA" dirty="0" smtClean="0"/>
              <a:t>nuclear </a:t>
            </a:r>
            <a:r>
              <a:rPr lang="es-PA" dirty="0" err="1" smtClean="0"/>
              <a:t>debil</a:t>
            </a:r>
            <a:r>
              <a:rPr lang="es-PA" dirty="0" smtClean="0"/>
              <a:t>.</a:t>
            </a:r>
            <a:br>
              <a:rPr lang="es-PA" dirty="0" smtClean="0"/>
            </a:br>
            <a:r>
              <a:rPr lang="es-PA" dirty="0" smtClean="0"/>
              <a:t/>
            </a:r>
            <a:br>
              <a:rPr lang="es-PA" dirty="0" smtClean="0"/>
            </a:br>
            <a:r>
              <a:rPr lang="es-PA" dirty="0" smtClean="0"/>
              <a:t/>
            </a:r>
            <a:br>
              <a:rPr lang="es-PA" dirty="0" smtClean="0"/>
            </a:br>
            <a:endParaRPr lang="es-PA" dirty="0"/>
          </a:p>
        </p:txBody>
      </p:sp>
      <p:sp>
        <p:nvSpPr>
          <p:cNvPr id="3" name="2 Subtítulo"/>
          <p:cNvSpPr>
            <a:spLocks noGrp="1"/>
          </p:cNvSpPr>
          <p:nvPr>
            <p:ph type="subTitle" idx="1"/>
          </p:nvPr>
        </p:nvSpPr>
        <p:spPr>
          <a:xfrm>
            <a:off x="827584" y="1196752"/>
            <a:ext cx="7772400" cy="792088"/>
          </a:xfrm>
        </p:spPr>
        <p:txBody>
          <a:bodyPr>
            <a:normAutofit/>
          </a:bodyPr>
          <a:lstStyle/>
          <a:p>
            <a:r>
              <a:rPr lang="es-PA" sz="3200" dirty="0" smtClean="0"/>
              <a:t>FUERZAS FUNDAMENTALES:</a:t>
            </a:r>
            <a:endParaRPr lang="es-PA" sz="3200" dirty="0"/>
          </a:p>
        </p:txBody>
      </p:sp>
    </p:spTree>
    <p:extLst>
      <p:ext uri="{BB962C8B-B14F-4D97-AF65-F5344CB8AC3E}">
        <p14:creationId xmlns:p14="http://schemas.microsoft.com/office/powerpoint/2010/main" val="2368134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476672"/>
            <a:ext cx="4680520" cy="6240693"/>
          </a:xfrm>
          <a:prstGeom prst="rect">
            <a:avLst/>
          </a:prstGeom>
        </p:spPr>
      </p:pic>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514350"/>
            <a:ext cx="4355976" cy="5181053"/>
          </a:xfrm>
          <a:prstGeom prst="rect">
            <a:avLst/>
          </a:prstGeom>
        </p:spPr>
      </p:pic>
      <p:sp>
        <p:nvSpPr>
          <p:cNvPr id="4" name="3 Rectángulo"/>
          <p:cNvSpPr/>
          <p:nvPr/>
        </p:nvSpPr>
        <p:spPr>
          <a:xfrm>
            <a:off x="516025" y="892874"/>
            <a:ext cx="7920880"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Fuerzas y deformaciones de los cuerpos.</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7 Marcador de contenido"/>
          <p:cNvSpPr>
            <a:spLocks noGrp="1"/>
          </p:cNvSpPr>
          <p:nvPr>
            <p:ph idx="1"/>
          </p:nvPr>
        </p:nvSpPr>
        <p:spPr>
          <a:xfrm>
            <a:off x="971600" y="2647200"/>
            <a:ext cx="7715200" cy="3708360"/>
          </a:xfrm>
        </p:spPr>
        <p:txBody>
          <a:bodyPr/>
          <a:lstStyle/>
          <a:p>
            <a:pPr marL="68580" indent="0">
              <a:buNone/>
            </a:pPr>
            <a:r>
              <a:rPr lang="es-PA" dirty="0" smtClean="0"/>
              <a:t>Las fuerzas pueden deformar los cuerpos y su comportamiento ante las deformaciones  es muy distinto. Se clasifican en:</a:t>
            </a:r>
          </a:p>
          <a:p>
            <a:pPr marL="68580" indent="0">
              <a:buNone/>
            </a:pPr>
            <a:r>
              <a:rPr lang="es-PA" dirty="0" err="1" smtClean="0"/>
              <a:t>Rigidos</a:t>
            </a:r>
            <a:r>
              <a:rPr lang="es-PA" dirty="0" smtClean="0"/>
              <a:t>.</a:t>
            </a:r>
          </a:p>
          <a:p>
            <a:pPr marL="68580" indent="0">
              <a:buNone/>
            </a:pPr>
            <a:r>
              <a:rPr lang="es-PA" dirty="0" smtClean="0"/>
              <a:t>Elásticos.</a:t>
            </a:r>
          </a:p>
          <a:p>
            <a:pPr marL="68580" indent="0">
              <a:buNone/>
            </a:pPr>
            <a:r>
              <a:rPr lang="es-PA" dirty="0" err="1" smtClean="0"/>
              <a:t>Plasticos</a:t>
            </a:r>
            <a:r>
              <a:rPr lang="es-PA" dirty="0" smtClean="0"/>
              <a:t>.</a:t>
            </a:r>
            <a:endParaRPr lang="es-PA" dirty="0"/>
          </a:p>
        </p:txBody>
      </p:sp>
    </p:spTree>
    <p:extLst>
      <p:ext uri="{BB962C8B-B14F-4D97-AF65-F5344CB8AC3E}">
        <p14:creationId xmlns:p14="http://schemas.microsoft.com/office/powerpoint/2010/main" val="233502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899592" y="3356992"/>
            <a:ext cx="7772400" cy="2880320"/>
          </a:xfrm>
        </p:spPr>
        <p:txBody>
          <a:bodyPr/>
          <a:lstStyle/>
          <a:p>
            <a:r>
              <a:rPr lang="es-PA" sz="3200" dirty="0" smtClean="0"/>
              <a:t>La plasticidad es la propiedad por la cual determinados cuerpos adquieren deformaciones permanentes cuando deja de actuar sobre estos la fuerza que los deforma. </a:t>
            </a:r>
            <a:endParaRPr lang="es-PA" sz="3200" dirty="0"/>
          </a:p>
        </p:txBody>
      </p:sp>
      <p:sp>
        <p:nvSpPr>
          <p:cNvPr id="5" name="4 Subtítulo"/>
          <p:cNvSpPr>
            <a:spLocks noGrp="1"/>
          </p:cNvSpPr>
          <p:nvPr>
            <p:ph type="subTitle" idx="1"/>
          </p:nvPr>
        </p:nvSpPr>
        <p:spPr>
          <a:xfrm>
            <a:off x="899592" y="692696"/>
            <a:ext cx="7772400" cy="2012816"/>
          </a:xfrm>
        </p:spPr>
        <p:txBody>
          <a:bodyPr>
            <a:normAutofit fontScale="92500" lnSpcReduction="20000"/>
          </a:bodyPr>
          <a:lstStyle/>
          <a:p>
            <a:r>
              <a:rPr lang="es-PA" sz="3200" dirty="0" smtClean="0"/>
              <a:t>La elasticidad es una propiedad de la materia que permite a los cuerpos deformarse cuando están sometidos a una fuerza y recuperan la forma inicial cuando la causa de la deformación desaparece.</a:t>
            </a:r>
            <a:endParaRPr lang="es-PA" sz="3200" dirty="0"/>
          </a:p>
        </p:txBody>
      </p:sp>
    </p:spTree>
    <p:extLst>
      <p:ext uri="{BB962C8B-B14F-4D97-AF65-F5344CB8AC3E}">
        <p14:creationId xmlns:p14="http://schemas.microsoft.com/office/powerpoint/2010/main" val="3759975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80728"/>
            <a:ext cx="7772400" cy="914400"/>
          </a:xfrm>
        </p:spPr>
        <p:txBody>
          <a:bodyPr/>
          <a:lstStyle/>
          <a:p>
            <a:pPr algn="ctr"/>
            <a:r>
              <a:rPr lang="es-PA" dirty="0" smtClean="0"/>
              <a:t>Medida de las Fuerzas</a:t>
            </a:r>
            <a:endParaRPr lang="es-PA" dirty="0"/>
          </a:p>
        </p:txBody>
      </p:sp>
      <p:sp>
        <p:nvSpPr>
          <p:cNvPr id="3" name="2 Marcador de contenido"/>
          <p:cNvSpPr>
            <a:spLocks noGrp="1"/>
          </p:cNvSpPr>
          <p:nvPr>
            <p:ph idx="1"/>
          </p:nvPr>
        </p:nvSpPr>
        <p:spPr>
          <a:xfrm>
            <a:off x="899592" y="2420888"/>
            <a:ext cx="7772400" cy="3589656"/>
          </a:xfrm>
        </p:spPr>
        <p:txBody>
          <a:bodyPr/>
          <a:lstStyle/>
          <a:p>
            <a:r>
              <a:rPr lang="es-PA" dirty="0" smtClean="0"/>
              <a:t>PARA MEDIR LA INTESNSIDAD DE LA FUERZA SE UTILIZA EL DINAMOMETRO FORMADO POR UN MUELLE QUE DE ACUERDO CON LA LEY DE HOOKE, SE ALARGA AL SER SOMETIDO A UNA FUERZA.</a:t>
            </a:r>
            <a:endParaRPr lang="es-PA" dirty="0"/>
          </a:p>
        </p:txBody>
      </p:sp>
    </p:spTree>
    <p:extLst>
      <p:ext uri="{BB962C8B-B14F-4D97-AF65-F5344CB8AC3E}">
        <p14:creationId xmlns:p14="http://schemas.microsoft.com/office/powerpoint/2010/main" val="34437073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1280</TotalTime>
  <Words>709</Words>
  <Application>Microsoft Office PowerPoint</Application>
  <PresentationFormat>Presentación en pantalla (4:3)</PresentationFormat>
  <Paragraphs>82</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Metro</vt:lpstr>
      <vt:lpstr>Presentación de PowerPoint</vt:lpstr>
      <vt:lpstr>Presentación de PowerPoint</vt:lpstr>
      <vt:lpstr>Presentación de PowerPoint</vt:lpstr>
      <vt:lpstr>Presentación de PowerPoint</vt:lpstr>
      <vt:lpstr>Presentación de PowerPoint</vt:lpstr>
      <vt:lpstr>Gravitatorias.  Electrica.  Nuclear Fuerte  nuclear debil.   </vt:lpstr>
      <vt:lpstr>Presentación de PowerPoint</vt:lpstr>
      <vt:lpstr>La plasticidad es la propiedad por la cual determinados cuerpos adquieren deformaciones permanentes cuando deja de actuar sobre estos la fuerza que los deforma. </vt:lpstr>
      <vt:lpstr>Medida de las Fuerzas</vt:lpstr>
      <vt:lpstr>Presentación de PowerPoint</vt:lpstr>
      <vt:lpstr>Presentación de PowerPoint</vt:lpstr>
      <vt:lpstr>Punto de aplicación.— Es el lugar concreto sobre el cual actúa la fuerza. En el se comienza a dibujar el vector que representa la fuerza.   Magnitud o Módulo.— Indica el valor numérico de la fuerza en newtons. Se corresponde con la longitud del vector.  Dirección.— Es la recta a lo largo de la cual se aplica la fuerza. La línea sobre la que se dibuja el vector.   Sentido.— Con la misma dirección, una fuerza puede tener dos sentidos opuestos. Se indica con la punta de la flecha del vector .   </vt:lpstr>
      <vt:lpstr>Presentación de PowerPoint</vt:lpstr>
      <vt:lpstr>Presentación de PowerPoint</vt:lpstr>
      <vt:lpstr>Fuerza resultante: ES AQUELLA QUE PUEDE REEMPLAZAR TODAS LAS FUERZAS QUE ACTUAN SOBRE UN CUERPO,Y PRODUCEN EL MISMO EFECTO. </vt:lpstr>
      <vt:lpstr> </vt:lpstr>
      <vt:lpstr>Fuerzas de igual dirección y sentido. Fuerzas de la misma dirección y sentido contrario. Fuerzas concurrentes.</vt:lpstr>
      <vt:lpstr>La resultante tiene esa misma dirección y ese mismo sentido, y su intensidad es la suma de las intensidades.  R = F1 + F2</vt:lpstr>
      <vt:lpstr>Presentación de PowerPoint</vt:lpstr>
      <vt:lpstr>Presentación de PowerPoint</vt:lpstr>
      <vt:lpstr>La fuerza resultante de dos fuerzas concurrentes se calcula aplicando la regla del Paralelogramo.</vt:lpstr>
      <vt:lpstr>Descomposición de las Fuerzas. </vt:lpstr>
      <vt:lpstr>Fuerza equilibrante</vt:lpstr>
      <vt:lpstr>La magnitud y dirección de A están relacionadas por el teorema de Pitágoras y la definición de la tangente.</vt:lpstr>
      <vt:lpstr>Dibuje los vectores a partir del plano cartesiano. Halle las componentes x, y DE TODOS LOS VECTORES. Determine las componentes perpendiculares DEL VECTOR RESULTANTE. Utilice el teorema de Pitágoras para hallar la magnitud del vector resultante. Determine la dirección del vector resultante.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veronica</cp:lastModifiedBy>
  <cp:revision>84</cp:revision>
  <dcterms:created xsi:type="dcterms:W3CDTF">2010-11-25T05:24:44Z</dcterms:created>
  <dcterms:modified xsi:type="dcterms:W3CDTF">2013-11-07T01:10:20Z</dcterms:modified>
</cp:coreProperties>
</file>