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DE39F4-3345-4412-A577-575B9BCD0B45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D19F407-54E2-48F5-AC42-03669A14C742}">
      <dgm:prSet phldrT="[Texto]"/>
      <dgm:spPr/>
      <dgm:t>
        <a:bodyPr/>
        <a:lstStyle/>
        <a:p>
          <a:r>
            <a:rPr lang="es-ES" dirty="0" smtClean="0"/>
            <a:t>Nuevos Pobres: producto de las desintegraciones de sectores sociales en la Argentina.</a:t>
          </a:r>
          <a:endParaRPr lang="es-AR" dirty="0"/>
        </a:p>
      </dgm:t>
    </dgm:pt>
    <dgm:pt modelId="{77CC51D0-2B3C-4CAF-B523-0B63DC3027B5}" type="parTrans" cxnId="{98D17824-C34C-4A17-B1A0-F8ACB2EC62A3}">
      <dgm:prSet/>
      <dgm:spPr/>
      <dgm:t>
        <a:bodyPr/>
        <a:lstStyle/>
        <a:p>
          <a:endParaRPr lang="es-AR"/>
        </a:p>
      </dgm:t>
    </dgm:pt>
    <dgm:pt modelId="{69FA56E4-CD50-4C9A-AF28-3AD27B97B3E0}" type="sibTrans" cxnId="{98D17824-C34C-4A17-B1A0-F8ACB2EC62A3}">
      <dgm:prSet/>
      <dgm:spPr/>
      <dgm:t>
        <a:bodyPr/>
        <a:lstStyle/>
        <a:p>
          <a:endParaRPr lang="es-AR"/>
        </a:p>
      </dgm:t>
    </dgm:pt>
    <dgm:pt modelId="{5B5CF47E-9D46-48B4-BA53-DA708FC9BAD5}">
      <dgm:prSet phldrT="[Texto]"/>
      <dgm:spPr/>
      <dgm:t>
        <a:bodyPr/>
        <a:lstStyle/>
        <a:p>
          <a:r>
            <a:rPr lang="es-ES" dirty="0" smtClean="0"/>
            <a:t>Clase media :grupo social que podía abastecer sus necesidades básicas sin problema </a:t>
          </a:r>
          <a:endParaRPr lang="es-AR" dirty="0"/>
        </a:p>
      </dgm:t>
    </dgm:pt>
    <dgm:pt modelId="{B9E80295-9550-49DF-AE28-7EB42C9A6D40}" type="parTrans" cxnId="{71CBC121-DD2F-4090-8D04-8622DF20C192}">
      <dgm:prSet/>
      <dgm:spPr/>
      <dgm:t>
        <a:bodyPr/>
        <a:lstStyle/>
        <a:p>
          <a:endParaRPr lang="es-AR"/>
        </a:p>
      </dgm:t>
    </dgm:pt>
    <dgm:pt modelId="{05092CBD-B478-4371-ADEB-520AFEC9A9A2}" type="sibTrans" cxnId="{71CBC121-DD2F-4090-8D04-8622DF20C192}">
      <dgm:prSet/>
      <dgm:spPr/>
      <dgm:t>
        <a:bodyPr/>
        <a:lstStyle/>
        <a:p>
          <a:endParaRPr lang="es-AR"/>
        </a:p>
      </dgm:t>
    </dgm:pt>
    <dgm:pt modelId="{3A8CAD62-BF6E-4D34-A408-3A3A33971F9A}">
      <dgm:prSet phldrT="[Texto]"/>
      <dgm:spPr/>
      <dgm:t>
        <a:bodyPr/>
        <a:lstStyle/>
        <a:p>
          <a:r>
            <a:rPr lang="es-ES" dirty="0" smtClean="0"/>
            <a:t>Clase indígena obrera : grupo social a servicio de clases superiores  </a:t>
          </a:r>
          <a:endParaRPr lang="es-AR" dirty="0"/>
        </a:p>
      </dgm:t>
    </dgm:pt>
    <dgm:pt modelId="{BD80F9C8-9BFE-4EAE-A83A-D525C7E84FBC}" type="parTrans" cxnId="{A97EA8D3-1C32-4CAA-8971-BBA0E27EE6CE}">
      <dgm:prSet/>
      <dgm:spPr/>
      <dgm:t>
        <a:bodyPr/>
        <a:lstStyle/>
        <a:p>
          <a:endParaRPr lang="es-AR"/>
        </a:p>
      </dgm:t>
    </dgm:pt>
    <dgm:pt modelId="{A79FFA81-6D2B-4F97-9474-2A1AD8B088B1}" type="sibTrans" cxnId="{A97EA8D3-1C32-4CAA-8971-BBA0E27EE6CE}">
      <dgm:prSet/>
      <dgm:spPr/>
      <dgm:t>
        <a:bodyPr/>
        <a:lstStyle/>
        <a:p>
          <a:endParaRPr lang="es-AR"/>
        </a:p>
      </dgm:t>
    </dgm:pt>
    <dgm:pt modelId="{AF33D1D2-D787-46C8-9C09-A5FC8122DEA0}" type="pres">
      <dgm:prSet presAssocID="{1EDE39F4-3345-4412-A577-575B9BCD0B45}" presName="compositeShape" presStyleCnt="0">
        <dgm:presLayoutVars>
          <dgm:dir/>
          <dgm:resizeHandles/>
        </dgm:presLayoutVars>
      </dgm:prSet>
      <dgm:spPr/>
    </dgm:pt>
    <dgm:pt modelId="{E9A239C5-1634-480C-A49C-A77E10468086}" type="pres">
      <dgm:prSet presAssocID="{1EDE39F4-3345-4412-A577-575B9BCD0B45}" presName="pyramid" presStyleLbl="node1" presStyleIdx="0" presStyleCnt="1"/>
      <dgm:spPr/>
    </dgm:pt>
    <dgm:pt modelId="{56435EC4-2563-402C-9040-C8A23AC96B7C}" type="pres">
      <dgm:prSet presAssocID="{1EDE39F4-3345-4412-A577-575B9BCD0B45}" presName="theList" presStyleCnt="0"/>
      <dgm:spPr/>
    </dgm:pt>
    <dgm:pt modelId="{4C09E0D0-B59B-4702-9AE2-F1F56671DCFC}" type="pres">
      <dgm:prSet presAssocID="{3D19F407-54E2-48F5-AC42-03669A14C742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CEF651A-0C73-4641-A6F4-03D20C63A381}" type="pres">
      <dgm:prSet presAssocID="{3D19F407-54E2-48F5-AC42-03669A14C742}" presName="aSpace" presStyleCnt="0"/>
      <dgm:spPr/>
    </dgm:pt>
    <dgm:pt modelId="{109D0089-51F4-483D-9FF5-B42AD27D73CB}" type="pres">
      <dgm:prSet presAssocID="{5B5CF47E-9D46-48B4-BA53-DA708FC9BAD5}" presName="aNode" presStyleLbl="fgAcc1" presStyleIdx="1" presStyleCnt="3" custLinFactNeighborX="1825" custLinFactNeighborY="7245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1BB5186-73C2-4CA4-AD12-C5537D70203B}" type="pres">
      <dgm:prSet presAssocID="{5B5CF47E-9D46-48B4-BA53-DA708FC9BAD5}" presName="aSpace" presStyleCnt="0"/>
      <dgm:spPr/>
    </dgm:pt>
    <dgm:pt modelId="{16D33F38-0541-402E-9653-3FE8BD4E21CE}" type="pres">
      <dgm:prSet presAssocID="{3A8CAD62-BF6E-4D34-A408-3A3A33971F9A}" presName="aNode" presStyleLbl="fgAcc1" presStyleIdx="2" presStyleCnt="3" custLinFactNeighborX="-3031" custLinFactNeighborY="2593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82F025E-5058-4815-8350-B1B5B09E520F}" type="pres">
      <dgm:prSet presAssocID="{3A8CAD62-BF6E-4D34-A408-3A3A33971F9A}" presName="aSpace" presStyleCnt="0"/>
      <dgm:spPr/>
    </dgm:pt>
  </dgm:ptLst>
  <dgm:cxnLst>
    <dgm:cxn modelId="{98D17824-C34C-4A17-B1A0-F8ACB2EC62A3}" srcId="{1EDE39F4-3345-4412-A577-575B9BCD0B45}" destId="{3D19F407-54E2-48F5-AC42-03669A14C742}" srcOrd="0" destOrd="0" parTransId="{77CC51D0-2B3C-4CAF-B523-0B63DC3027B5}" sibTransId="{69FA56E4-CD50-4C9A-AF28-3AD27B97B3E0}"/>
    <dgm:cxn modelId="{D9316048-EC77-4D98-BE2C-04BF93AF04DB}" type="presOf" srcId="{3A8CAD62-BF6E-4D34-A408-3A3A33971F9A}" destId="{16D33F38-0541-402E-9653-3FE8BD4E21CE}" srcOrd="0" destOrd="0" presId="urn:microsoft.com/office/officeart/2005/8/layout/pyramid2"/>
    <dgm:cxn modelId="{6A7BF2C4-1238-45B2-B2F6-DF42549FAA84}" type="presOf" srcId="{5B5CF47E-9D46-48B4-BA53-DA708FC9BAD5}" destId="{109D0089-51F4-483D-9FF5-B42AD27D73CB}" srcOrd="0" destOrd="0" presId="urn:microsoft.com/office/officeart/2005/8/layout/pyramid2"/>
    <dgm:cxn modelId="{71CBC121-DD2F-4090-8D04-8622DF20C192}" srcId="{1EDE39F4-3345-4412-A577-575B9BCD0B45}" destId="{5B5CF47E-9D46-48B4-BA53-DA708FC9BAD5}" srcOrd="1" destOrd="0" parTransId="{B9E80295-9550-49DF-AE28-7EB42C9A6D40}" sibTransId="{05092CBD-B478-4371-ADEB-520AFEC9A9A2}"/>
    <dgm:cxn modelId="{A97EA8D3-1C32-4CAA-8971-BBA0E27EE6CE}" srcId="{1EDE39F4-3345-4412-A577-575B9BCD0B45}" destId="{3A8CAD62-BF6E-4D34-A408-3A3A33971F9A}" srcOrd="2" destOrd="0" parTransId="{BD80F9C8-9BFE-4EAE-A83A-D525C7E84FBC}" sibTransId="{A79FFA81-6D2B-4F97-9474-2A1AD8B088B1}"/>
    <dgm:cxn modelId="{3436D265-AEEE-4C4B-8E94-0FC32ED8246C}" type="presOf" srcId="{3D19F407-54E2-48F5-AC42-03669A14C742}" destId="{4C09E0D0-B59B-4702-9AE2-F1F56671DCFC}" srcOrd="0" destOrd="0" presId="urn:microsoft.com/office/officeart/2005/8/layout/pyramid2"/>
    <dgm:cxn modelId="{7B13583D-B528-4BAF-B96A-91B76955988C}" type="presOf" srcId="{1EDE39F4-3345-4412-A577-575B9BCD0B45}" destId="{AF33D1D2-D787-46C8-9C09-A5FC8122DEA0}" srcOrd="0" destOrd="0" presId="urn:microsoft.com/office/officeart/2005/8/layout/pyramid2"/>
    <dgm:cxn modelId="{0C2F6AA0-EBFD-448C-8FD7-08E37B010C21}" type="presParOf" srcId="{AF33D1D2-D787-46C8-9C09-A5FC8122DEA0}" destId="{E9A239C5-1634-480C-A49C-A77E10468086}" srcOrd="0" destOrd="0" presId="urn:microsoft.com/office/officeart/2005/8/layout/pyramid2"/>
    <dgm:cxn modelId="{9D7ABD6C-7259-4A30-BD30-1E0D485454B1}" type="presParOf" srcId="{AF33D1D2-D787-46C8-9C09-A5FC8122DEA0}" destId="{56435EC4-2563-402C-9040-C8A23AC96B7C}" srcOrd="1" destOrd="0" presId="urn:microsoft.com/office/officeart/2005/8/layout/pyramid2"/>
    <dgm:cxn modelId="{45AB82AF-880B-4561-90E0-606CFBFC809F}" type="presParOf" srcId="{56435EC4-2563-402C-9040-C8A23AC96B7C}" destId="{4C09E0D0-B59B-4702-9AE2-F1F56671DCFC}" srcOrd="0" destOrd="0" presId="urn:microsoft.com/office/officeart/2005/8/layout/pyramid2"/>
    <dgm:cxn modelId="{26EA1F28-61C8-4644-9A33-FB3598DC1A15}" type="presParOf" srcId="{56435EC4-2563-402C-9040-C8A23AC96B7C}" destId="{ACEF651A-0C73-4641-A6F4-03D20C63A381}" srcOrd="1" destOrd="0" presId="urn:microsoft.com/office/officeart/2005/8/layout/pyramid2"/>
    <dgm:cxn modelId="{634BD7D8-56B5-44CD-BB2A-A29B58575092}" type="presParOf" srcId="{56435EC4-2563-402C-9040-C8A23AC96B7C}" destId="{109D0089-51F4-483D-9FF5-B42AD27D73CB}" srcOrd="2" destOrd="0" presId="urn:microsoft.com/office/officeart/2005/8/layout/pyramid2"/>
    <dgm:cxn modelId="{2216F7F6-4B22-44A2-B4BD-CBB5692BD462}" type="presParOf" srcId="{56435EC4-2563-402C-9040-C8A23AC96B7C}" destId="{41BB5186-73C2-4CA4-AD12-C5537D70203B}" srcOrd="3" destOrd="0" presId="urn:microsoft.com/office/officeart/2005/8/layout/pyramid2"/>
    <dgm:cxn modelId="{638B31D3-865F-461E-8928-10864D738168}" type="presParOf" srcId="{56435EC4-2563-402C-9040-C8A23AC96B7C}" destId="{16D33F38-0541-402E-9653-3FE8BD4E21CE}" srcOrd="4" destOrd="0" presId="urn:microsoft.com/office/officeart/2005/8/layout/pyramid2"/>
    <dgm:cxn modelId="{D8C96DBE-7211-462D-BCF2-1FFBFAE44F55}" type="presParOf" srcId="{56435EC4-2563-402C-9040-C8A23AC96B7C}" destId="{B82F025E-5058-4815-8350-B1B5B09E520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A239C5-1634-480C-A49C-A77E10468086}">
      <dsp:nvSpPr>
        <dsp:cNvPr id="0" name=""/>
        <dsp:cNvSpPr/>
      </dsp:nvSpPr>
      <dsp:spPr>
        <a:xfrm>
          <a:off x="1485899" y="0"/>
          <a:ext cx="4572000" cy="4572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09E0D0-B59B-4702-9AE2-F1F56671DCFC}">
      <dsp:nvSpPr>
        <dsp:cNvPr id="0" name=""/>
        <dsp:cNvSpPr/>
      </dsp:nvSpPr>
      <dsp:spPr>
        <a:xfrm>
          <a:off x="3771900" y="459655"/>
          <a:ext cx="2971800" cy="10822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Nuevos Pobres: producto de las desintegraciones de sectores sociales en la Argentina.</a:t>
          </a:r>
          <a:endParaRPr lang="es-AR" sz="1500" kern="1200" dirty="0"/>
        </a:p>
      </dsp:txBody>
      <dsp:txXfrm>
        <a:off x="3771900" y="459655"/>
        <a:ext cx="2971800" cy="1082278"/>
      </dsp:txXfrm>
    </dsp:sp>
    <dsp:sp modelId="{109D0089-51F4-483D-9FF5-B42AD27D73CB}">
      <dsp:nvSpPr>
        <dsp:cNvPr id="0" name=""/>
        <dsp:cNvSpPr/>
      </dsp:nvSpPr>
      <dsp:spPr>
        <a:xfrm>
          <a:off x="3826135" y="1775237"/>
          <a:ext cx="2971800" cy="10822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Clase media :grupo social que podía abastecer sus necesidades básicas sin problema </a:t>
          </a:r>
          <a:endParaRPr lang="es-AR" sz="1500" kern="1200" dirty="0"/>
        </a:p>
      </dsp:txBody>
      <dsp:txXfrm>
        <a:off x="3826135" y="1775237"/>
        <a:ext cx="2971800" cy="1082278"/>
      </dsp:txXfrm>
    </dsp:sp>
    <dsp:sp modelId="{16D33F38-0541-402E-9653-3FE8BD4E21CE}">
      <dsp:nvSpPr>
        <dsp:cNvPr id="0" name=""/>
        <dsp:cNvSpPr/>
      </dsp:nvSpPr>
      <dsp:spPr>
        <a:xfrm>
          <a:off x="3681824" y="2929872"/>
          <a:ext cx="2971800" cy="10822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Clase indígena obrera : grupo social a servicio de clases superiores  </a:t>
          </a:r>
          <a:endParaRPr lang="es-AR" sz="1500" kern="1200" dirty="0"/>
        </a:p>
      </dsp:txBody>
      <dsp:txXfrm>
        <a:off x="3681824" y="2929872"/>
        <a:ext cx="2971800" cy="1082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3BDF54C-D3B7-4DDA-BEA4-36C412119C77}" type="datetimeFigureOut">
              <a:rPr lang="es-AR" smtClean="0"/>
              <a:pPr/>
              <a:t>10/11/2013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89E5D34-788E-4602-A06A-B8568CDE38E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Algunas transformaciones recientes de la estructura social argentina</a:t>
            </a:r>
            <a:endParaRPr lang="es-A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1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Nuevos Pobres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Introducción de nuevas tecnología por la mano de obra</a:t>
            </a:r>
          </a:p>
          <a:p>
            <a:r>
              <a:rPr lang="es-E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Industrias</a:t>
            </a:r>
          </a:p>
          <a:p>
            <a:r>
              <a:rPr lang="es-E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Nueva Economía Centrada en Nuevos Servicios</a:t>
            </a:r>
          </a:p>
          <a:p>
            <a:r>
              <a:rPr lang="es-E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Introducción  Masiva de la mujer en el mercado</a:t>
            </a:r>
          </a:p>
          <a:p>
            <a:pPr>
              <a:buNone/>
            </a:pPr>
            <a:endParaRPr lang="es-E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4 Cerrar llave"/>
          <p:cNvSpPr/>
          <p:nvPr/>
        </p:nvSpPr>
        <p:spPr>
          <a:xfrm>
            <a:off x="6143636" y="1643050"/>
            <a:ext cx="571504" cy="15001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CuadroTexto"/>
          <p:cNvSpPr txBox="1"/>
          <p:nvPr/>
        </p:nvSpPr>
        <p:spPr>
          <a:xfrm>
            <a:off x="6858016" y="192880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Causo (en la sociedad )</a:t>
            </a:r>
            <a:endParaRPr lang="es-AR" sz="1400" dirty="0"/>
          </a:p>
        </p:txBody>
      </p:sp>
      <p:cxnSp>
        <p:nvCxnSpPr>
          <p:cNvPr id="8" name="7 Conector recto de flecha"/>
          <p:cNvCxnSpPr/>
          <p:nvPr/>
        </p:nvCxnSpPr>
        <p:spPr>
          <a:xfrm rot="5400000">
            <a:off x="6892941" y="2821777"/>
            <a:ext cx="35798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357950" y="3143248"/>
            <a:ext cx="22145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Desintegración de Amplios sectores sociales </a:t>
            </a:r>
            <a:endParaRPr lang="es-AR" sz="1400" dirty="0"/>
          </a:p>
        </p:txBody>
      </p:sp>
      <p:cxnSp>
        <p:nvCxnSpPr>
          <p:cNvPr id="11" name="10 Conector recto de flecha"/>
          <p:cNvCxnSpPr/>
          <p:nvPr/>
        </p:nvCxnSpPr>
        <p:spPr>
          <a:xfrm rot="10800000" flipV="1">
            <a:off x="5929322" y="3500438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4500562" y="3643314"/>
            <a:ext cx="1571636" cy="584775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Del cual surgió </a:t>
            </a:r>
            <a:endParaRPr lang="es-AR" sz="1600" dirty="0"/>
          </a:p>
        </p:txBody>
      </p:sp>
      <p:cxnSp>
        <p:nvCxnSpPr>
          <p:cNvPr id="14" name="13 Conector recto de flecha"/>
          <p:cNvCxnSpPr>
            <a:stCxn id="12" idx="1"/>
          </p:cNvCxnSpPr>
          <p:nvPr/>
        </p:nvCxnSpPr>
        <p:spPr>
          <a:xfrm rot="10800000" flipV="1">
            <a:off x="4071934" y="3935702"/>
            <a:ext cx="428628" cy="279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3714744" y="428625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La Clase Nuevos Pobres</a:t>
            </a:r>
            <a:endParaRPr lang="es-AR" sz="1400" dirty="0"/>
          </a:p>
        </p:txBody>
      </p:sp>
      <p:cxnSp>
        <p:nvCxnSpPr>
          <p:cNvPr id="17" name="16 Conector recto de flecha"/>
          <p:cNvCxnSpPr/>
          <p:nvPr/>
        </p:nvCxnSpPr>
        <p:spPr>
          <a:xfrm rot="10800000">
            <a:off x="3143240" y="457200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428596" y="3286124"/>
            <a:ext cx="28575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FF0000"/>
                </a:solidFill>
              </a:rPr>
              <a:t>Datos Adicional</a:t>
            </a:r>
          </a:p>
          <a:p>
            <a:r>
              <a:rPr lang="es-ES" sz="1600" dirty="0" smtClean="0"/>
              <a:t>Se los diferencio de Los </a:t>
            </a:r>
            <a:r>
              <a:rPr lang="es-ES" sz="1600" dirty="0" smtClean="0">
                <a:solidFill>
                  <a:srgbClr val="FF0000"/>
                </a:solidFill>
              </a:rPr>
              <a:t>Pobres Estructurales</a:t>
            </a:r>
            <a:r>
              <a:rPr lang="es-ES" sz="1600" dirty="0" smtClean="0"/>
              <a:t>  por que median su progreso demencialmente y según el </a:t>
            </a:r>
            <a:r>
              <a:rPr lang="es-ES" sz="1600" dirty="0" smtClean="0">
                <a:solidFill>
                  <a:srgbClr val="FF0000"/>
                </a:solidFill>
              </a:rPr>
              <a:t>INDEC</a:t>
            </a:r>
            <a:r>
              <a:rPr lang="es-ES" sz="1600" dirty="0" smtClean="0"/>
              <a:t> los Nuevos Pobres pese a su posición social general , si podían abastecer  la mayoría de sus necesidades básicas.</a:t>
            </a:r>
            <a:endParaRPr lang="es-AR" sz="16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5286380" y="450057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6429388" y="4357694"/>
            <a:ext cx="20717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Producto de la desintegraciones de sectores sociales de la clase media e indígena laboral en la Argentina</a:t>
            </a:r>
            <a:endParaRPr lang="es-AR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</TotalTime>
  <Words>148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Brío</vt:lpstr>
      <vt:lpstr>Algunas transformaciones recientes de la estructura social argentina</vt:lpstr>
      <vt:lpstr>Diapositiva 2</vt:lpstr>
      <vt:lpstr>Nuevos Pobres </vt:lpstr>
    </vt:vector>
  </TitlesOfParts>
  <Company>Colegio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Algunas transformaciones recientes de la estructura social argentina</dc:title>
  <dc:creator>PC10</dc:creator>
  <cp:lastModifiedBy>Contreras </cp:lastModifiedBy>
  <cp:revision>4</cp:revision>
  <dcterms:created xsi:type="dcterms:W3CDTF">2013-11-04T12:48:18Z</dcterms:created>
  <dcterms:modified xsi:type="dcterms:W3CDTF">2013-11-11T01:16:01Z</dcterms:modified>
</cp:coreProperties>
</file>