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la poblacion negra 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20000</c:v>
                </c:pt>
                <c:pt idx="1">
                  <c:v>15000</c:v>
                </c:pt>
                <c:pt idx="2">
                  <c:v>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poblacion de blancos nativos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3000</c:v>
                </c:pt>
                <c:pt idx="1">
                  <c:v>15000</c:v>
                </c:pt>
                <c:pt idx="2">
                  <c:v>1295000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poblacion mestiza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 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421000</c:v>
                </c:pt>
                <c:pt idx="1">
                  <c:v>553000</c:v>
                </c:pt>
                <c:pt idx="2">
                  <c:v>1500000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634532204171525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poblacion de blancos europeos 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6000</c:v>
                </c:pt>
                <c:pt idx="1">
                  <c:v>7000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309064899309121"/>
          <c:y val="0.14868150850622333"/>
          <c:w val="0.60019182947507599"/>
          <c:h val="0.777622378875465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poblacion aborigen 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210000</c:v>
                </c:pt>
                <c:pt idx="1">
                  <c:v>100000</c:v>
                </c:pt>
                <c:pt idx="2">
                  <c:v>60000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321030183727034"/>
          <c:y val="0.11179619990743853"/>
          <c:w val="0.61285673665791773"/>
          <c:h val="0.888203800092561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Variacion de poblacion de mulatos </c:v>
                </c:pt>
              </c:strCache>
            </c:strRef>
          </c:tx>
          <c:explosion val="1"/>
          <c:dPt>
            <c:idx val="0"/>
            <c:bubble3D val="0"/>
            <c:explosion val="0"/>
          </c:dPt>
          <c:cat>
            <c:strRef>
              <c:f>Hoja1!$A$2:$A$5</c:f>
              <c:strCache>
                <c:ptCount val="3"/>
                <c:pt idx="0">
                  <c:v>Año 1810</c:v>
                </c:pt>
                <c:pt idx="1">
                  <c:v>Año 1852</c:v>
                </c:pt>
                <c:pt idx="2">
                  <c:v>Año 1895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60000</c:v>
                </c:pt>
                <c:pt idx="1">
                  <c:v>210000</c:v>
                </c:pt>
                <c:pt idx="2">
                  <c:v>150000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0.66509</cdr:y>
    </cdr:from>
    <cdr:to>
      <cdr:x>0.30252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-72008" y="4032448"/>
          <a:ext cx="2592288" cy="1944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AR" sz="1100" dirty="0"/>
        </a:p>
      </cdr:txBody>
    </cdr:sp>
  </cdr:relSizeAnchor>
  <cdr:relSizeAnchor xmlns:cdr="http://schemas.openxmlformats.org/drawingml/2006/chartDrawing">
    <cdr:from>
      <cdr:x>0</cdr:x>
      <cdr:y>0.55346</cdr:y>
    </cdr:from>
    <cdr:to>
      <cdr:x>0.31092</cdr:x>
      <cdr:y>1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0" y="3816424"/>
          <a:ext cx="2664296" cy="25922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AR" sz="1100" dirty="0"/>
        </a:p>
      </cdr:txBody>
    </cdr:sp>
  </cdr:relSizeAnchor>
  <cdr:relSizeAnchor xmlns:cdr="http://schemas.openxmlformats.org/drawingml/2006/chartDrawing">
    <cdr:from>
      <cdr:x>0.03361</cdr:x>
      <cdr:y>0.75664</cdr:y>
    </cdr:from>
    <cdr:to>
      <cdr:x>0.27731</cdr:x>
      <cdr:y>0.91789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88032" y="4392488"/>
          <a:ext cx="208823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AR" sz="1100" dirty="0"/>
        </a:p>
      </cdr:txBody>
    </cdr:sp>
  </cdr:relSizeAnchor>
  <cdr:relSizeAnchor xmlns:cdr="http://schemas.openxmlformats.org/drawingml/2006/chartDrawing">
    <cdr:from>
      <cdr:x>0</cdr:x>
      <cdr:y>0.69462</cdr:y>
    </cdr:from>
    <cdr:to>
      <cdr:x>0.27731</cdr:x>
      <cdr:y>0.91789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-72008" y="4032448"/>
          <a:ext cx="2376264" cy="1296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AR" sz="1800" dirty="0" smtClean="0"/>
            <a:t>En este cuarto grafico podemos observar como la sociedad blancos </a:t>
          </a:r>
          <a:r>
            <a:rPr lang="es-AR" sz="1800" dirty="0" err="1" smtClean="0"/>
            <a:t>euriopeos</a:t>
          </a:r>
          <a:r>
            <a:rPr lang="es-AR" sz="1800" dirty="0" smtClean="0"/>
            <a:t> </a:t>
          </a:r>
          <a:r>
            <a:rPr lang="es-AR" sz="1800" dirty="0" err="1" smtClean="0"/>
            <a:t>crecio</a:t>
          </a:r>
          <a:r>
            <a:rPr lang="es-AR" sz="1800" dirty="0" smtClean="0"/>
            <a:t> al transcurso de los años </a:t>
          </a:r>
          <a:endParaRPr lang="es-AR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0.03538</cdr:x>
      <cdr:y>0.68478</cdr:y>
    </cdr:from>
    <cdr:to>
      <cdr:x>0.27163</cdr:x>
      <cdr:y>0.91304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23528" y="4320480"/>
          <a:ext cx="2160240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AR" sz="2000" dirty="0" smtClean="0"/>
            <a:t>En este sexto y ultimo grafico podemos observar como la </a:t>
          </a:r>
          <a:r>
            <a:rPr lang="es-AR" sz="2000" dirty="0" err="1" smtClean="0"/>
            <a:t>poblacion</a:t>
          </a:r>
          <a:r>
            <a:rPr lang="es-AR" sz="2000" dirty="0" smtClean="0"/>
            <a:t> de mulatos </a:t>
          </a:r>
          <a:r>
            <a:rPr lang="es-AR" sz="2000" dirty="0" err="1" smtClean="0"/>
            <a:t>crecio</a:t>
          </a:r>
          <a:r>
            <a:rPr lang="es-AR" sz="2000" dirty="0" smtClean="0"/>
            <a:t> </a:t>
          </a:r>
          <a:endParaRPr lang="es-AR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9CB8C8-8982-447D-A331-EC4540963DA5}" type="datetimeFigureOut">
              <a:rPr lang="es-AR" smtClean="0"/>
              <a:t>04/11/2013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4C0C83B-7B70-460C-B47E-5BA4203BE8D3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pPr algn="r"/>
            <a:r>
              <a:rPr lang="es-AR" dirty="0" smtClean="0">
                <a:latin typeface="Blackadder ITC" panose="04020505051007020D02" pitchFamily="82" charset="0"/>
              </a:rPr>
              <a:t>José Ingenieros </a:t>
            </a:r>
            <a:endParaRPr lang="es-AR" dirty="0">
              <a:latin typeface="Blackadder ITC" panose="04020505051007020D02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686800" cy="3231650"/>
          </a:xfrm>
        </p:spPr>
        <p:txBody>
          <a:bodyPr>
            <a:norm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Este pensaba que la sociología debía seguir los pasos de las ciencias naturales , para descubrir leyes sociológicas que a su juicio estaban subordinadas a leyes biológicas . Como en Europa , la influencia de las ciencias naturales determino la sociología  basada en el estudio de las razas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66352" y="3861048"/>
            <a:ext cx="65527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dirty="0" smtClean="0"/>
              <a:t>Postura : El quería  fundar una raza argentina  homogénea , ya que este resolvería  los problemas sociales y políticos de la etnia argentinas  </a:t>
            </a:r>
          </a:p>
          <a:p>
            <a:endParaRPr lang="es-AR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 smtClean="0"/>
              <a:t>Se imponía para Ingenieros de idea de fusionar las nacionalidades en una “raza argentina “  , que dotara de “unidad mental y social “  a la población .</a:t>
            </a:r>
            <a:endParaRPr lang="es-AR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635" y="3664862"/>
            <a:ext cx="2729483" cy="319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6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476672"/>
            <a:ext cx="84249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b="1" dirty="0" smtClean="0"/>
              <a:t>José Ingenieros y la composición étnica de la sociedad tradicional</a:t>
            </a:r>
            <a:endParaRPr lang="es-AR" sz="2200" b="1" dirty="0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34161242"/>
              </p:ext>
            </p:extLst>
          </p:nvPr>
        </p:nvGraphicFramePr>
        <p:xfrm>
          <a:off x="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99992" y="4359713"/>
            <a:ext cx="4644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/>
              <a:t>En este primer grafico podemos observar  como la sociedad negra como  al transcurso de los años fue disminuyendo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129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1757335446"/>
              </p:ext>
            </p:extLst>
          </p:nvPr>
        </p:nvGraphicFramePr>
        <p:xfrm>
          <a:off x="-180528" y="1124744"/>
          <a:ext cx="914501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516216" y="3429000"/>
            <a:ext cx="2627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este segundo grafico podemos observar  como la sociedad blancos nativos como  al transcurso de los años  fue creciendo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6995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913522725"/>
              </p:ext>
            </p:extLst>
          </p:nvPr>
        </p:nvGraphicFramePr>
        <p:xfrm>
          <a:off x="323528" y="692696"/>
          <a:ext cx="835292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3717032"/>
            <a:ext cx="2411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tercer  grafico podemos observar  como la sociedad mestiza  como  al transcurso de los años fue  creciendo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944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312587693"/>
              </p:ext>
            </p:extLst>
          </p:nvPr>
        </p:nvGraphicFramePr>
        <p:xfrm>
          <a:off x="323528" y="764704"/>
          <a:ext cx="8568952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591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705455559"/>
              </p:ext>
            </p:extLst>
          </p:nvPr>
        </p:nvGraphicFramePr>
        <p:xfrm>
          <a:off x="179512" y="404664"/>
          <a:ext cx="8676456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67544" y="4077072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este quinto grafico podemos observar como la sociedad aborigen  disminuyo al transcurso de los años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4772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6377714"/>
              </p:ext>
            </p:extLst>
          </p:nvPr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1768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</TotalTime>
  <Words>244</Words>
  <Application>Microsoft Office PowerPoint</Application>
  <PresentationFormat>Presentación en pantalla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José Ingenieros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José Ingenieros</dc:title>
  <dc:creator>Marcelo</dc:creator>
  <cp:lastModifiedBy>Marcelo</cp:lastModifiedBy>
  <cp:revision>6</cp:revision>
  <dcterms:created xsi:type="dcterms:W3CDTF">2013-11-04T18:28:08Z</dcterms:created>
  <dcterms:modified xsi:type="dcterms:W3CDTF">2013-11-04T19:28:36Z</dcterms:modified>
</cp:coreProperties>
</file>