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6489-5B8F-43FD-BE25-E55BA2B33276}" type="datetimeFigureOut">
              <a:rPr lang="es-MX" smtClean="0"/>
              <a:t>29/11/2013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CBA6-6461-42B8-A0C8-85771C0FA9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554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6489-5B8F-43FD-BE25-E55BA2B33276}" type="datetimeFigureOut">
              <a:rPr lang="es-MX" smtClean="0"/>
              <a:t>29/11/2013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CBA6-6461-42B8-A0C8-85771C0FA9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996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6489-5B8F-43FD-BE25-E55BA2B33276}" type="datetimeFigureOut">
              <a:rPr lang="es-MX" smtClean="0"/>
              <a:t>29/11/2013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CBA6-6461-42B8-A0C8-85771C0FA9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370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6489-5B8F-43FD-BE25-E55BA2B33276}" type="datetimeFigureOut">
              <a:rPr lang="es-MX" smtClean="0"/>
              <a:t>29/11/2013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CBA6-6461-42B8-A0C8-85771C0FA9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324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6489-5B8F-43FD-BE25-E55BA2B33276}" type="datetimeFigureOut">
              <a:rPr lang="es-MX" smtClean="0"/>
              <a:t>29/11/2013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CBA6-6461-42B8-A0C8-85771C0FA9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8234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6489-5B8F-43FD-BE25-E55BA2B33276}" type="datetimeFigureOut">
              <a:rPr lang="es-MX" smtClean="0"/>
              <a:t>29/11/2013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CBA6-6461-42B8-A0C8-85771C0FA9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8413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6489-5B8F-43FD-BE25-E55BA2B33276}" type="datetimeFigureOut">
              <a:rPr lang="es-MX" smtClean="0"/>
              <a:t>29/11/2013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CBA6-6461-42B8-A0C8-85771C0FA9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850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6489-5B8F-43FD-BE25-E55BA2B33276}" type="datetimeFigureOut">
              <a:rPr lang="es-MX" smtClean="0"/>
              <a:t>29/11/2013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CBA6-6461-42B8-A0C8-85771C0FA9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8533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6489-5B8F-43FD-BE25-E55BA2B33276}" type="datetimeFigureOut">
              <a:rPr lang="es-MX" smtClean="0"/>
              <a:t>29/11/2013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CBA6-6461-42B8-A0C8-85771C0FA9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5379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6489-5B8F-43FD-BE25-E55BA2B33276}" type="datetimeFigureOut">
              <a:rPr lang="es-MX" smtClean="0"/>
              <a:t>29/11/2013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CBA6-6461-42B8-A0C8-85771C0FA9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0792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6489-5B8F-43FD-BE25-E55BA2B33276}" type="datetimeFigureOut">
              <a:rPr lang="es-MX" smtClean="0"/>
              <a:t>29/11/2013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CBA6-6461-42B8-A0C8-85771C0FA9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045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46489-5B8F-43FD-BE25-E55BA2B33276}" type="datetimeFigureOut">
              <a:rPr lang="es-MX" smtClean="0"/>
              <a:t>29/11/2013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6CBA6-6461-42B8-A0C8-85771C0FA9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281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Subtítulo"/>
          <p:cNvSpPr txBox="1">
            <a:spLocks/>
          </p:cNvSpPr>
          <p:nvPr/>
        </p:nvSpPr>
        <p:spPr>
          <a:xfrm>
            <a:off x="1259632" y="332656"/>
            <a:ext cx="6400800" cy="6957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50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parajita" panose="020B0604020202020204" pitchFamily="34" charset="0"/>
                <a:cs typeface="Aparajita" panose="020B0604020202020204" pitchFamily="34" charset="0"/>
              </a:rPr>
              <a:t>V</a:t>
            </a:r>
            <a:endParaRPr lang="es-MX" sz="50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-7640" y="1844824"/>
            <a:ext cx="4363616" cy="2520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076056" y="1844824"/>
            <a:ext cx="4104456" cy="2520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5559375"/>
            <a:ext cx="7772400" cy="1470025"/>
          </a:xfrm>
        </p:spPr>
        <p:txBody>
          <a:bodyPr>
            <a:normAutofit/>
          </a:bodyPr>
          <a:lstStyle/>
          <a:p>
            <a:r>
              <a:rPr lang="es-MX" sz="1800" b="1" u="sng" dirty="0" smtClean="0">
                <a:latin typeface="Century Gothic" panose="020B0502020202020204" pitchFamily="34" charset="0"/>
              </a:rPr>
              <a:t>Los lugares emblemáticos de Cuernavaca evidencian </a:t>
            </a:r>
            <a:br>
              <a:rPr lang="es-MX" sz="1800" b="1" u="sng" dirty="0" smtClean="0">
                <a:latin typeface="Century Gothic" panose="020B0502020202020204" pitchFamily="34" charset="0"/>
              </a:rPr>
            </a:br>
            <a:r>
              <a:rPr lang="es-MX" sz="1800" b="1" u="sng" dirty="0" smtClean="0">
                <a:latin typeface="Century Gothic" panose="020B0502020202020204" pitchFamily="34" charset="0"/>
              </a:rPr>
              <a:t>un notable deterioro</a:t>
            </a:r>
            <a:r>
              <a:rPr lang="es-MX" sz="1800" b="1" u="sng" dirty="0">
                <a:latin typeface="Century Gothic" panose="020B0502020202020204" pitchFamily="34" charset="0"/>
              </a:rPr>
              <a:t> </a:t>
            </a:r>
            <a:r>
              <a:rPr lang="es-MX" sz="1800" b="1" u="sng" dirty="0" smtClean="0">
                <a:latin typeface="Century Gothic" panose="020B0502020202020204" pitchFamily="34" charset="0"/>
              </a:rPr>
              <a:t>y una reducida o nula</a:t>
            </a:r>
            <a:br>
              <a:rPr lang="es-MX" sz="1800" b="1" u="sng" dirty="0" smtClean="0">
                <a:latin typeface="Century Gothic" panose="020B0502020202020204" pitchFamily="34" charset="0"/>
              </a:rPr>
            </a:br>
            <a:r>
              <a:rPr lang="es-MX" sz="1800" b="1" u="sng" dirty="0" smtClean="0">
                <a:latin typeface="Century Gothic" panose="020B0502020202020204" pitchFamily="34" charset="0"/>
              </a:rPr>
              <a:t>vinculación con los residentes de la ciudad. </a:t>
            </a:r>
            <a:endParaRPr lang="es-MX" sz="1800" b="1" u="sng" dirty="0">
              <a:latin typeface="Century Gothic" panose="020B0502020202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476672"/>
            <a:ext cx="7488832" cy="1752600"/>
          </a:xfrm>
        </p:spPr>
        <p:txBody>
          <a:bodyPr>
            <a:normAutofit/>
          </a:bodyPr>
          <a:lstStyle/>
          <a:p>
            <a:r>
              <a:rPr lang="es-MX" sz="2400" b="1" dirty="0" smtClean="0">
                <a:latin typeface="Century Gothic" panose="020B0502020202020204" pitchFamily="34" charset="0"/>
              </a:rPr>
              <a:t>¿CONOCEN LOS RESIDENTES DE CUERNAVACA LA IMPORTANCIA HISTÓRICA DE LOS LUGARES EMBLEMÁTICOS DE SU CIUDAD?</a:t>
            </a:r>
            <a:endParaRPr lang="es-MX" sz="2400" b="1" dirty="0">
              <a:latin typeface="Century Gothic" panose="020B0502020202020204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07504" y="1621247"/>
            <a:ext cx="2880320" cy="39679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MX" sz="1800" dirty="0" smtClean="0">
              <a:latin typeface="Century Gothic" panose="020B0502020202020204" pitchFamily="34" charset="0"/>
            </a:endParaRPr>
          </a:p>
          <a:p>
            <a:pPr algn="l"/>
            <a:r>
              <a:rPr lang="es-MX" sz="1600" b="1" dirty="0" smtClean="0">
                <a:latin typeface="Century Gothic" panose="020B0502020202020204" pitchFamily="34" charset="0"/>
              </a:rPr>
              <a:t>Conceptos / Teorías</a:t>
            </a:r>
          </a:p>
          <a:p>
            <a:pPr algn="l"/>
            <a:endParaRPr lang="es-MX" sz="1800" b="1" dirty="0" smtClean="0">
              <a:latin typeface="Century Gothic" panose="020B0502020202020204" pitchFamily="34" charset="0"/>
            </a:endParaRPr>
          </a:p>
          <a:p>
            <a:pPr algn="l"/>
            <a:endParaRPr lang="es-MX" sz="1800" b="1" dirty="0">
              <a:latin typeface="Century Gothic" panose="020B0502020202020204" pitchFamily="34" charset="0"/>
            </a:endParaRPr>
          </a:p>
          <a:p>
            <a:pPr algn="l"/>
            <a:r>
              <a:rPr lang="es-MX" sz="1800" dirty="0" err="1" smtClean="0">
                <a:latin typeface="Century Gothic" panose="020B0502020202020204" pitchFamily="34" charset="0"/>
              </a:rPr>
              <a:t>Altman</a:t>
            </a:r>
            <a:r>
              <a:rPr lang="es-MX" sz="1800" dirty="0" smtClean="0">
                <a:latin typeface="Century Gothic" panose="020B0502020202020204" pitchFamily="34" charset="0"/>
              </a:rPr>
              <a:t> – apego a lugares</a:t>
            </a:r>
          </a:p>
          <a:p>
            <a:pPr algn="l"/>
            <a:r>
              <a:rPr lang="es-MX" sz="1800" dirty="0" smtClean="0">
                <a:latin typeface="Century Gothic" panose="020B0502020202020204" pitchFamily="34" charset="0"/>
              </a:rPr>
              <a:t>Borja – espacio público</a:t>
            </a:r>
          </a:p>
          <a:p>
            <a:pPr algn="l"/>
            <a:r>
              <a:rPr lang="es-MX" sz="1800" dirty="0" smtClean="0">
                <a:latin typeface="Century Gothic" panose="020B0502020202020204" pitchFamily="34" charset="0"/>
              </a:rPr>
              <a:t>Pol – apropiación </a:t>
            </a:r>
          </a:p>
          <a:p>
            <a:pPr algn="l"/>
            <a:r>
              <a:rPr lang="es-MX" sz="1800" dirty="0" smtClean="0">
                <a:latin typeface="Century Gothic" panose="020B0502020202020204" pitchFamily="34" charset="0"/>
              </a:rPr>
              <a:t>García </a:t>
            </a:r>
            <a:r>
              <a:rPr lang="es-MX" sz="1800" dirty="0" err="1" smtClean="0">
                <a:latin typeface="Century Gothic" panose="020B0502020202020204" pitchFamily="34" charset="0"/>
              </a:rPr>
              <a:t>Canclini</a:t>
            </a:r>
            <a:r>
              <a:rPr lang="es-MX" sz="1800" dirty="0" smtClean="0">
                <a:latin typeface="Century Gothic" panose="020B0502020202020204" pitchFamily="34" charset="0"/>
              </a:rPr>
              <a:t> – multiculturalidad</a:t>
            </a:r>
          </a:p>
          <a:p>
            <a:pPr algn="l"/>
            <a:r>
              <a:rPr lang="es-MX" sz="1800" dirty="0" err="1" smtClean="0">
                <a:latin typeface="Century Gothic" panose="020B0502020202020204" pitchFamily="34" charset="0"/>
              </a:rPr>
              <a:t>Bauman</a:t>
            </a:r>
            <a:r>
              <a:rPr lang="es-MX" sz="1800" dirty="0" smtClean="0">
                <a:latin typeface="Century Gothic" panose="020B0502020202020204" pitchFamily="34" charset="0"/>
              </a:rPr>
              <a:t> – comunidad</a:t>
            </a:r>
          </a:p>
          <a:p>
            <a:pPr algn="l"/>
            <a:r>
              <a:rPr lang="es-MX" sz="1800" dirty="0" err="1" smtClean="0">
                <a:latin typeface="Century Gothic" panose="020B0502020202020204" pitchFamily="34" charset="0"/>
              </a:rPr>
              <a:t>Vigotsky</a:t>
            </a:r>
            <a:r>
              <a:rPr lang="es-MX" sz="1800" dirty="0" smtClean="0">
                <a:latin typeface="Century Gothic" panose="020B0502020202020204" pitchFamily="34" charset="0"/>
              </a:rPr>
              <a:t> – apropiación</a:t>
            </a:r>
          </a:p>
          <a:p>
            <a:pPr algn="l"/>
            <a:r>
              <a:rPr lang="es-MX" sz="1800" dirty="0" smtClean="0">
                <a:latin typeface="Century Gothic" panose="020B0502020202020204" pitchFamily="34" charset="0"/>
              </a:rPr>
              <a:t>Valera - identificación</a:t>
            </a:r>
          </a:p>
          <a:p>
            <a:pPr algn="l"/>
            <a:endParaRPr lang="es-MX" sz="1800" u="sng" dirty="0" smtClean="0">
              <a:latin typeface="Century Gothic" panose="020B0502020202020204" pitchFamily="34" charset="0"/>
            </a:endParaRPr>
          </a:p>
          <a:p>
            <a:pPr algn="l"/>
            <a:endParaRPr lang="es-MX" sz="1800" u="sng" dirty="0">
              <a:latin typeface="Century Gothic" panose="020B0502020202020204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52120" y="1700808"/>
            <a:ext cx="3384564" cy="4248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1800" b="1" dirty="0" smtClean="0">
                <a:latin typeface="Century Gothic" panose="020B0502020202020204" pitchFamily="34" charset="0"/>
              </a:rPr>
              <a:t>Metodología</a:t>
            </a:r>
          </a:p>
          <a:p>
            <a:pPr algn="r"/>
            <a:r>
              <a:rPr lang="es-MX" sz="1800" b="1" dirty="0" smtClean="0">
                <a:latin typeface="Century Gothic" panose="020B0502020202020204" pitchFamily="34" charset="0"/>
              </a:rPr>
              <a:t> 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MX" sz="1800" dirty="0" smtClean="0">
                <a:latin typeface="Century Gothic" panose="020B0502020202020204" pitchFamily="34" charset="0"/>
              </a:rPr>
              <a:t>Entrevista a profundidad a miembro del consejo de cronistas de Cuernavaca para obtener lista de lugares o edificios emblemáticos. 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endParaRPr lang="es-MX" sz="1800" dirty="0" smtClean="0">
              <a:latin typeface="Century Gothic" panose="020B0502020202020204" pitchFamily="34" charset="0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MX" sz="1800" dirty="0" err="1" smtClean="0">
                <a:latin typeface="Century Gothic" panose="020B0502020202020204" pitchFamily="34" charset="0"/>
              </a:rPr>
              <a:t>Focus</a:t>
            </a:r>
            <a:r>
              <a:rPr lang="es-MX" sz="1800" dirty="0" smtClean="0">
                <a:latin typeface="Century Gothic" panose="020B0502020202020204" pitchFamily="34" charset="0"/>
              </a:rPr>
              <a:t> </a:t>
            </a:r>
            <a:r>
              <a:rPr lang="es-MX" sz="1800" dirty="0" err="1" smtClean="0">
                <a:latin typeface="Century Gothic" panose="020B0502020202020204" pitchFamily="34" charset="0"/>
              </a:rPr>
              <a:t>Group</a:t>
            </a:r>
            <a:r>
              <a:rPr lang="es-MX" sz="1800" dirty="0" smtClean="0">
                <a:latin typeface="Century Gothic" panose="020B0502020202020204" pitchFamily="34" charset="0"/>
              </a:rPr>
              <a:t> presentando imagen antigua y actual de los lugares emblemáticos para identificación. 3 hombres y 3 mujeres residentes (20 años de residencia mínimo)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s-MX" sz="1800" dirty="0" smtClean="0">
                <a:latin typeface="Century Gothic" panose="020B0502020202020204" pitchFamily="34" charset="0"/>
              </a:rPr>
              <a:t>2 hombres y 2 mujeres jóvenes inmigrantes (3 años residencia mínimo).</a:t>
            </a:r>
            <a:endParaRPr lang="es-MX" sz="1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673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1era. lluvia de Conceptos</a:t>
            </a:r>
            <a:endParaRPr lang="es-MX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268760"/>
            <a:ext cx="7704856" cy="5474395"/>
          </a:xfrm>
        </p:spPr>
      </p:pic>
    </p:spTree>
    <p:extLst>
      <p:ext uri="{BB962C8B-B14F-4D97-AF65-F5344CB8AC3E}">
        <p14:creationId xmlns:p14="http://schemas.microsoft.com/office/powerpoint/2010/main" val="973642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119</Words>
  <Application>Microsoft Office PowerPoint</Application>
  <PresentationFormat>Presentación en pantalla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Los lugares emblemáticos de Cuernavaca evidencian  un notable deterioro y una reducida o nula vinculación con los residentes de la ciudad. </vt:lpstr>
      <vt:lpstr>1era. lluvia de Conceptos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edificios emblemáticos de Cuernavaca evidencian un notable deterioro y una reducida vinculación con los residentes de la ciudad. </dc:title>
  <dc:creator>LATITUD D630C</dc:creator>
  <cp:lastModifiedBy>LATITUD D630C</cp:lastModifiedBy>
  <cp:revision>37</cp:revision>
  <dcterms:created xsi:type="dcterms:W3CDTF">2013-11-29T19:44:58Z</dcterms:created>
  <dcterms:modified xsi:type="dcterms:W3CDTF">2013-11-29T20:53:52Z</dcterms:modified>
</cp:coreProperties>
</file>