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1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6"/>
  </p:notesMasterIdLst>
  <p:sldIdLst>
    <p:sldId id="256" r:id="rId2"/>
    <p:sldId id="257" r:id="rId3"/>
    <p:sldId id="260" r:id="rId4"/>
    <p:sldId id="261" r:id="rId5"/>
    <p:sldId id="262" r:id="rId6"/>
    <p:sldId id="263" r:id="rId7"/>
    <p:sldId id="264" r:id="rId8"/>
    <p:sldId id="278" r:id="rId9"/>
    <p:sldId id="265" r:id="rId10"/>
    <p:sldId id="279" r:id="rId11"/>
    <p:sldId id="280" r:id="rId12"/>
    <p:sldId id="282" r:id="rId13"/>
    <p:sldId id="281" r:id="rId14"/>
    <p:sldId id="283" r:id="rId15"/>
    <p:sldId id="266" r:id="rId16"/>
    <p:sldId id="268" r:id="rId17"/>
    <p:sldId id="284" r:id="rId18"/>
    <p:sldId id="269" r:id="rId19"/>
    <p:sldId id="270" r:id="rId20"/>
    <p:sldId id="271" r:id="rId21"/>
    <p:sldId id="285" r:id="rId22"/>
    <p:sldId id="286" r:id="rId23"/>
    <p:sldId id="287" r:id="rId24"/>
    <p:sldId id="288" r:id="rId25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image" Target="../media/image10.jpg"/><Relationship Id="rId1" Type="http://schemas.openxmlformats.org/officeDocument/2006/relationships/image" Target="../media/image9.png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jpg"/><Relationship Id="rId1" Type="http://schemas.openxmlformats.org/officeDocument/2006/relationships/image" Target="../media/image12.pn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image" Target="../media/image10.jpg"/><Relationship Id="rId1" Type="http://schemas.openxmlformats.org/officeDocument/2006/relationships/image" Target="../media/image9.png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jpg"/><Relationship Id="rId1" Type="http://schemas.openxmlformats.org/officeDocument/2006/relationships/image" Target="../media/image12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3_4">
  <dgm:title val=""/>
  <dgm:desc val=""/>
  <dgm:catLst>
    <dgm:cat type="accent3" pri="11400"/>
  </dgm:catLst>
  <dgm:styleLbl name="node0">
    <dgm:fillClrLst meth="cycle">
      <a:schemeClr val="accent3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3">
        <a:shade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3">
        <a:shade val="50000"/>
      </a:schemeClr>
      <a:schemeClr val="accent3">
        <a:tint val="55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3">
        <a:shade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3">
        <a:shade val="80000"/>
        <a:alpha val="50000"/>
      </a:schemeClr>
      <a:schemeClr val="accent3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55000"/>
      </a:schemeClr>
    </dgm:fillClrLst>
    <dgm:linClrLst meth="repeat">
      <a:schemeClr val="accent3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55000"/>
      </a:schemeClr>
    </dgm:fillClrLst>
    <dgm:linClrLst meth="repeat">
      <a:schemeClr val="accent3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55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5_1">
  <dgm:title val=""/>
  <dgm:desc val=""/>
  <dgm:catLst>
    <dgm:cat type="accent5" pri="11100"/>
  </dgm:catLst>
  <dgm:styleLbl name="node0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5">
        <a:alpha val="4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4FE3273-70AC-41E1-AB1F-306AA9D6EFF6}" type="doc">
      <dgm:prSet loTypeId="urn:microsoft.com/office/officeart/2008/layout/TitledPictureBlocks" loCatId="pictur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MX"/>
        </a:p>
      </dgm:t>
    </dgm:pt>
    <dgm:pt modelId="{409DBB6F-B546-42AD-B028-E468D493285D}">
      <dgm:prSet phldrT="[Texto]"/>
      <dgm:spPr/>
      <dgm:t>
        <a:bodyPr/>
        <a:lstStyle/>
        <a:p>
          <a:r>
            <a:rPr lang="es-MX" dirty="0" smtClean="0"/>
            <a:t>ONU</a:t>
          </a:r>
          <a:endParaRPr lang="es-MX" dirty="0"/>
        </a:p>
      </dgm:t>
    </dgm:pt>
    <dgm:pt modelId="{7754D248-9892-404A-AD7B-CA778FF87CCF}" type="parTrans" cxnId="{15815ACC-008D-4731-81BD-4CF9DF3F830E}">
      <dgm:prSet/>
      <dgm:spPr/>
      <dgm:t>
        <a:bodyPr/>
        <a:lstStyle/>
        <a:p>
          <a:endParaRPr lang="es-MX"/>
        </a:p>
      </dgm:t>
    </dgm:pt>
    <dgm:pt modelId="{27B68DCB-D6F5-4EFC-A1FB-7D48D5AFEED7}" type="sibTrans" cxnId="{15815ACC-008D-4731-81BD-4CF9DF3F830E}">
      <dgm:prSet/>
      <dgm:spPr/>
      <dgm:t>
        <a:bodyPr/>
        <a:lstStyle/>
        <a:p>
          <a:endParaRPr lang="es-MX"/>
        </a:p>
      </dgm:t>
    </dgm:pt>
    <dgm:pt modelId="{115AAEFE-DCF0-4662-9813-52BC9CABAB03}">
      <dgm:prSet phldrT="[Texto]"/>
      <dgm:spPr/>
      <dgm:t>
        <a:bodyPr/>
        <a:lstStyle/>
        <a:p>
          <a:r>
            <a:rPr lang="es-MX" dirty="0" smtClean="0"/>
            <a:t>UNESCO</a:t>
          </a:r>
          <a:endParaRPr lang="es-MX" dirty="0"/>
        </a:p>
      </dgm:t>
    </dgm:pt>
    <dgm:pt modelId="{801D10E9-7057-4895-A8F9-2FA018DFF94D}" type="parTrans" cxnId="{2B42178F-F7EE-4F7D-8E81-904F219DD60C}">
      <dgm:prSet/>
      <dgm:spPr/>
      <dgm:t>
        <a:bodyPr/>
        <a:lstStyle/>
        <a:p>
          <a:endParaRPr lang="es-MX"/>
        </a:p>
      </dgm:t>
    </dgm:pt>
    <dgm:pt modelId="{B1409B3E-A2CE-4E13-9D87-7737186D7525}" type="sibTrans" cxnId="{2B42178F-F7EE-4F7D-8E81-904F219DD60C}">
      <dgm:prSet/>
      <dgm:spPr/>
      <dgm:t>
        <a:bodyPr/>
        <a:lstStyle/>
        <a:p>
          <a:endParaRPr lang="es-MX"/>
        </a:p>
      </dgm:t>
    </dgm:pt>
    <dgm:pt modelId="{A171FE65-A1D3-46D4-BF0C-F4C634C19537}">
      <dgm:prSet phldrT="[Texto]"/>
      <dgm:spPr/>
      <dgm:t>
        <a:bodyPr/>
        <a:lstStyle/>
        <a:p>
          <a:r>
            <a:rPr lang="es-MX" dirty="0" smtClean="0"/>
            <a:t>FAO</a:t>
          </a:r>
          <a:endParaRPr lang="es-MX" dirty="0"/>
        </a:p>
      </dgm:t>
    </dgm:pt>
    <dgm:pt modelId="{8E455C84-3983-4E95-8D56-5ACC36691527}" type="parTrans" cxnId="{5544E99D-4EB8-465E-B110-8A2B00DE4B82}">
      <dgm:prSet/>
      <dgm:spPr/>
      <dgm:t>
        <a:bodyPr/>
        <a:lstStyle/>
        <a:p>
          <a:endParaRPr lang="es-MX"/>
        </a:p>
      </dgm:t>
    </dgm:pt>
    <dgm:pt modelId="{0295B55F-66B4-4A9C-ABAE-891EC033993F}" type="sibTrans" cxnId="{5544E99D-4EB8-465E-B110-8A2B00DE4B82}">
      <dgm:prSet/>
      <dgm:spPr/>
      <dgm:t>
        <a:bodyPr/>
        <a:lstStyle/>
        <a:p>
          <a:endParaRPr lang="es-MX"/>
        </a:p>
      </dgm:t>
    </dgm:pt>
    <dgm:pt modelId="{1B9599AE-2CCE-4DD1-8A90-D84A0B2ED7AB}" type="pres">
      <dgm:prSet presAssocID="{64FE3273-70AC-41E1-AB1F-306AA9D6EFF6}" presName="rootNode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es-MX"/>
        </a:p>
      </dgm:t>
    </dgm:pt>
    <dgm:pt modelId="{F798EAF7-31AF-4389-A0C2-C1284C8E9BBD}" type="pres">
      <dgm:prSet presAssocID="{409DBB6F-B546-42AD-B028-E468D493285D}" presName="composite" presStyleCnt="0"/>
      <dgm:spPr/>
    </dgm:pt>
    <dgm:pt modelId="{22F003C7-AB32-4725-8C75-E33EDB65D976}" type="pres">
      <dgm:prSet presAssocID="{409DBB6F-B546-42AD-B028-E468D493285D}" presName="ParentText" presStyleLbl="node1" presStyleIdx="0" presStyleCnt="3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D2B87ACA-3BD0-433E-B1B4-8F0010D8728F}" type="pres">
      <dgm:prSet presAssocID="{409DBB6F-B546-42AD-B028-E468D493285D}" presName="Image" presStyleLbl="bgImgPlac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1000" r="-11000"/>
          </a:stretch>
        </a:blipFill>
      </dgm:spPr>
    </dgm:pt>
    <dgm:pt modelId="{3CDF42DB-96E7-4408-98BE-55FBE51BF427}" type="pres">
      <dgm:prSet presAssocID="{409DBB6F-B546-42AD-B028-E468D493285D}" presName="ChildText" presStyleLbl="fgAcc1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4FF703AA-338F-4EF8-ACF4-29C6E4FB80C4}" type="pres">
      <dgm:prSet presAssocID="{27B68DCB-D6F5-4EFC-A1FB-7D48D5AFEED7}" presName="sibTrans" presStyleCnt="0"/>
      <dgm:spPr/>
    </dgm:pt>
    <dgm:pt modelId="{62A76458-DD61-4CC1-9B6E-E9FE629207DE}" type="pres">
      <dgm:prSet presAssocID="{115AAEFE-DCF0-4662-9813-52BC9CABAB03}" presName="composite" presStyleCnt="0"/>
      <dgm:spPr/>
    </dgm:pt>
    <dgm:pt modelId="{A278D62E-2594-484D-90EE-2CEC9AB35789}" type="pres">
      <dgm:prSet presAssocID="{115AAEFE-DCF0-4662-9813-52BC9CABAB03}" presName="ParentText" presStyleLbl="node1" presStyleIdx="1" presStyleCnt="3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00FF57EF-978A-4640-93A8-9CD8FF4718F0}" type="pres">
      <dgm:prSet presAssocID="{115AAEFE-DCF0-4662-9813-52BC9CABAB03}" presName="Image" presStyleLbl="bgImgPlace1" presStyleIdx="1" presStyleCnt="3"/>
      <dgm:spPr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6000" r="-6000"/>
          </a:stretch>
        </a:blipFill>
      </dgm:spPr>
    </dgm:pt>
    <dgm:pt modelId="{F7CDE74D-E590-4262-BE8A-B065C946C45B}" type="pres">
      <dgm:prSet presAssocID="{115AAEFE-DCF0-4662-9813-52BC9CABAB03}" presName="ChildText" presStyleLbl="fgAcc1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84C3A954-01A8-41B1-8AD9-9A15B75B586D}" type="pres">
      <dgm:prSet presAssocID="{B1409B3E-A2CE-4E13-9D87-7737186D7525}" presName="sibTrans" presStyleCnt="0"/>
      <dgm:spPr/>
    </dgm:pt>
    <dgm:pt modelId="{B4075EE3-ECAA-42B6-8118-14BAB0FF6CCD}" type="pres">
      <dgm:prSet presAssocID="{A171FE65-A1D3-46D4-BF0C-F4C634C19537}" presName="composite" presStyleCnt="0"/>
      <dgm:spPr/>
    </dgm:pt>
    <dgm:pt modelId="{91265D4C-5994-4978-900E-470423A1FA80}" type="pres">
      <dgm:prSet presAssocID="{A171FE65-A1D3-46D4-BF0C-F4C634C19537}" presName="ParentText" presStyleLbl="node1" presStyleIdx="2" presStyleCnt="3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D2B27C1D-E5AB-4146-8F84-32D8FCF80B6C}" type="pres">
      <dgm:prSet presAssocID="{A171FE65-A1D3-46D4-BF0C-F4C634C19537}" presName="Image" presStyleLbl="bgImgPlace1" presStyleIdx="2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1000" r="-11000"/>
          </a:stretch>
        </a:blipFill>
      </dgm:spPr>
    </dgm:pt>
    <dgm:pt modelId="{AA5E1C2E-9387-48CD-8406-F8C280761C9A}" type="pres">
      <dgm:prSet presAssocID="{A171FE65-A1D3-46D4-BF0C-F4C634C19537}" presName="ChildText" presStyleLbl="fgAcc1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15815ACC-008D-4731-81BD-4CF9DF3F830E}" srcId="{64FE3273-70AC-41E1-AB1F-306AA9D6EFF6}" destId="{409DBB6F-B546-42AD-B028-E468D493285D}" srcOrd="0" destOrd="0" parTransId="{7754D248-9892-404A-AD7B-CA778FF87CCF}" sibTransId="{27B68DCB-D6F5-4EFC-A1FB-7D48D5AFEED7}"/>
    <dgm:cxn modelId="{40058487-EC8D-4E22-B6C8-B25426303DFB}" type="presOf" srcId="{A171FE65-A1D3-46D4-BF0C-F4C634C19537}" destId="{91265D4C-5994-4978-900E-470423A1FA80}" srcOrd="0" destOrd="0" presId="urn:microsoft.com/office/officeart/2008/layout/TitledPictureBlocks"/>
    <dgm:cxn modelId="{5544E99D-4EB8-465E-B110-8A2B00DE4B82}" srcId="{64FE3273-70AC-41E1-AB1F-306AA9D6EFF6}" destId="{A171FE65-A1D3-46D4-BF0C-F4C634C19537}" srcOrd="2" destOrd="0" parTransId="{8E455C84-3983-4E95-8D56-5ACC36691527}" sibTransId="{0295B55F-66B4-4A9C-ABAE-891EC033993F}"/>
    <dgm:cxn modelId="{2B42178F-F7EE-4F7D-8E81-904F219DD60C}" srcId="{64FE3273-70AC-41E1-AB1F-306AA9D6EFF6}" destId="{115AAEFE-DCF0-4662-9813-52BC9CABAB03}" srcOrd="1" destOrd="0" parTransId="{801D10E9-7057-4895-A8F9-2FA018DFF94D}" sibTransId="{B1409B3E-A2CE-4E13-9D87-7737186D7525}"/>
    <dgm:cxn modelId="{71E7F6CF-220D-4BCC-9B3A-F8B327DD940E}" type="presOf" srcId="{64FE3273-70AC-41E1-AB1F-306AA9D6EFF6}" destId="{1B9599AE-2CCE-4DD1-8A90-D84A0B2ED7AB}" srcOrd="0" destOrd="0" presId="urn:microsoft.com/office/officeart/2008/layout/TitledPictureBlocks"/>
    <dgm:cxn modelId="{5BEA6E0C-83CD-4635-BBDB-339364045D9B}" type="presOf" srcId="{409DBB6F-B546-42AD-B028-E468D493285D}" destId="{22F003C7-AB32-4725-8C75-E33EDB65D976}" srcOrd="0" destOrd="0" presId="urn:microsoft.com/office/officeart/2008/layout/TitledPictureBlocks"/>
    <dgm:cxn modelId="{69277E2F-4303-4EE9-8F64-6B4FF5E870BF}" type="presOf" srcId="{115AAEFE-DCF0-4662-9813-52BC9CABAB03}" destId="{A278D62E-2594-484D-90EE-2CEC9AB35789}" srcOrd="0" destOrd="0" presId="urn:microsoft.com/office/officeart/2008/layout/TitledPictureBlocks"/>
    <dgm:cxn modelId="{4E9474AF-5541-422B-88BC-7716646F044B}" type="presParOf" srcId="{1B9599AE-2CCE-4DD1-8A90-D84A0B2ED7AB}" destId="{F798EAF7-31AF-4389-A0C2-C1284C8E9BBD}" srcOrd="0" destOrd="0" presId="urn:microsoft.com/office/officeart/2008/layout/TitledPictureBlocks"/>
    <dgm:cxn modelId="{21AC7752-2A88-4DDB-93A7-B37B4137CAEA}" type="presParOf" srcId="{F798EAF7-31AF-4389-A0C2-C1284C8E9BBD}" destId="{22F003C7-AB32-4725-8C75-E33EDB65D976}" srcOrd="0" destOrd="0" presId="urn:microsoft.com/office/officeart/2008/layout/TitledPictureBlocks"/>
    <dgm:cxn modelId="{98F12109-3C61-4496-94DD-C120AF99E4B9}" type="presParOf" srcId="{F798EAF7-31AF-4389-A0C2-C1284C8E9BBD}" destId="{D2B87ACA-3BD0-433E-B1B4-8F0010D8728F}" srcOrd="1" destOrd="0" presId="urn:microsoft.com/office/officeart/2008/layout/TitledPictureBlocks"/>
    <dgm:cxn modelId="{BED3230F-1BAF-47A9-A903-0993E1185FDF}" type="presParOf" srcId="{F798EAF7-31AF-4389-A0C2-C1284C8E9BBD}" destId="{3CDF42DB-96E7-4408-98BE-55FBE51BF427}" srcOrd="2" destOrd="0" presId="urn:microsoft.com/office/officeart/2008/layout/TitledPictureBlocks"/>
    <dgm:cxn modelId="{5CB84E72-4510-470D-AA38-0BAC6039C966}" type="presParOf" srcId="{1B9599AE-2CCE-4DD1-8A90-D84A0B2ED7AB}" destId="{4FF703AA-338F-4EF8-ACF4-29C6E4FB80C4}" srcOrd="1" destOrd="0" presId="urn:microsoft.com/office/officeart/2008/layout/TitledPictureBlocks"/>
    <dgm:cxn modelId="{E4B6D12F-4A4F-4773-B39A-CBFBB3775E82}" type="presParOf" srcId="{1B9599AE-2CCE-4DD1-8A90-D84A0B2ED7AB}" destId="{62A76458-DD61-4CC1-9B6E-E9FE629207DE}" srcOrd="2" destOrd="0" presId="urn:microsoft.com/office/officeart/2008/layout/TitledPictureBlocks"/>
    <dgm:cxn modelId="{B8A48BC7-5477-4501-9760-4EB503157613}" type="presParOf" srcId="{62A76458-DD61-4CC1-9B6E-E9FE629207DE}" destId="{A278D62E-2594-484D-90EE-2CEC9AB35789}" srcOrd="0" destOrd="0" presId="urn:microsoft.com/office/officeart/2008/layout/TitledPictureBlocks"/>
    <dgm:cxn modelId="{AE5B6CDA-5DF7-49E5-9B3C-F3469097D68A}" type="presParOf" srcId="{62A76458-DD61-4CC1-9B6E-E9FE629207DE}" destId="{00FF57EF-978A-4640-93A8-9CD8FF4718F0}" srcOrd="1" destOrd="0" presId="urn:microsoft.com/office/officeart/2008/layout/TitledPictureBlocks"/>
    <dgm:cxn modelId="{27467F35-1164-4F70-BB9C-B8B6189D48E9}" type="presParOf" srcId="{62A76458-DD61-4CC1-9B6E-E9FE629207DE}" destId="{F7CDE74D-E590-4262-BE8A-B065C946C45B}" srcOrd="2" destOrd="0" presId="urn:microsoft.com/office/officeart/2008/layout/TitledPictureBlocks"/>
    <dgm:cxn modelId="{D3E217BB-729C-4D56-9CDC-F87EB4C4C34B}" type="presParOf" srcId="{1B9599AE-2CCE-4DD1-8A90-D84A0B2ED7AB}" destId="{84C3A954-01A8-41B1-8AD9-9A15B75B586D}" srcOrd="3" destOrd="0" presId="urn:microsoft.com/office/officeart/2008/layout/TitledPictureBlocks"/>
    <dgm:cxn modelId="{B17977DE-FC63-4EA8-A88B-D3D486C4BFB4}" type="presParOf" srcId="{1B9599AE-2CCE-4DD1-8A90-D84A0B2ED7AB}" destId="{B4075EE3-ECAA-42B6-8118-14BAB0FF6CCD}" srcOrd="4" destOrd="0" presId="urn:microsoft.com/office/officeart/2008/layout/TitledPictureBlocks"/>
    <dgm:cxn modelId="{E1FFFACF-1970-4F8B-B24F-FC1AD7927DA5}" type="presParOf" srcId="{B4075EE3-ECAA-42B6-8118-14BAB0FF6CCD}" destId="{91265D4C-5994-4978-900E-470423A1FA80}" srcOrd="0" destOrd="0" presId="urn:microsoft.com/office/officeart/2008/layout/TitledPictureBlocks"/>
    <dgm:cxn modelId="{8AFA4D8C-2B90-417C-9F91-C2F2C98C2057}" type="presParOf" srcId="{B4075EE3-ECAA-42B6-8118-14BAB0FF6CCD}" destId="{D2B27C1D-E5AB-4146-8F84-32D8FCF80B6C}" srcOrd="1" destOrd="0" presId="urn:microsoft.com/office/officeart/2008/layout/TitledPictureBlocks"/>
    <dgm:cxn modelId="{1172CA5A-1E3D-42FA-A83B-1D083B2332E2}" type="presParOf" srcId="{B4075EE3-ECAA-42B6-8118-14BAB0FF6CCD}" destId="{AA5E1C2E-9387-48CD-8406-F8C280761C9A}" srcOrd="2" destOrd="0" presId="urn:microsoft.com/office/officeart/2008/layout/TitledPictureBlock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DC7D0E3-0938-4F82-96EA-B8CC450C93E0}" type="doc">
      <dgm:prSet loTypeId="urn:microsoft.com/office/officeart/2008/layout/PictureStrips" loCatId="picture" qsTypeId="urn:microsoft.com/office/officeart/2005/8/quickstyle/simple1" qsCatId="simple" csTypeId="urn:microsoft.com/office/officeart/2005/8/colors/accent3_4" csCatId="accent3" phldr="1"/>
      <dgm:spPr/>
      <dgm:t>
        <a:bodyPr/>
        <a:lstStyle/>
        <a:p>
          <a:endParaRPr lang="es-MX"/>
        </a:p>
      </dgm:t>
    </dgm:pt>
    <dgm:pt modelId="{A81329A9-EEB8-4582-9B93-DC950EBF9CF1}">
      <dgm:prSet phldrT="[Texto]" custT="1">
        <dgm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pPr algn="just"/>
          <a:r>
            <a:rPr lang="es-MX" sz="2000" b="1" dirty="0" smtClean="0">
              <a:latin typeface="Arial" pitchFamily="34" charset="0"/>
              <a:cs typeface="Arial" pitchFamily="34" charset="0"/>
            </a:rPr>
            <a:t>Patrón Oro Clásico. </a:t>
          </a:r>
          <a:r>
            <a:rPr lang="es-MX" sz="2000" dirty="0" smtClean="0">
              <a:latin typeface="Arial" pitchFamily="34" charset="0"/>
              <a:cs typeface="Arial" pitchFamily="34" charset="0"/>
            </a:rPr>
            <a:t>Durante medio siglo antes de la primera guerra mundial, el Sistema financiero internacional de condujo de acuerdo con las reglas del patrón oro clásico. </a:t>
          </a:r>
          <a:endParaRPr lang="es-MX" sz="2000" dirty="0">
            <a:latin typeface="Arial" pitchFamily="34" charset="0"/>
            <a:cs typeface="Arial" pitchFamily="34" charset="0"/>
          </a:endParaRPr>
        </a:p>
      </dgm:t>
    </dgm:pt>
    <dgm:pt modelId="{4874BB15-EBDE-434E-A117-041FCAF5BFF6}" type="parTrans" cxnId="{D31F9AEA-BFED-474C-AB34-FF273C4E87E7}">
      <dgm:prSet/>
      <dgm:spPr/>
      <dgm:t>
        <a:bodyPr/>
        <a:lstStyle/>
        <a:p>
          <a:endParaRPr lang="es-MX"/>
        </a:p>
      </dgm:t>
    </dgm:pt>
    <dgm:pt modelId="{4CFE7B1C-00A2-4043-81BA-D762EDA3CA37}" type="sibTrans" cxnId="{D31F9AEA-BFED-474C-AB34-FF273C4E87E7}">
      <dgm:prSet/>
      <dgm:spPr/>
      <dgm:t>
        <a:bodyPr/>
        <a:lstStyle/>
        <a:p>
          <a:endParaRPr lang="es-MX"/>
        </a:p>
      </dgm:t>
    </dgm:pt>
    <dgm:pt modelId="{F4C7853B-01A6-4EB3-A515-A43819547BA8}">
      <dgm:prSet phldrT="[Texto]" custT="1">
        <dgm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pPr algn="just"/>
          <a:r>
            <a:rPr lang="es-MX" sz="2000" b="1" dirty="0" smtClean="0">
              <a:latin typeface="Arial" pitchFamily="34" charset="0"/>
              <a:cs typeface="Arial" pitchFamily="34" charset="0"/>
            </a:rPr>
            <a:t>Tasas Flexibles y Controles. </a:t>
          </a:r>
          <a:r>
            <a:rPr lang="es-MX" sz="2000" dirty="0" smtClean="0">
              <a:latin typeface="Arial" pitchFamily="34" charset="0"/>
              <a:cs typeface="Arial" pitchFamily="34" charset="0"/>
            </a:rPr>
            <a:t>Después de la primera guerra mundial, a partir de 1918 privó un período de tipos de cambio flexible que duró hasta 1926. </a:t>
          </a:r>
          <a:endParaRPr lang="es-MX" sz="2000" dirty="0">
            <a:latin typeface="Arial" pitchFamily="34" charset="0"/>
            <a:cs typeface="Arial" pitchFamily="34" charset="0"/>
          </a:endParaRPr>
        </a:p>
      </dgm:t>
    </dgm:pt>
    <dgm:pt modelId="{15CA414E-0306-4F31-93BF-C6E60A833745}" type="parTrans" cxnId="{12540073-6FD0-4DAD-88A9-8CAB43C926D8}">
      <dgm:prSet/>
      <dgm:spPr/>
      <dgm:t>
        <a:bodyPr/>
        <a:lstStyle/>
        <a:p>
          <a:endParaRPr lang="es-MX"/>
        </a:p>
      </dgm:t>
    </dgm:pt>
    <dgm:pt modelId="{DDB10618-123B-4578-B6F0-F20E0E6AD755}" type="sibTrans" cxnId="{12540073-6FD0-4DAD-88A9-8CAB43C926D8}">
      <dgm:prSet/>
      <dgm:spPr/>
      <dgm:t>
        <a:bodyPr/>
        <a:lstStyle/>
        <a:p>
          <a:endParaRPr lang="es-MX"/>
        </a:p>
      </dgm:t>
    </dgm:pt>
    <dgm:pt modelId="{1A6F151C-DAED-44E7-907C-79C405845433}">
      <dgm:prSet phldrT="[Texto]" custT="1">
        <dgm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pPr algn="just"/>
          <a:r>
            <a:rPr lang="es-MX" sz="2000" b="1" dirty="0" smtClean="0">
              <a:latin typeface="Arial" pitchFamily="34" charset="0"/>
              <a:cs typeface="Arial" pitchFamily="34" charset="0"/>
            </a:rPr>
            <a:t>Bretton Woods y el FMI</a:t>
          </a:r>
          <a:r>
            <a:rPr lang="es-MX" sz="2000" dirty="0" smtClean="0">
              <a:latin typeface="Arial" pitchFamily="34" charset="0"/>
              <a:cs typeface="Arial" pitchFamily="34" charset="0"/>
            </a:rPr>
            <a:t>. La característica más importante fue la decisión de conservar al dólar estadounidense libremente convertible en oro y, por otro lado, mantener fijos en dólares estadounidenses los valores de otras divisas. </a:t>
          </a:r>
          <a:endParaRPr lang="es-MX" sz="2000" dirty="0">
            <a:latin typeface="Arial" pitchFamily="34" charset="0"/>
            <a:cs typeface="Arial" pitchFamily="34" charset="0"/>
          </a:endParaRPr>
        </a:p>
      </dgm:t>
    </dgm:pt>
    <dgm:pt modelId="{33A24E80-92F2-4760-82BC-C074A57F9D37}" type="parTrans" cxnId="{E33FDA66-4F9F-4C9C-8076-596B957ACA19}">
      <dgm:prSet/>
      <dgm:spPr/>
      <dgm:t>
        <a:bodyPr/>
        <a:lstStyle/>
        <a:p>
          <a:endParaRPr lang="es-MX"/>
        </a:p>
      </dgm:t>
    </dgm:pt>
    <dgm:pt modelId="{969D708A-505A-4A40-AD47-C97D54F54879}" type="sibTrans" cxnId="{E33FDA66-4F9F-4C9C-8076-596B957ACA19}">
      <dgm:prSet/>
      <dgm:spPr/>
      <dgm:t>
        <a:bodyPr/>
        <a:lstStyle/>
        <a:p>
          <a:endParaRPr lang="es-MX"/>
        </a:p>
      </dgm:t>
    </dgm:pt>
    <dgm:pt modelId="{C5788E02-94E4-4E95-B2AF-66200B3B01C0}" type="pres">
      <dgm:prSet presAssocID="{0DC7D0E3-0938-4F82-96EA-B8CC450C93E0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27D5A71D-F52D-44B7-9FE9-310ABE7B3A74}" type="pres">
      <dgm:prSet presAssocID="{A81329A9-EEB8-4582-9B93-DC950EBF9CF1}" presName="composite" presStyleCnt="0"/>
      <dgm:spPr/>
    </dgm:pt>
    <dgm:pt modelId="{C2943E41-08DB-45F3-A49A-61B231AA53B4}" type="pres">
      <dgm:prSet presAssocID="{A81329A9-EEB8-4582-9B93-DC950EBF9CF1}" presName="rect1" presStyleLbl="trAlignAcc1" presStyleIdx="0" presStyleCnt="3" custScaleX="160840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49740A79-6974-40FC-BE11-A756708B1331}" type="pres">
      <dgm:prSet presAssocID="{A81329A9-EEB8-4582-9B93-DC950EBF9CF1}" presName="rect2" presStyleLbl="fgImgPlace1" presStyleIdx="0" presStyleCnt="3" custLinFactX="-29892" custLinFactNeighborX="-100000" custLinFactNeighborY="7785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63000" r="-63000"/>
          </a:stretch>
        </a:blipFill>
      </dgm:spPr>
    </dgm:pt>
    <dgm:pt modelId="{9E4A0FE4-D51A-4E01-9EF8-60B6FE052B08}" type="pres">
      <dgm:prSet presAssocID="{4CFE7B1C-00A2-4043-81BA-D762EDA3CA37}" presName="sibTrans" presStyleCnt="0"/>
      <dgm:spPr/>
    </dgm:pt>
    <dgm:pt modelId="{7DBFFF95-594B-4215-A2DA-2F63930BF989}" type="pres">
      <dgm:prSet presAssocID="{F4C7853B-01A6-4EB3-A515-A43819547BA8}" presName="composite" presStyleCnt="0"/>
      <dgm:spPr/>
    </dgm:pt>
    <dgm:pt modelId="{1820AC14-5922-4BD0-B657-496BC811DB45}" type="pres">
      <dgm:prSet presAssocID="{F4C7853B-01A6-4EB3-A515-A43819547BA8}" presName="rect1" presStyleLbl="trAlignAcc1" presStyleIdx="1" presStyleCnt="3" custScaleX="161762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AB6ABD69-F864-46EA-96CC-9F92978009E5}" type="pres">
      <dgm:prSet presAssocID="{F4C7853B-01A6-4EB3-A515-A43819547BA8}" presName="rect2" presStyleLbl="fgImgPlace1" presStyleIdx="1" presStyleCnt="3" custLinFactX="-53522" custLinFactNeighborX="-100000" custLinFactNeighborY="8665"/>
      <dgm:spPr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8000" r="-8000"/>
          </a:stretch>
        </a:blipFill>
      </dgm:spPr>
    </dgm:pt>
    <dgm:pt modelId="{B7E0026B-4DCF-40DE-8EBB-FC421DE250E2}" type="pres">
      <dgm:prSet presAssocID="{DDB10618-123B-4578-B6F0-F20E0E6AD755}" presName="sibTrans" presStyleCnt="0"/>
      <dgm:spPr/>
    </dgm:pt>
    <dgm:pt modelId="{8531DC16-08C1-4565-89A1-E5BF240FD086}" type="pres">
      <dgm:prSet presAssocID="{1A6F151C-DAED-44E7-907C-79C405845433}" presName="composite" presStyleCnt="0"/>
      <dgm:spPr/>
    </dgm:pt>
    <dgm:pt modelId="{992E7531-66F8-42EA-B2D1-6B505F669C77}" type="pres">
      <dgm:prSet presAssocID="{1A6F151C-DAED-44E7-907C-79C405845433}" presName="rect1" presStyleLbl="trAlignAcc1" presStyleIdx="2" presStyleCnt="3" custScaleX="157479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4D2AB9F0-EB59-4929-AE4B-1D613A408CA4}" type="pres">
      <dgm:prSet presAssocID="{1A6F151C-DAED-44E7-907C-79C405845433}" presName="rect2" presStyleLbl="fgImgPlace1" presStyleIdx="2" presStyleCnt="3" custLinFactX="-61399" custLinFactNeighborX="-100000" custLinFactNeighborY="9545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6000" r="-26000"/>
          </a:stretch>
        </a:blipFill>
      </dgm:spPr>
      <dgm:t>
        <a:bodyPr/>
        <a:lstStyle/>
        <a:p>
          <a:endParaRPr lang="es-MX"/>
        </a:p>
      </dgm:t>
    </dgm:pt>
  </dgm:ptLst>
  <dgm:cxnLst>
    <dgm:cxn modelId="{EF5A70BB-658C-4695-9179-8FA506C26562}" type="presOf" srcId="{A81329A9-EEB8-4582-9B93-DC950EBF9CF1}" destId="{C2943E41-08DB-45F3-A49A-61B231AA53B4}" srcOrd="0" destOrd="0" presId="urn:microsoft.com/office/officeart/2008/layout/PictureStrips"/>
    <dgm:cxn modelId="{12540073-6FD0-4DAD-88A9-8CAB43C926D8}" srcId="{0DC7D0E3-0938-4F82-96EA-B8CC450C93E0}" destId="{F4C7853B-01A6-4EB3-A515-A43819547BA8}" srcOrd="1" destOrd="0" parTransId="{15CA414E-0306-4F31-93BF-C6E60A833745}" sibTransId="{DDB10618-123B-4578-B6F0-F20E0E6AD755}"/>
    <dgm:cxn modelId="{382C55AC-26A8-470A-952D-1653F8F1B763}" type="presOf" srcId="{0DC7D0E3-0938-4F82-96EA-B8CC450C93E0}" destId="{C5788E02-94E4-4E95-B2AF-66200B3B01C0}" srcOrd="0" destOrd="0" presId="urn:microsoft.com/office/officeart/2008/layout/PictureStrips"/>
    <dgm:cxn modelId="{E33FDA66-4F9F-4C9C-8076-596B957ACA19}" srcId="{0DC7D0E3-0938-4F82-96EA-B8CC450C93E0}" destId="{1A6F151C-DAED-44E7-907C-79C405845433}" srcOrd="2" destOrd="0" parTransId="{33A24E80-92F2-4760-82BC-C074A57F9D37}" sibTransId="{969D708A-505A-4A40-AD47-C97D54F54879}"/>
    <dgm:cxn modelId="{D31F9AEA-BFED-474C-AB34-FF273C4E87E7}" srcId="{0DC7D0E3-0938-4F82-96EA-B8CC450C93E0}" destId="{A81329A9-EEB8-4582-9B93-DC950EBF9CF1}" srcOrd="0" destOrd="0" parTransId="{4874BB15-EBDE-434E-A117-041FCAF5BFF6}" sibTransId="{4CFE7B1C-00A2-4043-81BA-D762EDA3CA37}"/>
    <dgm:cxn modelId="{A5FDCE73-1072-4857-A5DF-C7B54C212C80}" type="presOf" srcId="{1A6F151C-DAED-44E7-907C-79C405845433}" destId="{992E7531-66F8-42EA-B2D1-6B505F669C77}" srcOrd="0" destOrd="0" presId="urn:microsoft.com/office/officeart/2008/layout/PictureStrips"/>
    <dgm:cxn modelId="{4F3A7FB3-144C-4392-9CB2-3DF66B668948}" type="presOf" srcId="{F4C7853B-01A6-4EB3-A515-A43819547BA8}" destId="{1820AC14-5922-4BD0-B657-496BC811DB45}" srcOrd="0" destOrd="0" presId="urn:microsoft.com/office/officeart/2008/layout/PictureStrips"/>
    <dgm:cxn modelId="{E2C49071-4A3A-4C9D-9962-0FE512BCAAC1}" type="presParOf" srcId="{C5788E02-94E4-4E95-B2AF-66200B3B01C0}" destId="{27D5A71D-F52D-44B7-9FE9-310ABE7B3A74}" srcOrd="0" destOrd="0" presId="urn:microsoft.com/office/officeart/2008/layout/PictureStrips"/>
    <dgm:cxn modelId="{9C89754E-9EBC-4E2C-ACD5-C93FAEA74F9C}" type="presParOf" srcId="{27D5A71D-F52D-44B7-9FE9-310ABE7B3A74}" destId="{C2943E41-08DB-45F3-A49A-61B231AA53B4}" srcOrd="0" destOrd="0" presId="urn:microsoft.com/office/officeart/2008/layout/PictureStrips"/>
    <dgm:cxn modelId="{C26BC579-DD65-4A54-92DB-6B9260B3B5F9}" type="presParOf" srcId="{27D5A71D-F52D-44B7-9FE9-310ABE7B3A74}" destId="{49740A79-6974-40FC-BE11-A756708B1331}" srcOrd="1" destOrd="0" presId="urn:microsoft.com/office/officeart/2008/layout/PictureStrips"/>
    <dgm:cxn modelId="{2D54D28F-32A4-438F-9A13-7EA46AB413F1}" type="presParOf" srcId="{C5788E02-94E4-4E95-B2AF-66200B3B01C0}" destId="{9E4A0FE4-D51A-4E01-9EF8-60B6FE052B08}" srcOrd="1" destOrd="0" presId="urn:microsoft.com/office/officeart/2008/layout/PictureStrips"/>
    <dgm:cxn modelId="{1BF47EE2-9932-4768-92A6-F292F2D89297}" type="presParOf" srcId="{C5788E02-94E4-4E95-B2AF-66200B3B01C0}" destId="{7DBFFF95-594B-4215-A2DA-2F63930BF989}" srcOrd="2" destOrd="0" presId="urn:microsoft.com/office/officeart/2008/layout/PictureStrips"/>
    <dgm:cxn modelId="{8BE013A2-BA56-42C1-A291-6689A572EBCD}" type="presParOf" srcId="{7DBFFF95-594B-4215-A2DA-2F63930BF989}" destId="{1820AC14-5922-4BD0-B657-496BC811DB45}" srcOrd="0" destOrd="0" presId="urn:microsoft.com/office/officeart/2008/layout/PictureStrips"/>
    <dgm:cxn modelId="{7719C3C9-46EB-4787-8862-A2EBC1B68F9C}" type="presParOf" srcId="{7DBFFF95-594B-4215-A2DA-2F63930BF989}" destId="{AB6ABD69-F864-46EA-96CC-9F92978009E5}" srcOrd="1" destOrd="0" presId="urn:microsoft.com/office/officeart/2008/layout/PictureStrips"/>
    <dgm:cxn modelId="{5DC7A14A-3C20-4840-BCA8-1896C2F04559}" type="presParOf" srcId="{C5788E02-94E4-4E95-B2AF-66200B3B01C0}" destId="{B7E0026B-4DCF-40DE-8EBB-FC421DE250E2}" srcOrd="3" destOrd="0" presId="urn:microsoft.com/office/officeart/2008/layout/PictureStrips"/>
    <dgm:cxn modelId="{2C58BE97-535A-4043-B9CC-4227805E062F}" type="presParOf" srcId="{C5788E02-94E4-4E95-B2AF-66200B3B01C0}" destId="{8531DC16-08C1-4565-89A1-E5BF240FD086}" srcOrd="4" destOrd="0" presId="urn:microsoft.com/office/officeart/2008/layout/PictureStrips"/>
    <dgm:cxn modelId="{C7332C9A-82AD-4B76-8747-2F0F845B7453}" type="presParOf" srcId="{8531DC16-08C1-4565-89A1-E5BF240FD086}" destId="{992E7531-66F8-42EA-B2D1-6B505F669C77}" srcOrd="0" destOrd="0" presId="urn:microsoft.com/office/officeart/2008/layout/PictureStrips"/>
    <dgm:cxn modelId="{576FFA2A-0104-4709-9F46-F6DAF75D3A3A}" type="presParOf" srcId="{8531DC16-08C1-4565-89A1-E5BF240FD086}" destId="{4D2AB9F0-EB59-4929-AE4B-1D613A408CA4}" srcOrd="1" destOrd="0" presId="urn:microsoft.com/office/officeart/2008/layout/PictureStrip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6F41459-4DB0-4200-8A6D-22FA6AB3EE59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MX"/>
        </a:p>
      </dgm:t>
    </dgm:pt>
    <dgm:pt modelId="{8037588F-0E1B-4CAF-A73A-372C17A3164E}">
      <dgm:prSet phldrT="[Texto]"/>
      <dgm:spPr/>
      <dgm:t>
        <a:bodyPr/>
        <a:lstStyle/>
        <a:p>
          <a:r>
            <a:rPr lang="es-MX" dirty="0" smtClean="0"/>
            <a:t>Mercados nacionales </a:t>
          </a:r>
          <a:endParaRPr lang="es-MX" dirty="0"/>
        </a:p>
      </dgm:t>
    </dgm:pt>
    <dgm:pt modelId="{3126E54F-023C-4470-B1C9-03993DB053A9}" type="parTrans" cxnId="{E3F9E6CA-BBDA-4812-9062-7868BE117FF2}">
      <dgm:prSet/>
      <dgm:spPr/>
      <dgm:t>
        <a:bodyPr/>
        <a:lstStyle/>
        <a:p>
          <a:endParaRPr lang="es-MX"/>
        </a:p>
      </dgm:t>
    </dgm:pt>
    <dgm:pt modelId="{6E7ECDCC-558E-4BD8-BB48-C3AC7CEE3C5E}" type="sibTrans" cxnId="{E3F9E6CA-BBDA-4812-9062-7868BE117FF2}">
      <dgm:prSet/>
      <dgm:spPr/>
      <dgm:t>
        <a:bodyPr/>
        <a:lstStyle/>
        <a:p>
          <a:endParaRPr lang="es-MX"/>
        </a:p>
      </dgm:t>
    </dgm:pt>
    <dgm:pt modelId="{D4F1DF77-B26E-48D5-9EA7-B310BBEC171F}">
      <dgm:prSet phldrT="[Texto]" custT="1"/>
      <dgm:spPr/>
      <dgm:t>
        <a:bodyPr/>
        <a:lstStyle/>
        <a:p>
          <a:r>
            <a:rPr lang="es-MX" sz="2000" dirty="0" smtClean="0">
              <a:latin typeface="Arial" pitchFamily="34" charset="0"/>
              <a:cs typeface="Arial" pitchFamily="34" charset="0"/>
            </a:rPr>
            <a:t>Mercado monetario: es aquel en el que se intercambian activos financieros cuya amortización se produce en el corto plazo. </a:t>
          </a:r>
          <a:endParaRPr lang="es-MX" sz="2000" dirty="0">
            <a:latin typeface="Arial" pitchFamily="34" charset="0"/>
            <a:cs typeface="Arial" pitchFamily="34" charset="0"/>
          </a:endParaRPr>
        </a:p>
      </dgm:t>
    </dgm:pt>
    <dgm:pt modelId="{C668DF70-FA24-4BEB-AB95-4D49BF0872D8}" type="parTrans" cxnId="{31279D37-E3BE-4774-845D-5DD1DD26EF1A}">
      <dgm:prSet/>
      <dgm:spPr/>
      <dgm:t>
        <a:bodyPr/>
        <a:lstStyle/>
        <a:p>
          <a:endParaRPr lang="es-MX"/>
        </a:p>
      </dgm:t>
    </dgm:pt>
    <dgm:pt modelId="{85AE96A5-1C3C-4E91-A41C-2B9F8A1D3F48}" type="sibTrans" cxnId="{31279D37-E3BE-4774-845D-5DD1DD26EF1A}">
      <dgm:prSet/>
      <dgm:spPr/>
      <dgm:t>
        <a:bodyPr/>
        <a:lstStyle/>
        <a:p>
          <a:endParaRPr lang="es-MX"/>
        </a:p>
      </dgm:t>
    </dgm:pt>
    <dgm:pt modelId="{D1FD8FF9-864F-4B75-A191-58A167A3CCD8}">
      <dgm:prSet phldrT="[Texto]" custT="1"/>
      <dgm:spPr/>
      <dgm:t>
        <a:bodyPr/>
        <a:lstStyle/>
        <a:p>
          <a:r>
            <a:rPr lang="es-MX" sz="2000" dirty="0" smtClean="0">
              <a:latin typeface="Arial" pitchFamily="34" charset="0"/>
              <a:cs typeface="Arial" pitchFamily="34" charset="0"/>
            </a:rPr>
            <a:t>Mercado interbancario: de realizan operaciones de préstamo y crédito mediante la cesión de depósitos u otro tipo de activos financieros a corto plazo </a:t>
          </a:r>
          <a:endParaRPr lang="es-MX" sz="2000" dirty="0">
            <a:latin typeface="Arial" pitchFamily="34" charset="0"/>
            <a:cs typeface="Arial" pitchFamily="34" charset="0"/>
          </a:endParaRPr>
        </a:p>
      </dgm:t>
    </dgm:pt>
    <dgm:pt modelId="{C1A3326F-EC4A-48F3-A67A-4E8440BFEEB7}" type="parTrans" cxnId="{A8CCF395-2F76-4E5A-A58A-2617F28C7407}">
      <dgm:prSet/>
      <dgm:spPr/>
      <dgm:t>
        <a:bodyPr/>
        <a:lstStyle/>
        <a:p>
          <a:endParaRPr lang="es-MX"/>
        </a:p>
      </dgm:t>
    </dgm:pt>
    <dgm:pt modelId="{4F262410-C539-4CF5-88B6-EAE05BA488E5}" type="sibTrans" cxnId="{A8CCF395-2F76-4E5A-A58A-2617F28C7407}">
      <dgm:prSet/>
      <dgm:spPr/>
      <dgm:t>
        <a:bodyPr/>
        <a:lstStyle/>
        <a:p>
          <a:endParaRPr lang="es-MX"/>
        </a:p>
      </dgm:t>
    </dgm:pt>
    <dgm:pt modelId="{D664629D-FDD1-49CC-99BB-4E998C75815C}">
      <dgm:prSet phldrT="[Texto]" custT="1"/>
      <dgm:spPr/>
      <dgm:t>
        <a:bodyPr/>
        <a:lstStyle/>
        <a:p>
          <a:r>
            <a:rPr lang="es-MX" sz="2000" dirty="0" smtClean="0">
              <a:latin typeface="Arial" pitchFamily="34" charset="0"/>
              <a:cs typeface="Arial" pitchFamily="34" charset="0"/>
            </a:rPr>
            <a:t>Mercado de “ repos “ surgen de un tipo de operación por la cual un banco puede captar temporalmente fondos de un cliente vendiéndole a este deuda pública u otro tipo de activos. </a:t>
          </a:r>
          <a:endParaRPr lang="es-MX" sz="2000" dirty="0">
            <a:latin typeface="Arial" pitchFamily="34" charset="0"/>
            <a:cs typeface="Arial" pitchFamily="34" charset="0"/>
          </a:endParaRPr>
        </a:p>
      </dgm:t>
    </dgm:pt>
    <dgm:pt modelId="{D8DBEAF4-517E-4804-95A1-BE840EFA257E}" type="parTrans" cxnId="{B874919D-8E64-4B98-8D99-A0DF8C3F1A51}">
      <dgm:prSet/>
      <dgm:spPr/>
      <dgm:t>
        <a:bodyPr/>
        <a:lstStyle/>
        <a:p>
          <a:endParaRPr lang="es-MX"/>
        </a:p>
      </dgm:t>
    </dgm:pt>
    <dgm:pt modelId="{3C7897A5-B77E-4FFC-879B-4973DA670111}" type="sibTrans" cxnId="{B874919D-8E64-4B98-8D99-A0DF8C3F1A51}">
      <dgm:prSet/>
      <dgm:spPr/>
      <dgm:t>
        <a:bodyPr/>
        <a:lstStyle/>
        <a:p>
          <a:endParaRPr lang="es-MX"/>
        </a:p>
      </dgm:t>
    </dgm:pt>
    <dgm:pt modelId="{4EDFE874-9526-4122-B1A2-D41F6EFAAE1F}">
      <dgm:prSet phldrT="[Texto]" custT="1"/>
      <dgm:spPr/>
      <dgm:t>
        <a:bodyPr/>
        <a:lstStyle/>
        <a:p>
          <a:r>
            <a:rPr lang="es-MX" sz="2000" dirty="0" smtClean="0">
              <a:latin typeface="Arial" pitchFamily="34" charset="0"/>
              <a:cs typeface="Arial" pitchFamily="34" charset="0"/>
            </a:rPr>
            <a:t>Mercado de deuda pública a corto plazo: está compuesto principalmente por las letras del tesoro que son títulos públicos a corto plazo. </a:t>
          </a:r>
          <a:endParaRPr lang="es-MX" sz="2000" dirty="0">
            <a:latin typeface="Arial" pitchFamily="34" charset="0"/>
            <a:cs typeface="Arial" pitchFamily="34" charset="0"/>
          </a:endParaRPr>
        </a:p>
      </dgm:t>
    </dgm:pt>
    <dgm:pt modelId="{90A5D2EC-2E97-4869-9AE4-6BE62A2147E1}" type="parTrans" cxnId="{3BBD6134-2FC5-4FE4-8B5A-D294243C3BBB}">
      <dgm:prSet/>
      <dgm:spPr/>
      <dgm:t>
        <a:bodyPr/>
        <a:lstStyle/>
        <a:p>
          <a:endParaRPr lang="es-MX"/>
        </a:p>
      </dgm:t>
    </dgm:pt>
    <dgm:pt modelId="{854B9C1A-C911-475B-A46E-A78C952F2AAE}" type="sibTrans" cxnId="{3BBD6134-2FC5-4FE4-8B5A-D294243C3BBB}">
      <dgm:prSet/>
      <dgm:spPr/>
      <dgm:t>
        <a:bodyPr/>
        <a:lstStyle/>
        <a:p>
          <a:endParaRPr lang="es-MX"/>
        </a:p>
      </dgm:t>
    </dgm:pt>
    <dgm:pt modelId="{5177635F-549B-4E8B-9B3A-7837288FB611}" type="pres">
      <dgm:prSet presAssocID="{A6F41459-4DB0-4200-8A6D-22FA6AB3EE59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es-MX"/>
        </a:p>
      </dgm:t>
    </dgm:pt>
    <dgm:pt modelId="{D24CD1DB-1D51-4432-8D4F-C7CEB8050C11}" type="pres">
      <dgm:prSet presAssocID="{8037588F-0E1B-4CAF-A73A-372C17A3164E}" presName="thickLine" presStyleLbl="alignNode1" presStyleIdx="0" presStyleCnt="1"/>
      <dgm:spPr/>
    </dgm:pt>
    <dgm:pt modelId="{D63B5F48-A110-4F14-9F2D-31081B69518E}" type="pres">
      <dgm:prSet presAssocID="{8037588F-0E1B-4CAF-A73A-372C17A3164E}" presName="horz1" presStyleCnt="0"/>
      <dgm:spPr/>
    </dgm:pt>
    <dgm:pt modelId="{66278219-3F62-451D-90F9-11F19993DE69}" type="pres">
      <dgm:prSet presAssocID="{8037588F-0E1B-4CAF-A73A-372C17A3164E}" presName="tx1" presStyleLbl="revTx" presStyleIdx="0" presStyleCnt="5"/>
      <dgm:spPr/>
      <dgm:t>
        <a:bodyPr/>
        <a:lstStyle/>
        <a:p>
          <a:endParaRPr lang="es-MX"/>
        </a:p>
      </dgm:t>
    </dgm:pt>
    <dgm:pt modelId="{16A36593-A647-4803-B9CC-3FCC35F45273}" type="pres">
      <dgm:prSet presAssocID="{8037588F-0E1B-4CAF-A73A-372C17A3164E}" presName="vert1" presStyleCnt="0"/>
      <dgm:spPr/>
    </dgm:pt>
    <dgm:pt modelId="{B6035D6E-A628-473A-A594-429B435C994E}" type="pres">
      <dgm:prSet presAssocID="{D4F1DF77-B26E-48D5-9EA7-B310BBEC171F}" presName="vertSpace2a" presStyleCnt="0"/>
      <dgm:spPr/>
    </dgm:pt>
    <dgm:pt modelId="{129119B0-F332-465E-8F60-FA409F98254E}" type="pres">
      <dgm:prSet presAssocID="{D4F1DF77-B26E-48D5-9EA7-B310BBEC171F}" presName="horz2" presStyleCnt="0"/>
      <dgm:spPr/>
    </dgm:pt>
    <dgm:pt modelId="{F96CE9C0-06B1-45C9-802B-09F71FC39386}" type="pres">
      <dgm:prSet presAssocID="{D4F1DF77-B26E-48D5-9EA7-B310BBEC171F}" presName="horzSpace2" presStyleCnt="0"/>
      <dgm:spPr/>
    </dgm:pt>
    <dgm:pt modelId="{2CA5C189-4092-4159-AD90-F5053D26C64E}" type="pres">
      <dgm:prSet presAssocID="{D4F1DF77-B26E-48D5-9EA7-B310BBEC171F}" presName="tx2" presStyleLbl="revTx" presStyleIdx="1" presStyleCnt="5"/>
      <dgm:spPr/>
      <dgm:t>
        <a:bodyPr/>
        <a:lstStyle/>
        <a:p>
          <a:endParaRPr lang="es-MX"/>
        </a:p>
      </dgm:t>
    </dgm:pt>
    <dgm:pt modelId="{FD39E72B-1B70-4A0C-AF10-B864F8030B36}" type="pres">
      <dgm:prSet presAssocID="{D4F1DF77-B26E-48D5-9EA7-B310BBEC171F}" presName="vert2" presStyleCnt="0"/>
      <dgm:spPr/>
    </dgm:pt>
    <dgm:pt modelId="{4C0F1B1C-D7E2-41CB-AD6D-5F0DEC754B50}" type="pres">
      <dgm:prSet presAssocID="{D4F1DF77-B26E-48D5-9EA7-B310BBEC171F}" presName="thinLine2b" presStyleLbl="callout" presStyleIdx="0" presStyleCnt="4"/>
      <dgm:spPr/>
    </dgm:pt>
    <dgm:pt modelId="{372D41AE-DBA2-48B0-921B-357C0A0C21A5}" type="pres">
      <dgm:prSet presAssocID="{D4F1DF77-B26E-48D5-9EA7-B310BBEC171F}" presName="vertSpace2b" presStyleCnt="0"/>
      <dgm:spPr/>
    </dgm:pt>
    <dgm:pt modelId="{6AE6E85B-3444-4B49-8ADF-E1B483741B9B}" type="pres">
      <dgm:prSet presAssocID="{D1FD8FF9-864F-4B75-A191-58A167A3CCD8}" presName="horz2" presStyleCnt="0"/>
      <dgm:spPr/>
    </dgm:pt>
    <dgm:pt modelId="{3B774FC4-3CF0-4B8D-8715-FF590BDEEA51}" type="pres">
      <dgm:prSet presAssocID="{D1FD8FF9-864F-4B75-A191-58A167A3CCD8}" presName="horzSpace2" presStyleCnt="0"/>
      <dgm:spPr/>
    </dgm:pt>
    <dgm:pt modelId="{37C8899A-6FEF-4C79-BD5C-46DEB16A69DB}" type="pres">
      <dgm:prSet presAssocID="{D1FD8FF9-864F-4B75-A191-58A167A3CCD8}" presName="tx2" presStyleLbl="revTx" presStyleIdx="2" presStyleCnt="5"/>
      <dgm:spPr/>
      <dgm:t>
        <a:bodyPr/>
        <a:lstStyle/>
        <a:p>
          <a:endParaRPr lang="es-MX"/>
        </a:p>
      </dgm:t>
    </dgm:pt>
    <dgm:pt modelId="{B0D76EA5-9244-4F05-99FF-4167A9D6EBA4}" type="pres">
      <dgm:prSet presAssocID="{D1FD8FF9-864F-4B75-A191-58A167A3CCD8}" presName="vert2" presStyleCnt="0"/>
      <dgm:spPr/>
    </dgm:pt>
    <dgm:pt modelId="{AF77BC04-BF79-4A74-BABB-EF4067B4AC9A}" type="pres">
      <dgm:prSet presAssocID="{D1FD8FF9-864F-4B75-A191-58A167A3CCD8}" presName="thinLine2b" presStyleLbl="callout" presStyleIdx="1" presStyleCnt="4"/>
      <dgm:spPr/>
    </dgm:pt>
    <dgm:pt modelId="{56FC81B0-5EF7-4E91-8140-8A61EF082959}" type="pres">
      <dgm:prSet presAssocID="{D1FD8FF9-864F-4B75-A191-58A167A3CCD8}" presName="vertSpace2b" presStyleCnt="0"/>
      <dgm:spPr/>
    </dgm:pt>
    <dgm:pt modelId="{9CADB329-BD89-409B-B8B9-46CED4FBC2E8}" type="pres">
      <dgm:prSet presAssocID="{D664629D-FDD1-49CC-99BB-4E998C75815C}" presName="horz2" presStyleCnt="0"/>
      <dgm:spPr/>
    </dgm:pt>
    <dgm:pt modelId="{2524DB6A-82EB-4978-9014-238207726ADE}" type="pres">
      <dgm:prSet presAssocID="{D664629D-FDD1-49CC-99BB-4E998C75815C}" presName="horzSpace2" presStyleCnt="0"/>
      <dgm:spPr/>
    </dgm:pt>
    <dgm:pt modelId="{90399EB6-C88A-4AEE-8E80-5BAC35E7374F}" type="pres">
      <dgm:prSet presAssocID="{D664629D-FDD1-49CC-99BB-4E998C75815C}" presName="tx2" presStyleLbl="revTx" presStyleIdx="3" presStyleCnt="5"/>
      <dgm:spPr/>
      <dgm:t>
        <a:bodyPr/>
        <a:lstStyle/>
        <a:p>
          <a:endParaRPr lang="es-MX"/>
        </a:p>
      </dgm:t>
    </dgm:pt>
    <dgm:pt modelId="{5C8E82C1-97AF-4D4D-A672-4BD53DE79056}" type="pres">
      <dgm:prSet presAssocID="{D664629D-FDD1-49CC-99BB-4E998C75815C}" presName="vert2" presStyleCnt="0"/>
      <dgm:spPr/>
    </dgm:pt>
    <dgm:pt modelId="{FE67DA69-802A-4CE3-8F3D-1D7143ECD179}" type="pres">
      <dgm:prSet presAssocID="{D664629D-FDD1-49CC-99BB-4E998C75815C}" presName="thinLine2b" presStyleLbl="callout" presStyleIdx="2" presStyleCnt="4"/>
      <dgm:spPr/>
    </dgm:pt>
    <dgm:pt modelId="{69743253-7C6E-4CA5-B79E-D48B55C823D1}" type="pres">
      <dgm:prSet presAssocID="{D664629D-FDD1-49CC-99BB-4E998C75815C}" presName="vertSpace2b" presStyleCnt="0"/>
      <dgm:spPr/>
    </dgm:pt>
    <dgm:pt modelId="{4954267F-0E47-4E91-B749-6EFE7189646C}" type="pres">
      <dgm:prSet presAssocID="{4EDFE874-9526-4122-B1A2-D41F6EFAAE1F}" presName="horz2" presStyleCnt="0"/>
      <dgm:spPr/>
    </dgm:pt>
    <dgm:pt modelId="{C44AF677-3371-418B-BC5C-58698945D15C}" type="pres">
      <dgm:prSet presAssocID="{4EDFE874-9526-4122-B1A2-D41F6EFAAE1F}" presName="horzSpace2" presStyleCnt="0"/>
      <dgm:spPr/>
    </dgm:pt>
    <dgm:pt modelId="{3EEF189E-9706-4DF0-AE0D-695EAA82B36B}" type="pres">
      <dgm:prSet presAssocID="{4EDFE874-9526-4122-B1A2-D41F6EFAAE1F}" presName="tx2" presStyleLbl="revTx" presStyleIdx="4" presStyleCnt="5"/>
      <dgm:spPr/>
      <dgm:t>
        <a:bodyPr/>
        <a:lstStyle/>
        <a:p>
          <a:endParaRPr lang="es-MX"/>
        </a:p>
      </dgm:t>
    </dgm:pt>
    <dgm:pt modelId="{04F9A798-A59A-41F0-AB13-010A66CA48D7}" type="pres">
      <dgm:prSet presAssocID="{4EDFE874-9526-4122-B1A2-D41F6EFAAE1F}" presName="vert2" presStyleCnt="0"/>
      <dgm:spPr/>
    </dgm:pt>
    <dgm:pt modelId="{E31C235E-5FFB-4E92-8AF3-EEB433207841}" type="pres">
      <dgm:prSet presAssocID="{4EDFE874-9526-4122-B1A2-D41F6EFAAE1F}" presName="thinLine2b" presStyleLbl="callout" presStyleIdx="3" presStyleCnt="4"/>
      <dgm:spPr/>
    </dgm:pt>
    <dgm:pt modelId="{09AFB77D-4D99-461D-A3D3-07950936DCC1}" type="pres">
      <dgm:prSet presAssocID="{4EDFE874-9526-4122-B1A2-D41F6EFAAE1F}" presName="vertSpace2b" presStyleCnt="0"/>
      <dgm:spPr/>
    </dgm:pt>
  </dgm:ptLst>
  <dgm:cxnLst>
    <dgm:cxn modelId="{18741983-3873-414B-86CC-ADD45D357F9A}" type="presOf" srcId="{D664629D-FDD1-49CC-99BB-4E998C75815C}" destId="{90399EB6-C88A-4AEE-8E80-5BAC35E7374F}" srcOrd="0" destOrd="0" presId="urn:microsoft.com/office/officeart/2008/layout/LinedList"/>
    <dgm:cxn modelId="{3BBD6134-2FC5-4FE4-8B5A-D294243C3BBB}" srcId="{8037588F-0E1B-4CAF-A73A-372C17A3164E}" destId="{4EDFE874-9526-4122-B1A2-D41F6EFAAE1F}" srcOrd="3" destOrd="0" parTransId="{90A5D2EC-2E97-4869-9AE4-6BE62A2147E1}" sibTransId="{854B9C1A-C911-475B-A46E-A78C952F2AAE}"/>
    <dgm:cxn modelId="{B8D682CC-A861-4D82-8347-E7896E1462CA}" type="presOf" srcId="{8037588F-0E1B-4CAF-A73A-372C17A3164E}" destId="{66278219-3F62-451D-90F9-11F19993DE69}" srcOrd="0" destOrd="0" presId="urn:microsoft.com/office/officeart/2008/layout/LinedList"/>
    <dgm:cxn modelId="{B874919D-8E64-4B98-8D99-A0DF8C3F1A51}" srcId="{8037588F-0E1B-4CAF-A73A-372C17A3164E}" destId="{D664629D-FDD1-49CC-99BB-4E998C75815C}" srcOrd="2" destOrd="0" parTransId="{D8DBEAF4-517E-4804-95A1-BE840EFA257E}" sibTransId="{3C7897A5-B77E-4FFC-879B-4973DA670111}"/>
    <dgm:cxn modelId="{31279D37-E3BE-4774-845D-5DD1DD26EF1A}" srcId="{8037588F-0E1B-4CAF-A73A-372C17A3164E}" destId="{D4F1DF77-B26E-48D5-9EA7-B310BBEC171F}" srcOrd="0" destOrd="0" parTransId="{C668DF70-FA24-4BEB-AB95-4D49BF0872D8}" sibTransId="{85AE96A5-1C3C-4E91-A41C-2B9F8A1D3F48}"/>
    <dgm:cxn modelId="{C26F1766-95E7-46E7-9AE8-AF3CD9A348F1}" type="presOf" srcId="{4EDFE874-9526-4122-B1A2-D41F6EFAAE1F}" destId="{3EEF189E-9706-4DF0-AE0D-695EAA82B36B}" srcOrd="0" destOrd="0" presId="urn:microsoft.com/office/officeart/2008/layout/LinedList"/>
    <dgm:cxn modelId="{0FF14F71-E8ED-441A-9D8A-305FAEA3746E}" type="presOf" srcId="{D4F1DF77-B26E-48D5-9EA7-B310BBEC171F}" destId="{2CA5C189-4092-4159-AD90-F5053D26C64E}" srcOrd="0" destOrd="0" presId="urn:microsoft.com/office/officeart/2008/layout/LinedList"/>
    <dgm:cxn modelId="{E8523DD9-C196-44EF-9A21-33567D2EF0EC}" type="presOf" srcId="{D1FD8FF9-864F-4B75-A191-58A167A3CCD8}" destId="{37C8899A-6FEF-4C79-BD5C-46DEB16A69DB}" srcOrd="0" destOrd="0" presId="urn:microsoft.com/office/officeart/2008/layout/LinedList"/>
    <dgm:cxn modelId="{D2987963-59EE-453B-9887-C4CC5F5F9D02}" type="presOf" srcId="{A6F41459-4DB0-4200-8A6D-22FA6AB3EE59}" destId="{5177635F-549B-4E8B-9B3A-7837288FB611}" srcOrd="0" destOrd="0" presId="urn:microsoft.com/office/officeart/2008/layout/LinedList"/>
    <dgm:cxn modelId="{A8CCF395-2F76-4E5A-A58A-2617F28C7407}" srcId="{8037588F-0E1B-4CAF-A73A-372C17A3164E}" destId="{D1FD8FF9-864F-4B75-A191-58A167A3CCD8}" srcOrd="1" destOrd="0" parTransId="{C1A3326F-EC4A-48F3-A67A-4E8440BFEEB7}" sibTransId="{4F262410-C539-4CF5-88B6-EAE05BA488E5}"/>
    <dgm:cxn modelId="{E3F9E6CA-BBDA-4812-9062-7868BE117FF2}" srcId="{A6F41459-4DB0-4200-8A6D-22FA6AB3EE59}" destId="{8037588F-0E1B-4CAF-A73A-372C17A3164E}" srcOrd="0" destOrd="0" parTransId="{3126E54F-023C-4470-B1C9-03993DB053A9}" sibTransId="{6E7ECDCC-558E-4BD8-BB48-C3AC7CEE3C5E}"/>
    <dgm:cxn modelId="{F4AA8BC1-077B-477D-8604-3EC1BFAAA785}" type="presParOf" srcId="{5177635F-549B-4E8B-9B3A-7837288FB611}" destId="{D24CD1DB-1D51-4432-8D4F-C7CEB8050C11}" srcOrd="0" destOrd="0" presId="urn:microsoft.com/office/officeart/2008/layout/LinedList"/>
    <dgm:cxn modelId="{F986A087-03C9-41DF-87C8-100C21FABC72}" type="presParOf" srcId="{5177635F-549B-4E8B-9B3A-7837288FB611}" destId="{D63B5F48-A110-4F14-9F2D-31081B69518E}" srcOrd="1" destOrd="0" presId="urn:microsoft.com/office/officeart/2008/layout/LinedList"/>
    <dgm:cxn modelId="{EF020281-4B1B-4B34-8AEA-DD330B0B9682}" type="presParOf" srcId="{D63B5F48-A110-4F14-9F2D-31081B69518E}" destId="{66278219-3F62-451D-90F9-11F19993DE69}" srcOrd="0" destOrd="0" presId="urn:microsoft.com/office/officeart/2008/layout/LinedList"/>
    <dgm:cxn modelId="{3163F1C0-836B-40DC-BC90-D5547027C35B}" type="presParOf" srcId="{D63B5F48-A110-4F14-9F2D-31081B69518E}" destId="{16A36593-A647-4803-B9CC-3FCC35F45273}" srcOrd="1" destOrd="0" presId="urn:microsoft.com/office/officeart/2008/layout/LinedList"/>
    <dgm:cxn modelId="{02A7AD56-7986-44C6-9D02-07970FCB7382}" type="presParOf" srcId="{16A36593-A647-4803-B9CC-3FCC35F45273}" destId="{B6035D6E-A628-473A-A594-429B435C994E}" srcOrd="0" destOrd="0" presId="urn:microsoft.com/office/officeart/2008/layout/LinedList"/>
    <dgm:cxn modelId="{8059DD09-EBDA-4CB0-8397-F5634C20255D}" type="presParOf" srcId="{16A36593-A647-4803-B9CC-3FCC35F45273}" destId="{129119B0-F332-465E-8F60-FA409F98254E}" srcOrd="1" destOrd="0" presId="urn:microsoft.com/office/officeart/2008/layout/LinedList"/>
    <dgm:cxn modelId="{4EB67742-33F0-48F5-ABA7-8B1DAB37E0DC}" type="presParOf" srcId="{129119B0-F332-465E-8F60-FA409F98254E}" destId="{F96CE9C0-06B1-45C9-802B-09F71FC39386}" srcOrd="0" destOrd="0" presId="urn:microsoft.com/office/officeart/2008/layout/LinedList"/>
    <dgm:cxn modelId="{56A6F899-D9C6-4CD2-BE7A-FA43BAC25BFE}" type="presParOf" srcId="{129119B0-F332-465E-8F60-FA409F98254E}" destId="{2CA5C189-4092-4159-AD90-F5053D26C64E}" srcOrd="1" destOrd="0" presId="urn:microsoft.com/office/officeart/2008/layout/LinedList"/>
    <dgm:cxn modelId="{458D2FD3-1D81-4155-90C5-5ECE01150F24}" type="presParOf" srcId="{129119B0-F332-465E-8F60-FA409F98254E}" destId="{FD39E72B-1B70-4A0C-AF10-B864F8030B36}" srcOrd="2" destOrd="0" presId="urn:microsoft.com/office/officeart/2008/layout/LinedList"/>
    <dgm:cxn modelId="{7DE6F5A3-6D6A-4AA4-96F5-80ADF1838E45}" type="presParOf" srcId="{16A36593-A647-4803-B9CC-3FCC35F45273}" destId="{4C0F1B1C-D7E2-41CB-AD6D-5F0DEC754B50}" srcOrd="2" destOrd="0" presId="urn:microsoft.com/office/officeart/2008/layout/LinedList"/>
    <dgm:cxn modelId="{C3517BE8-A842-4330-A982-0948DAB953DB}" type="presParOf" srcId="{16A36593-A647-4803-B9CC-3FCC35F45273}" destId="{372D41AE-DBA2-48B0-921B-357C0A0C21A5}" srcOrd="3" destOrd="0" presId="urn:microsoft.com/office/officeart/2008/layout/LinedList"/>
    <dgm:cxn modelId="{0598AE56-665E-4F70-AD61-668366148D8A}" type="presParOf" srcId="{16A36593-A647-4803-B9CC-3FCC35F45273}" destId="{6AE6E85B-3444-4B49-8ADF-E1B483741B9B}" srcOrd="4" destOrd="0" presId="urn:microsoft.com/office/officeart/2008/layout/LinedList"/>
    <dgm:cxn modelId="{7738F7C4-F014-4E4C-82BA-7057973DC3CD}" type="presParOf" srcId="{6AE6E85B-3444-4B49-8ADF-E1B483741B9B}" destId="{3B774FC4-3CF0-4B8D-8715-FF590BDEEA51}" srcOrd="0" destOrd="0" presId="urn:microsoft.com/office/officeart/2008/layout/LinedList"/>
    <dgm:cxn modelId="{EE340B87-C019-43C5-A17A-8B0B7FB77D6E}" type="presParOf" srcId="{6AE6E85B-3444-4B49-8ADF-E1B483741B9B}" destId="{37C8899A-6FEF-4C79-BD5C-46DEB16A69DB}" srcOrd="1" destOrd="0" presId="urn:microsoft.com/office/officeart/2008/layout/LinedList"/>
    <dgm:cxn modelId="{EE41DFC6-3024-495C-BE80-6B9361486B34}" type="presParOf" srcId="{6AE6E85B-3444-4B49-8ADF-E1B483741B9B}" destId="{B0D76EA5-9244-4F05-99FF-4167A9D6EBA4}" srcOrd="2" destOrd="0" presId="urn:microsoft.com/office/officeart/2008/layout/LinedList"/>
    <dgm:cxn modelId="{3C9F57F3-1AC0-4AEA-B05C-7D689A27760D}" type="presParOf" srcId="{16A36593-A647-4803-B9CC-3FCC35F45273}" destId="{AF77BC04-BF79-4A74-BABB-EF4067B4AC9A}" srcOrd="5" destOrd="0" presId="urn:microsoft.com/office/officeart/2008/layout/LinedList"/>
    <dgm:cxn modelId="{5ACC7E93-E277-433A-8AB0-D13F8B52A0D9}" type="presParOf" srcId="{16A36593-A647-4803-B9CC-3FCC35F45273}" destId="{56FC81B0-5EF7-4E91-8140-8A61EF082959}" srcOrd="6" destOrd="0" presId="urn:microsoft.com/office/officeart/2008/layout/LinedList"/>
    <dgm:cxn modelId="{8BFBD235-467A-4825-94E8-900CECD4AC0E}" type="presParOf" srcId="{16A36593-A647-4803-B9CC-3FCC35F45273}" destId="{9CADB329-BD89-409B-B8B9-46CED4FBC2E8}" srcOrd="7" destOrd="0" presId="urn:microsoft.com/office/officeart/2008/layout/LinedList"/>
    <dgm:cxn modelId="{0E9DD46B-461C-4988-9952-CD0B37E0362D}" type="presParOf" srcId="{9CADB329-BD89-409B-B8B9-46CED4FBC2E8}" destId="{2524DB6A-82EB-4978-9014-238207726ADE}" srcOrd="0" destOrd="0" presId="urn:microsoft.com/office/officeart/2008/layout/LinedList"/>
    <dgm:cxn modelId="{4F3D9639-C043-4904-8C54-3875F5D8CB18}" type="presParOf" srcId="{9CADB329-BD89-409B-B8B9-46CED4FBC2E8}" destId="{90399EB6-C88A-4AEE-8E80-5BAC35E7374F}" srcOrd="1" destOrd="0" presId="urn:microsoft.com/office/officeart/2008/layout/LinedList"/>
    <dgm:cxn modelId="{07300B00-52D4-4557-B11F-3B915502CBC1}" type="presParOf" srcId="{9CADB329-BD89-409B-B8B9-46CED4FBC2E8}" destId="{5C8E82C1-97AF-4D4D-A672-4BD53DE79056}" srcOrd="2" destOrd="0" presId="urn:microsoft.com/office/officeart/2008/layout/LinedList"/>
    <dgm:cxn modelId="{CB54FE33-A577-4D73-A30D-D495BCFD110E}" type="presParOf" srcId="{16A36593-A647-4803-B9CC-3FCC35F45273}" destId="{FE67DA69-802A-4CE3-8F3D-1D7143ECD179}" srcOrd="8" destOrd="0" presId="urn:microsoft.com/office/officeart/2008/layout/LinedList"/>
    <dgm:cxn modelId="{4C065353-E930-4333-BFE7-05BAB1ED1AD6}" type="presParOf" srcId="{16A36593-A647-4803-B9CC-3FCC35F45273}" destId="{69743253-7C6E-4CA5-B79E-D48B55C823D1}" srcOrd="9" destOrd="0" presId="urn:microsoft.com/office/officeart/2008/layout/LinedList"/>
    <dgm:cxn modelId="{6B0E35C0-3DFB-4CC2-8448-E5E9466B38FB}" type="presParOf" srcId="{16A36593-A647-4803-B9CC-3FCC35F45273}" destId="{4954267F-0E47-4E91-B749-6EFE7189646C}" srcOrd="10" destOrd="0" presId="urn:microsoft.com/office/officeart/2008/layout/LinedList"/>
    <dgm:cxn modelId="{F4B8756F-A3CD-41D9-ACA4-BBAA43A7212D}" type="presParOf" srcId="{4954267F-0E47-4E91-B749-6EFE7189646C}" destId="{C44AF677-3371-418B-BC5C-58698945D15C}" srcOrd="0" destOrd="0" presId="urn:microsoft.com/office/officeart/2008/layout/LinedList"/>
    <dgm:cxn modelId="{1678EA4C-ED7B-421E-9518-7E49380354E8}" type="presParOf" srcId="{4954267F-0E47-4E91-B749-6EFE7189646C}" destId="{3EEF189E-9706-4DF0-AE0D-695EAA82B36B}" srcOrd="1" destOrd="0" presId="urn:microsoft.com/office/officeart/2008/layout/LinedList"/>
    <dgm:cxn modelId="{982892E1-AC25-4219-B501-308A115372D1}" type="presParOf" srcId="{4954267F-0E47-4E91-B749-6EFE7189646C}" destId="{04F9A798-A59A-41F0-AB13-010A66CA48D7}" srcOrd="2" destOrd="0" presId="urn:microsoft.com/office/officeart/2008/layout/LinedList"/>
    <dgm:cxn modelId="{B578C18C-5276-4B9C-9EE1-39333C9E9139}" type="presParOf" srcId="{16A36593-A647-4803-B9CC-3FCC35F45273}" destId="{E31C235E-5FFB-4E92-8AF3-EEB433207841}" srcOrd="11" destOrd="0" presId="urn:microsoft.com/office/officeart/2008/layout/LinedList"/>
    <dgm:cxn modelId="{CB8608CE-E8C2-46A9-85DC-4E42F981312D}" type="presParOf" srcId="{16A36593-A647-4803-B9CC-3FCC35F45273}" destId="{09AFB77D-4D99-461D-A3D3-07950936DCC1}" srcOrd="12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7EFED679-45A8-4739-9926-EBE2864247D3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MX"/>
        </a:p>
      </dgm:t>
    </dgm:pt>
    <dgm:pt modelId="{C7D4E051-8DAD-4E7E-B505-BC3331BFFEB3}">
      <dgm:prSet phldrT="[Texto]"/>
      <dgm:spPr/>
      <dgm:t>
        <a:bodyPr/>
        <a:lstStyle/>
        <a:p>
          <a:r>
            <a:rPr lang="es-MX" dirty="0" smtClean="0"/>
            <a:t>Mercados nacionales </a:t>
          </a:r>
          <a:endParaRPr lang="es-MX" dirty="0"/>
        </a:p>
      </dgm:t>
    </dgm:pt>
    <dgm:pt modelId="{934AE23C-1292-4F8E-A912-3A5B86125D75}" type="parTrans" cxnId="{CD93F0C1-9251-476E-B1B7-7167084CD0A6}">
      <dgm:prSet/>
      <dgm:spPr/>
      <dgm:t>
        <a:bodyPr/>
        <a:lstStyle/>
        <a:p>
          <a:endParaRPr lang="es-MX"/>
        </a:p>
      </dgm:t>
    </dgm:pt>
    <dgm:pt modelId="{59FB3C6C-357D-415A-81EE-9D54041DD463}" type="sibTrans" cxnId="{CD93F0C1-9251-476E-B1B7-7167084CD0A6}">
      <dgm:prSet/>
      <dgm:spPr/>
      <dgm:t>
        <a:bodyPr/>
        <a:lstStyle/>
        <a:p>
          <a:endParaRPr lang="es-MX"/>
        </a:p>
      </dgm:t>
    </dgm:pt>
    <dgm:pt modelId="{08F8924C-85EC-451E-B5DE-4F19DA6A7A42}">
      <dgm:prSet phldrT="[Texto]" custT="1"/>
      <dgm:spPr/>
      <dgm:t>
        <a:bodyPr/>
        <a:lstStyle/>
        <a:p>
          <a:pPr algn="just"/>
          <a:r>
            <a:rPr lang="es-MX" sz="2000" dirty="0" smtClean="0">
              <a:latin typeface="Arial" pitchFamily="34" charset="0"/>
              <a:cs typeface="Arial" pitchFamily="34" charset="0"/>
            </a:rPr>
            <a:t>Mercado de letras de cambio: las letras de cambio se crean para financiar pagos originados en cartas de crédito de transporte y almacén de mercancías </a:t>
          </a:r>
          <a:endParaRPr lang="es-MX" sz="2000" dirty="0">
            <a:latin typeface="Arial" pitchFamily="34" charset="0"/>
            <a:cs typeface="Arial" pitchFamily="34" charset="0"/>
          </a:endParaRPr>
        </a:p>
      </dgm:t>
    </dgm:pt>
    <dgm:pt modelId="{B288D2F4-5F09-4A2F-A975-AE39D9286BDD}" type="parTrans" cxnId="{66B51279-E666-493F-9018-BF9D46A2A51B}">
      <dgm:prSet/>
      <dgm:spPr/>
      <dgm:t>
        <a:bodyPr/>
        <a:lstStyle/>
        <a:p>
          <a:endParaRPr lang="es-MX"/>
        </a:p>
      </dgm:t>
    </dgm:pt>
    <dgm:pt modelId="{D6BA50BC-1E20-4374-81A4-1E9DF9D25DAA}" type="sibTrans" cxnId="{66B51279-E666-493F-9018-BF9D46A2A51B}">
      <dgm:prSet/>
      <dgm:spPr/>
      <dgm:t>
        <a:bodyPr/>
        <a:lstStyle/>
        <a:p>
          <a:endParaRPr lang="es-MX"/>
        </a:p>
      </dgm:t>
    </dgm:pt>
    <dgm:pt modelId="{E145BBE6-60A8-4494-BB44-49D51C83FEB8}">
      <dgm:prSet phldrT="[Texto]" custT="1"/>
      <dgm:spPr/>
      <dgm:t>
        <a:bodyPr/>
        <a:lstStyle/>
        <a:p>
          <a:pPr algn="just"/>
          <a:r>
            <a:rPr lang="es-MX" sz="2000" dirty="0" smtClean="0">
              <a:latin typeface="Arial" pitchFamily="34" charset="0"/>
              <a:cs typeface="Arial" pitchFamily="34" charset="0"/>
            </a:rPr>
            <a:t>La mercado de crédito corto plazo: a través de este mercado se cubre a las empresas sus necesidades de tesorería surgidas de los desfases entre los flujos monetarios de entrada y salida. Esta mercado incluye el descuento comercial, y crédito bancario y los préstamos a corto plazo. </a:t>
          </a:r>
          <a:endParaRPr lang="es-MX" sz="2000" dirty="0">
            <a:latin typeface="Arial" pitchFamily="34" charset="0"/>
            <a:cs typeface="Arial" pitchFamily="34" charset="0"/>
          </a:endParaRPr>
        </a:p>
      </dgm:t>
    </dgm:pt>
    <dgm:pt modelId="{4C760AE2-EFED-4CB0-A259-937C0834FD25}" type="parTrans" cxnId="{30B6E9A4-67DC-46ED-AFBF-494646122E66}">
      <dgm:prSet/>
      <dgm:spPr/>
      <dgm:t>
        <a:bodyPr/>
        <a:lstStyle/>
        <a:p>
          <a:endParaRPr lang="es-MX"/>
        </a:p>
      </dgm:t>
    </dgm:pt>
    <dgm:pt modelId="{2F97B638-CA10-48FE-BCD1-F1ED4A31FB47}" type="sibTrans" cxnId="{30B6E9A4-67DC-46ED-AFBF-494646122E66}">
      <dgm:prSet/>
      <dgm:spPr/>
      <dgm:t>
        <a:bodyPr/>
        <a:lstStyle/>
        <a:p>
          <a:endParaRPr lang="es-MX"/>
        </a:p>
      </dgm:t>
    </dgm:pt>
    <dgm:pt modelId="{7DC3B084-9BE8-4CBB-BC61-D0DCD6035DEB}">
      <dgm:prSet phldrT="[Texto]" custT="1"/>
      <dgm:spPr/>
      <dgm:t>
        <a:bodyPr/>
        <a:lstStyle/>
        <a:p>
          <a:pPr algn="just"/>
          <a:r>
            <a:rPr lang="es-MX" sz="2000" dirty="0" smtClean="0">
              <a:latin typeface="Arial" pitchFamily="34" charset="0"/>
              <a:cs typeface="Arial" pitchFamily="34" charset="0"/>
            </a:rPr>
            <a:t>Mercado de crédito a largo plazo: en este mercado se otorgan préstamos y créditos indicados. </a:t>
          </a:r>
        </a:p>
        <a:p>
          <a:pPr algn="just"/>
          <a:r>
            <a:rPr lang="es-MX" sz="2000" dirty="0" smtClean="0">
              <a:latin typeface="Arial" pitchFamily="34" charset="0"/>
              <a:cs typeface="Arial" pitchFamily="34" charset="0"/>
            </a:rPr>
            <a:t>Existen dos tipos de créditos:</a:t>
          </a:r>
        </a:p>
        <a:p>
          <a:pPr algn="just"/>
          <a:r>
            <a:rPr lang="es-MX" sz="2000" dirty="0" smtClean="0">
              <a:latin typeface="Arial" pitchFamily="34" charset="0"/>
              <a:cs typeface="Arial" pitchFamily="34" charset="0"/>
            </a:rPr>
            <a:t>Crédito internacional simple</a:t>
          </a:r>
        </a:p>
        <a:p>
          <a:pPr algn="just"/>
          <a:r>
            <a:rPr lang="es-MX" sz="2000" dirty="0" smtClean="0">
              <a:latin typeface="Arial" pitchFamily="34" charset="0"/>
              <a:cs typeface="Arial" pitchFamily="34" charset="0"/>
            </a:rPr>
            <a:t>Euro crédito </a:t>
          </a:r>
          <a:endParaRPr lang="es-MX" sz="2000" dirty="0">
            <a:latin typeface="Arial" pitchFamily="34" charset="0"/>
            <a:cs typeface="Arial" pitchFamily="34" charset="0"/>
          </a:endParaRPr>
        </a:p>
      </dgm:t>
    </dgm:pt>
    <dgm:pt modelId="{2BE75EB4-4E44-499B-8F3F-A609D4588146}" type="parTrans" cxnId="{4CB1C524-981D-4BAA-A515-6944D5CD83AE}">
      <dgm:prSet/>
      <dgm:spPr/>
      <dgm:t>
        <a:bodyPr/>
        <a:lstStyle/>
        <a:p>
          <a:endParaRPr lang="es-MX"/>
        </a:p>
      </dgm:t>
    </dgm:pt>
    <dgm:pt modelId="{D9534679-CC9A-4179-9B21-84C62C50F135}" type="sibTrans" cxnId="{4CB1C524-981D-4BAA-A515-6944D5CD83AE}">
      <dgm:prSet/>
      <dgm:spPr/>
      <dgm:t>
        <a:bodyPr/>
        <a:lstStyle/>
        <a:p>
          <a:endParaRPr lang="es-MX"/>
        </a:p>
      </dgm:t>
    </dgm:pt>
    <dgm:pt modelId="{82969CB1-3058-4087-B697-2164768BD545}" type="pres">
      <dgm:prSet presAssocID="{7EFED679-45A8-4739-9926-EBE2864247D3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es-MX"/>
        </a:p>
      </dgm:t>
    </dgm:pt>
    <dgm:pt modelId="{7712934B-1699-400B-B84E-D43553A5967F}" type="pres">
      <dgm:prSet presAssocID="{C7D4E051-8DAD-4E7E-B505-BC3331BFFEB3}" presName="thickLine" presStyleLbl="alignNode1" presStyleIdx="0" presStyleCnt="1"/>
      <dgm:spPr/>
    </dgm:pt>
    <dgm:pt modelId="{0E4DC618-DAD1-47B4-9FE3-E94B8785436E}" type="pres">
      <dgm:prSet presAssocID="{C7D4E051-8DAD-4E7E-B505-BC3331BFFEB3}" presName="horz1" presStyleCnt="0"/>
      <dgm:spPr/>
    </dgm:pt>
    <dgm:pt modelId="{0FE36170-CECE-4BBC-88F0-C3CF5C7724C8}" type="pres">
      <dgm:prSet presAssocID="{C7D4E051-8DAD-4E7E-B505-BC3331BFFEB3}" presName="tx1" presStyleLbl="revTx" presStyleIdx="0" presStyleCnt="4"/>
      <dgm:spPr/>
      <dgm:t>
        <a:bodyPr/>
        <a:lstStyle/>
        <a:p>
          <a:endParaRPr lang="es-MX"/>
        </a:p>
      </dgm:t>
    </dgm:pt>
    <dgm:pt modelId="{36E67CBF-1424-4953-972A-B89EDD5FB02C}" type="pres">
      <dgm:prSet presAssocID="{C7D4E051-8DAD-4E7E-B505-BC3331BFFEB3}" presName="vert1" presStyleCnt="0"/>
      <dgm:spPr/>
    </dgm:pt>
    <dgm:pt modelId="{DFC4AAEE-ED2B-4DEC-9B94-96E5C54455FD}" type="pres">
      <dgm:prSet presAssocID="{08F8924C-85EC-451E-B5DE-4F19DA6A7A42}" presName="vertSpace2a" presStyleCnt="0"/>
      <dgm:spPr/>
    </dgm:pt>
    <dgm:pt modelId="{BDCBB679-A90C-4785-BD49-6552B1268FB7}" type="pres">
      <dgm:prSet presAssocID="{08F8924C-85EC-451E-B5DE-4F19DA6A7A42}" presName="horz2" presStyleCnt="0"/>
      <dgm:spPr/>
    </dgm:pt>
    <dgm:pt modelId="{0DB362C6-58E5-44A9-87FF-8A7B57D0533D}" type="pres">
      <dgm:prSet presAssocID="{08F8924C-85EC-451E-B5DE-4F19DA6A7A42}" presName="horzSpace2" presStyleCnt="0"/>
      <dgm:spPr/>
    </dgm:pt>
    <dgm:pt modelId="{A9919BE1-08AB-4D58-A821-DD83EB6559D3}" type="pres">
      <dgm:prSet presAssocID="{08F8924C-85EC-451E-B5DE-4F19DA6A7A42}" presName="tx2" presStyleLbl="revTx" presStyleIdx="1" presStyleCnt="4"/>
      <dgm:spPr/>
      <dgm:t>
        <a:bodyPr/>
        <a:lstStyle/>
        <a:p>
          <a:endParaRPr lang="es-MX"/>
        </a:p>
      </dgm:t>
    </dgm:pt>
    <dgm:pt modelId="{F99F99C4-4A30-451A-A3B5-37C6CB04A361}" type="pres">
      <dgm:prSet presAssocID="{08F8924C-85EC-451E-B5DE-4F19DA6A7A42}" presName="vert2" presStyleCnt="0"/>
      <dgm:spPr/>
    </dgm:pt>
    <dgm:pt modelId="{FEDEBEEA-2AAD-4ABA-88BF-9E18268D36A1}" type="pres">
      <dgm:prSet presAssocID="{08F8924C-85EC-451E-B5DE-4F19DA6A7A42}" presName="thinLine2b" presStyleLbl="callout" presStyleIdx="0" presStyleCnt="3"/>
      <dgm:spPr/>
    </dgm:pt>
    <dgm:pt modelId="{07D125B5-BAB1-4871-8A58-5D9A8153DAAA}" type="pres">
      <dgm:prSet presAssocID="{08F8924C-85EC-451E-B5DE-4F19DA6A7A42}" presName="vertSpace2b" presStyleCnt="0"/>
      <dgm:spPr/>
    </dgm:pt>
    <dgm:pt modelId="{11165847-48ED-433B-9CE1-09B520A9F0C6}" type="pres">
      <dgm:prSet presAssocID="{E145BBE6-60A8-4494-BB44-49D51C83FEB8}" presName="horz2" presStyleCnt="0"/>
      <dgm:spPr/>
    </dgm:pt>
    <dgm:pt modelId="{F7BBD486-55D6-47D9-B6D7-69B7F2845F8F}" type="pres">
      <dgm:prSet presAssocID="{E145BBE6-60A8-4494-BB44-49D51C83FEB8}" presName="horzSpace2" presStyleCnt="0"/>
      <dgm:spPr/>
    </dgm:pt>
    <dgm:pt modelId="{A369FEDA-3AB6-4DBE-B366-C4E21EFA00C3}" type="pres">
      <dgm:prSet presAssocID="{E145BBE6-60A8-4494-BB44-49D51C83FEB8}" presName="tx2" presStyleLbl="revTx" presStyleIdx="2" presStyleCnt="4"/>
      <dgm:spPr/>
      <dgm:t>
        <a:bodyPr/>
        <a:lstStyle/>
        <a:p>
          <a:endParaRPr lang="es-MX"/>
        </a:p>
      </dgm:t>
    </dgm:pt>
    <dgm:pt modelId="{4959F86B-1C56-451E-9EAA-2DBF4F721E2D}" type="pres">
      <dgm:prSet presAssocID="{E145BBE6-60A8-4494-BB44-49D51C83FEB8}" presName="vert2" presStyleCnt="0"/>
      <dgm:spPr/>
    </dgm:pt>
    <dgm:pt modelId="{3F8E36C7-36C3-4DA6-B3AA-C5BD97B6A03C}" type="pres">
      <dgm:prSet presAssocID="{E145BBE6-60A8-4494-BB44-49D51C83FEB8}" presName="thinLine2b" presStyleLbl="callout" presStyleIdx="1" presStyleCnt="3"/>
      <dgm:spPr/>
    </dgm:pt>
    <dgm:pt modelId="{66824B59-BAB2-4E72-A9C3-74AAD46765D2}" type="pres">
      <dgm:prSet presAssocID="{E145BBE6-60A8-4494-BB44-49D51C83FEB8}" presName="vertSpace2b" presStyleCnt="0"/>
      <dgm:spPr/>
    </dgm:pt>
    <dgm:pt modelId="{19A80973-CA32-4909-AFF4-CF9A59D6C2C5}" type="pres">
      <dgm:prSet presAssocID="{7DC3B084-9BE8-4CBB-BC61-D0DCD6035DEB}" presName="horz2" presStyleCnt="0"/>
      <dgm:spPr/>
    </dgm:pt>
    <dgm:pt modelId="{31F37792-2ACF-4A37-A03E-C206130D48DA}" type="pres">
      <dgm:prSet presAssocID="{7DC3B084-9BE8-4CBB-BC61-D0DCD6035DEB}" presName="horzSpace2" presStyleCnt="0"/>
      <dgm:spPr/>
    </dgm:pt>
    <dgm:pt modelId="{25D01612-712F-4383-9A1E-D25641AE59DC}" type="pres">
      <dgm:prSet presAssocID="{7DC3B084-9BE8-4CBB-BC61-D0DCD6035DEB}" presName="tx2" presStyleLbl="revTx" presStyleIdx="3" presStyleCnt="4"/>
      <dgm:spPr/>
      <dgm:t>
        <a:bodyPr/>
        <a:lstStyle/>
        <a:p>
          <a:endParaRPr lang="es-MX"/>
        </a:p>
      </dgm:t>
    </dgm:pt>
    <dgm:pt modelId="{8F7E7736-4720-4C9E-A1EE-5861368FDE89}" type="pres">
      <dgm:prSet presAssocID="{7DC3B084-9BE8-4CBB-BC61-D0DCD6035DEB}" presName="vert2" presStyleCnt="0"/>
      <dgm:spPr/>
    </dgm:pt>
    <dgm:pt modelId="{A99C23D2-BB01-4330-B5F1-4E6BB0C90609}" type="pres">
      <dgm:prSet presAssocID="{7DC3B084-9BE8-4CBB-BC61-D0DCD6035DEB}" presName="thinLine2b" presStyleLbl="callout" presStyleIdx="2" presStyleCnt="3"/>
      <dgm:spPr/>
    </dgm:pt>
    <dgm:pt modelId="{B76DC6C2-49B8-473D-B0D3-1B12F543F1D2}" type="pres">
      <dgm:prSet presAssocID="{7DC3B084-9BE8-4CBB-BC61-D0DCD6035DEB}" presName="vertSpace2b" presStyleCnt="0"/>
      <dgm:spPr/>
    </dgm:pt>
  </dgm:ptLst>
  <dgm:cxnLst>
    <dgm:cxn modelId="{BA5D8C3E-4A94-49B5-9F46-86E122358BB8}" type="presOf" srcId="{7DC3B084-9BE8-4CBB-BC61-D0DCD6035DEB}" destId="{25D01612-712F-4383-9A1E-D25641AE59DC}" srcOrd="0" destOrd="0" presId="urn:microsoft.com/office/officeart/2008/layout/LinedList"/>
    <dgm:cxn modelId="{E6601D3C-2280-46F8-97D4-6F722215D56E}" type="presOf" srcId="{C7D4E051-8DAD-4E7E-B505-BC3331BFFEB3}" destId="{0FE36170-CECE-4BBC-88F0-C3CF5C7724C8}" srcOrd="0" destOrd="0" presId="urn:microsoft.com/office/officeart/2008/layout/LinedList"/>
    <dgm:cxn modelId="{4CB1C524-981D-4BAA-A515-6944D5CD83AE}" srcId="{C7D4E051-8DAD-4E7E-B505-BC3331BFFEB3}" destId="{7DC3B084-9BE8-4CBB-BC61-D0DCD6035DEB}" srcOrd="2" destOrd="0" parTransId="{2BE75EB4-4E44-499B-8F3F-A609D4588146}" sibTransId="{D9534679-CC9A-4179-9B21-84C62C50F135}"/>
    <dgm:cxn modelId="{C2291EE2-4722-481B-B834-CCCD64D34458}" type="presOf" srcId="{E145BBE6-60A8-4494-BB44-49D51C83FEB8}" destId="{A369FEDA-3AB6-4DBE-B366-C4E21EFA00C3}" srcOrd="0" destOrd="0" presId="urn:microsoft.com/office/officeart/2008/layout/LinedList"/>
    <dgm:cxn modelId="{78286C0B-0F79-4133-BF7D-84BA39EC9477}" type="presOf" srcId="{08F8924C-85EC-451E-B5DE-4F19DA6A7A42}" destId="{A9919BE1-08AB-4D58-A821-DD83EB6559D3}" srcOrd="0" destOrd="0" presId="urn:microsoft.com/office/officeart/2008/layout/LinedList"/>
    <dgm:cxn modelId="{30B6E9A4-67DC-46ED-AFBF-494646122E66}" srcId="{C7D4E051-8DAD-4E7E-B505-BC3331BFFEB3}" destId="{E145BBE6-60A8-4494-BB44-49D51C83FEB8}" srcOrd="1" destOrd="0" parTransId="{4C760AE2-EFED-4CB0-A259-937C0834FD25}" sibTransId="{2F97B638-CA10-48FE-BCD1-F1ED4A31FB47}"/>
    <dgm:cxn modelId="{093334AD-70BB-4A34-B7A1-98649BAF4D22}" type="presOf" srcId="{7EFED679-45A8-4739-9926-EBE2864247D3}" destId="{82969CB1-3058-4087-B697-2164768BD545}" srcOrd="0" destOrd="0" presId="urn:microsoft.com/office/officeart/2008/layout/LinedList"/>
    <dgm:cxn modelId="{CD93F0C1-9251-476E-B1B7-7167084CD0A6}" srcId="{7EFED679-45A8-4739-9926-EBE2864247D3}" destId="{C7D4E051-8DAD-4E7E-B505-BC3331BFFEB3}" srcOrd="0" destOrd="0" parTransId="{934AE23C-1292-4F8E-A912-3A5B86125D75}" sibTransId="{59FB3C6C-357D-415A-81EE-9D54041DD463}"/>
    <dgm:cxn modelId="{66B51279-E666-493F-9018-BF9D46A2A51B}" srcId="{C7D4E051-8DAD-4E7E-B505-BC3331BFFEB3}" destId="{08F8924C-85EC-451E-B5DE-4F19DA6A7A42}" srcOrd="0" destOrd="0" parTransId="{B288D2F4-5F09-4A2F-A975-AE39D9286BDD}" sibTransId="{D6BA50BC-1E20-4374-81A4-1E9DF9D25DAA}"/>
    <dgm:cxn modelId="{B35C5332-C82A-41D0-8054-F03241659306}" type="presParOf" srcId="{82969CB1-3058-4087-B697-2164768BD545}" destId="{7712934B-1699-400B-B84E-D43553A5967F}" srcOrd="0" destOrd="0" presId="urn:microsoft.com/office/officeart/2008/layout/LinedList"/>
    <dgm:cxn modelId="{437D8D04-6094-42B9-8AFF-D372A4A93155}" type="presParOf" srcId="{82969CB1-3058-4087-B697-2164768BD545}" destId="{0E4DC618-DAD1-47B4-9FE3-E94B8785436E}" srcOrd="1" destOrd="0" presId="urn:microsoft.com/office/officeart/2008/layout/LinedList"/>
    <dgm:cxn modelId="{D7774DF2-6AF3-499B-B0CC-108CA8AFE65E}" type="presParOf" srcId="{0E4DC618-DAD1-47B4-9FE3-E94B8785436E}" destId="{0FE36170-CECE-4BBC-88F0-C3CF5C7724C8}" srcOrd="0" destOrd="0" presId="urn:microsoft.com/office/officeart/2008/layout/LinedList"/>
    <dgm:cxn modelId="{25381153-8112-40C9-95A9-BC672240BC29}" type="presParOf" srcId="{0E4DC618-DAD1-47B4-9FE3-E94B8785436E}" destId="{36E67CBF-1424-4953-972A-B89EDD5FB02C}" srcOrd="1" destOrd="0" presId="urn:microsoft.com/office/officeart/2008/layout/LinedList"/>
    <dgm:cxn modelId="{8CB3333F-0868-422B-97EB-1BB4D327A329}" type="presParOf" srcId="{36E67CBF-1424-4953-972A-B89EDD5FB02C}" destId="{DFC4AAEE-ED2B-4DEC-9B94-96E5C54455FD}" srcOrd="0" destOrd="0" presId="urn:microsoft.com/office/officeart/2008/layout/LinedList"/>
    <dgm:cxn modelId="{5145C561-728E-4D79-B205-181702F3F886}" type="presParOf" srcId="{36E67CBF-1424-4953-972A-B89EDD5FB02C}" destId="{BDCBB679-A90C-4785-BD49-6552B1268FB7}" srcOrd="1" destOrd="0" presId="urn:microsoft.com/office/officeart/2008/layout/LinedList"/>
    <dgm:cxn modelId="{256A7525-56AF-4084-AA86-CDCC3947E0CA}" type="presParOf" srcId="{BDCBB679-A90C-4785-BD49-6552B1268FB7}" destId="{0DB362C6-58E5-44A9-87FF-8A7B57D0533D}" srcOrd="0" destOrd="0" presId="urn:microsoft.com/office/officeart/2008/layout/LinedList"/>
    <dgm:cxn modelId="{E859307C-7800-4CAE-A27C-08A9A7F4C701}" type="presParOf" srcId="{BDCBB679-A90C-4785-BD49-6552B1268FB7}" destId="{A9919BE1-08AB-4D58-A821-DD83EB6559D3}" srcOrd="1" destOrd="0" presId="urn:microsoft.com/office/officeart/2008/layout/LinedList"/>
    <dgm:cxn modelId="{CCB20266-C817-4EFF-A843-3D5EC59FA6AD}" type="presParOf" srcId="{BDCBB679-A90C-4785-BD49-6552B1268FB7}" destId="{F99F99C4-4A30-451A-A3B5-37C6CB04A361}" srcOrd="2" destOrd="0" presId="urn:microsoft.com/office/officeart/2008/layout/LinedList"/>
    <dgm:cxn modelId="{F427A8D2-09B7-401D-AF21-44B87F8055F6}" type="presParOf" srcId="{36E67CBF-1424-4953-972A-B89EDD5FB02C}" destId="{FEDEBEEA-2AAD-4ABA-88BF-9E18268D36A1}" srcOrd="2" destOrd="0" presId="urn:microsoft.com/office/officeart/2008/layout/LinedList"/>
    <dgm:cxn modelId="{217F2EFC-6B0D-45F4-93A0-32441BED582D}" type="presParOf" srcId="{36E67CBF-1424-4953-972A-B89EDD5FB02C}" destId="{07D125B5-BAB1-4871-8A58-5D9A8153DAAA}" srcOrd="3" destOrd="0" presId="urn:microsoft.com/office/officeart/2008/layout/LinedList"/>
    <dgm:cxn modelId="{DEB6DFC8-3235-4879-BD14-B5896F5C11F8}" type="presParOf" srcId="{36E67CBF-1424-4953-972A-B89EDD5FB02C}" destId="{11165847-48ED-433B-9CE1-09B520A9F0C6}" srcOrd="4" destOrd="0" presId="urn:microsoft.com/office/officeart/2008/layout/LinedList"/>
    <dgm:cxn modelId="{A238C031-0541-4433-81E0-D6DC116247F8}" type="presParOf" srcId="{11165847-48ED-433B-9CE1-09B520A9F0C6}" destId="{F7BBD486-55D6-47D9-B6D7-69B7F2845F8F}" srcOrd="0" destOrd="0" presId="urn:microsoft.com/office/officeart/2008/layout/LinedList"/>
    <dgm:cxn modelId="{2B295330-DCC3-429A-972C-920FEC9A76AE}" type="presParOf" srcId="{11165847-48ED-433B-9CE1-09B520A9F0C6}" destId="{A369FEDA-3AB6-4DBE-B366-C4E21EFA00C3}" srcOrd="1" destOrd="0" presId="urn:microsoft.com/office/officeart/2008/layout/LinedList"/>
    <dgm:cxn modelId="{7A31C69F-0534-4DA3-8684-1B3E8B3E0262}" type="presParOf" srcId="{11165847-48ED-433B-9CE1-09B520A9F0C6}" destId="{4959F86B-1C56-451E-9EAA-2DBF4F721E2D}" srcOrd="2" destOrd="0" presId="urn:microsoft.com/office/officeart/2008/layout/LinedList"/>
    <dgm:cxn modelId="{11E1F704-9970-40F3-B3DC-59655D4E69AC}" type="presParOf" srcId="{36E67CBF-1424-4953-972A-B89EDD5FB02C}" destId="{3F8E36C7-36C3-4DA6-B3AA-C5BD97B6A03C}" srcOrd="5" destOrd="0" presId="urn:microsoft.com/office/officeart/2008/layout/LinedList"/>
    <dgm:cxn modelId="{C522BD99-0689-43F8-90C5-6B9A33DC390E}" type="presParOf" srcId="{36E67CBF-1424-4953-972A-B89EDD5FB02C}" destId="{66824B59-BAB2-4E72-A9C3-74AAD46765D2}" srcOrd="6" destOrd="0" presId="urn:microsoft.com/office/officeart/2008/layout/LinedList"/>
    <dgm:cxn modelId="{56AA3483-D76C-4453-AA89-EDDC6C92A7F3}" type="presParOf" srcId="{36E67CBF-1424-4953-972A-B89EDD5FB02C}" destId="{19A80973-CA32-4909-AFF4-CF9A59D6C2C5}" srcOrd="7" destOrd="0" presId="urn:microsoft.com/office/officeart/2008/layout/LinedList"/>
    <dgm:cxn modelId="{7799A84A-BE49-4531-9137-1375B75827E1}" type="presParOf" srcId="{19A80973-CA32-4909-AFF4-CF9A59D6C2C5}" destId="{31F37792-2ACF-4A37-A03E-C206130D48DA}" srcOrd="0" destOrd="0" presId="urn:microsoft.com/office/officeart/2008/layout/LinedList"/>
    <dgm:cxn modelId="{1340FE6F-C051-425B-9D2C-029D7C839F09}" type="presParOf" srcId="{19A80973-CA32-4909-AFF4-CF9A59D6C2C5}" destId="{25D01612-712F-4383-9A1E-D25641AE59DC}" srcOrd="1" destOrd="0" presId="urn:microsoft.com/office/officeart/2008/layout/LinedList"/>
    <dgm:cxn modelId="{74050858-8798-4628-A61D-8F3CD5C5EC9E}" type="presParOf" srcId="{19A80973-CA32-4909-AFF4-CF9A59D6C2C5}" destId="{8F7E7736-4720-4C9E-A1EE-5861368FDE89}" srcOrd="2" destOrd="0" presId="urn:microsoft.com/office/officeart/2008/layout/LinedList"/>
    <dgm:cxn modelId="{DB31C51A-B688-4830-A46E-5AF652061878}" type="presParOf" srcId="{36E67CBF-1424-4953-972A-B89EDD5FB02C}" destId="{A99C23D2-BB01-4330-B5F1-4E6BB0C90609}" srcOrd="8" destOrd="0" presId="urn:microsoft.com/office/officeart/2008/layout/LinedList"/>
    <dgm:cxn modelId="{0CD1FF89-7B00-4C3E-9D32-744830F4CC58}" type="presParOf" srcId="{36E67CBF-1424-4953-972A-B89EDD5FB02C}" destId="{B76DC6C2-49B8-473D-B0D3-1B12F543F1D2}" srcOrd="9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559844F4-AC99-43BC-973E-E7130A793D41}" type="doc">
      <dgm:prSet loTypeId="urn:microsoft.com/office/officeart/2008/layout/LinedList" loCatId="list" qsTypeId="urn:microsoft.com/office/officeart/2005/8/quickstyle/simple1" qsCatId="simple" csTypeId="urn:microsoft.com/office/officeart/2005/8/colors/accent5_1" csCatId="accent5" phldr="1"/>
      <dgm:spPr/>
      <dgm:t>
        <a:bodyPr/>
        <a:lstStyle/>
        <a:p>
          <a:endParaRPr lang="es-MX"/>
        </a:p>
      </dgm:t>
    </dgm:pt>
    <dgm:pt modelId="{918EE92F-04D6-4876-9231-A5B8380CF5B6}">
      <dgm:prSet phldrT="[Texto]"/>
      <dgm:spPr/>
      <dgm:t>
        <a:bodyPr/>
        <a:lstStyle/>
        <a:p>
          <a:r>
            <a:rPr lang="es-MX" dirty="0" smtClean="0"/>
            <a:t>Mercados internacionales </a:t>
          </a:r>
          <a:endParaRPr lang="es-MX" dirty="0"/>
        </a:p>
      </dgm:t>
    </dgm:pt>
    <dgm:pt modelId="{30B0C687-12E0-4328-A460-BF7B0DC765B8}" type="parTrans" cxnId="{4E375471-1E3C-42CB-83C9-7F408F263E39}">
      <dgm:prSet/>
      <dgm:spPr/>
      <dgm:t>
        <a:bodyPr/>
        <a:lstStyle/>
        <a:p>
          <a:endParaRPr lang="es-MX"/>
        </a:p>
      </dgm:t>
    </dgm:pt>
    <dgm:pt modelId="{24269479-2239-4613-8C14-65CCCB44BB70}" type="sibTrans" cxnId="{4E375471-1E3C-42CB-83C9-7F408F263E39}">
      <dgm:prSet/>
      <dgm:spPr/>
      <dgm:t>
        <a:bodyPr/>
        <a:lstStyle/>
        <a:p>
          <a:endParaRPr lang="es-MX"/>
        </a:p>
      </dgm:t>
    </dgm:pt>
    <dgm:pt modelId="{433C64D4-440E-4053-BB47-E34A25AEF0C6}">
      <dgm:prSet phldrT="[Texto]" custT="1"/>
      <dgm:spPr/>
      <dgm:t>
        <a:bodyPr/>
        <a:lstStyle/>
        <a:p>
          <a:r>
            <a:rPr lang="es-MX" sz="2000" dirty="0" smtClean="0">
              <a:latin typeface="Arial" pitchFamily="34" charset="0"/>
              <a:cs typeface="Arial" pitchFamily="34" charset="0"/>
            </a:rPr>
            <a:t>Euro mercado: es un mercado de crédito mediante el cual se opera en países distintos a aquellos a los que pertenece la moneda en la cual se realizan las transacciones </a:t>
          </a:r>
          <a:endParaRPr lang="es-MX" sz="2000" dirty="0">
            <a:latin typeface="Arial" pitchFamily="34" charset="0"/>
            <a:cs typeface="Arial" pitchFamily="34" charset="0"/>
          </a:endParaRPr>
        </a:p>
      </dgm:t>
    </dgm:pt>
    <dgm:pt modelId="{A512067F-8092-4F6D-859A-EB6B098D8547}" type="parTrans" cxnId="{68034F4B-5DED-4297-BD54-1DBA645DE618}">
      <dgm:prSet/>
      <dgm:spPr/>
      <dgm:t>
        <a:bodyPr/>
        <a:lstStyle/>
        <a:p>
          <a:endParaRPr lang="es-MX"/>
        </a:p>
      </dgm:t>
    </dgm:pt>
    <dgm:pt modelId="{CAB205C2-0DF7-4F48-821C-3DF65D421624}" type="sibTrans" cxnId="{68034F4B-5DED-4297-BD54-1DBA645DE618}">
      <dgm:prSet/>
      <dgm:spPr/>
      <dgm:t>
        <a:bodyPr/>
        <a:lstStyle/>
        <a:p>
          <a:endParaRPr lang="es-MX"/>
        </a:p>
      </dgm:t>
    </dgm:pt>
    <dgm:pt modelId="{2A1C71DE-D615-440E-8932-9307952E7075}">
      <dgm:prSet phldrT="[Texto]" custT="1"/>
      <dgm:spPr/>
      <dgm:t>
        <a:bodyPr/>
        <a:lstStyle/>
        <a:p>
          <a:pPr algn="just"/>
          <a:r>
            <a:rPr lang="es-MX" sz="2000" dirty="0" smtClean="0">
              <a:latin typeface="Arial" pitchFamily="34" charset="0"/>
              <a:cs typeface="Arial" pitchFamily="34" charset="0"/>
            </a:rPr>
            <a:t>Mercado monetario de euro divisas: se realizan operaciones relacionadas con la actividad financiera internacional en la que los depósitos y los prestamos son realizados en moneda diferente al aquel país al que pertenece el intermedio. </a:t>
          </a:r>
          <a:endParaRPr lang="es-MX" sz="2000" dirty="0">
            <a:latin typeface="Arial" pitchFamily="34" charset="0"/>
            <a:cs typeface="Arial" pitchFamily="34" charset="0"/>
          </a:endParaRPr>
        </a:p>
      </dgm:t>
    </dgm:pt>
    <dgm:pt modelId="{3F3DCFA4-44CC-413E-8ECA-27044FD463AE}" type="parTrans" cxnId="{8488A2BC-0D26-4232-AB62-FB31947ACC53}">
      <dgm:prSet/>
      <dgm:spPr/>
      <dgm:t>
        <a:bodyPr/>
        <a:lstStyle/>
        <a:p>
          <a:endParaRPr lang="es-MX"/>
        </a:p>
      </dgm:t>
    </dgm:pt>
    <dgm:pt modelId="{67FCDDFD-C3D4-4185-81CE-885B31862369}" type="sibTrans" cxnId="{8488A2BC-0D26-4232-AB62-FB31947ACC53}">
      <dgm:prSet/>
      <dgm:spPr/>
      <dgm:t>
        <a:bodyPr/>
        <a:lstStyle/>
        <a:p>
          <a:endParaRPr lang="es-MX"/>
        </a:p>
      </dgm:t>
    </dgm:pt>
    <dgm:pt modelId="{1D54EEE1-4D33-49A3-BF05-6F814E4A20EB}">
      <dgm:prSet phldrT="[Texto]" custT="1"/>
      <dgm:spPr/>
      <dgm:t>
        <a:bodyPr/>
        <a:lstStyle/>
        <a:p>
          <a:r>
            <a:rPr lang="es-MX" sz="2000" dirty="0" smtClean="0">
              <a:latin typeface="Arial" pitchFamily="34" charset="0"/>
              <a:cs typeface="Arial" pitchFamily="34" charset="0"/>
            </a:rPr>
            <a:t>Euronotas: son títulos a corto plazo cuya emisión se lleva a cabo en programas de financiación a mediano plazo. </a:t>
          </a:r>
          <a:endParaRPr lang="es-MX" sz="2000" dirty="0">
            <a:latin typeface="Arial" pitchFamily="34" charset="0"/>
            <a:cs typeface="Arial" pitchFamily="34" charset="0"/>
          </a:endParaRPr>
        </a:p>
      </dgm:t>
    </dgm:pt>
    <dgm:pt modelId="{B5BB491E-1168-4511-97FA-1AD051BE909D}" type="parTrans" cxnId="{9786BABF-1D13-4377-8658-3AC9855BB37D}">
      <dgm:prSet/>
      <dgm:spPr/>
      <dgm:t>
        <a:bodyPr/>
        <a:lstStyle/>
        <a:p>
          <a:endParaRPr lang="es-MX"/>
        </a:p>
      </dgm:t>
    </dgm:pt>
    <dgm:pt modelId="{29912C4A-4FF8-4C4F-BB9D-7CE1FA484B47}" type="sibTrans" cxnId="{9786BABF-1D13-4377-8658-3AC9855BB37D}">
      <dgm:prSet/>
      <dgm:spPr/>
      <dgm:t>
        <a:bodyPr/>
        <a:lstStyle/>
        <a:p>
          <a:endParaRPr lang="es-MX"/>
        </a:p>
      </dgm:t>
    </dgm:pt>
    <dgm:pt modelId="{3D0C35F5-4B18-4D79-BC77-CBE75AB886DA}">
      <dgm:prSet phldrT="[Texto]" custT="1"/>
      <dgm:spPr/>
      <dgm:t>
        <a:bodyPr/>
        <a:lstStyle/>
        <a:p>
          <a:r>
            <a:rPr lang="es-MX" sz="2000" dirty="0" smtClean="0">
              <a:latin typeface="Arial" pitchFamily="34" charset="0"/>
              <a:cs typeface="Arial" pitchFamily="34" charset="0"/>
            </a:rPr>
            <a:t>Euro papel comercial: es un pagaré al portador negociable emitido en los euromercados por diversas clases de prestatarios </a:t>
          </a:r>
          <a:endParaRPr lang="es-MX" sz="2000" dirty="0">
            <a:latin typeface="Arial" pitchFamily="34" charset="0"/>
            <a:cs typeface="Arial" pitchFamily="34" charset="0"/>
          </a:endParaRPr>
        </a:p>
      </dgm:t>
    </dgm:pt>
    <dgm:pt modelId="{72116111-F934-4B54-B2EF-5A70B8B535A9}" type="parTrans" cxnId="{E103AAE1-3A3D-42DF-82BA-73B22A2543E6}">
      <dgm:prSet/>
      <dgm:spPr/>
      <dgm:t>
        <a:bodyPr/>
        <a:lstStyle/>
        <a:p>
          <a:endParaRPr lang="es-MX"/>
        </a:p>
      </dgm:t>
    </dgm:pt>
    <dgm:pt modelId="{EE151A17-31C6-4BDD-B97F-178B6DCED93F}" type="sibTrans" cxnId="{E103AAE1-3A3D-42DF-82BA-73B22A2543E6}">
      <dgm:prSet/>
      <dgm:spPr/>
      <dgm:t>
        <a:bodyPr/>
        <a:lstStyle/>
        <a:p>
          <a:endParaRPr lang="es-MX"/>
        </a:p>
      </dgm:t>
    </dgm:pt>
    <dgm:pt modelId="{D68D43B7-24E7-4761-BBFC-5100B968C894}" type="pres">
      <dgm:prSet presAssocID="{559844F4-AC99-43BC-973E-E7130A793D41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es-MX"/>
        </a:p>
      </dgm:t>
    </dgm:pt>
    <dgm:pt modelId="{82277CDB-F5C5-4187-9B1A-E3B6865887B0}" type="pres">
      <dgm:prSet presAssocID="{918EE92F-04D6-4876-9231-A5B8380CF5B6}" presName="thickLine" presStyleLbl="alignNode1" presStyleIdx="0" presStyleCnt="1"/>
      <dgm:spPr/>
    </dgm:pt>
    <dgm:pt modelId="{286EA643-1F69-4C11-9254-55B1EBC27C60}" type="pres">
      <dgm:prSet presAssocID="{918EE92F-04D6-4876-9231-A5B8380CF5B6}" presName="horz1" presStyleCnt="0"/>
      <dgm:spPr/>
    </dgm:pt>
    <dgm:pt modelId="{6B7AD7A4-3233-486A-B550-0E7DBD53B832}" type="pres">
      <dgm:prSet presAssocID="{918EE92F-04D6-4876-9231-A5B8380CF5B6}" presName="tx1" presStyleLbl="revTx" presStyleIdx="0" presStyleCnt="5"/>
      <dgm:spPr/>
      <dgm:t>
        <a:bodyPr/>
        <a:lstStyle/>
        <a:p>
          <a:endParaRPr lang="es-MX"/>
        </a:p>
      </dgm:t>
    </dgm:pt>
    <dgm:pt modelId="{DB6BFDEC-8871-4029-B93B-8D3E50D95F2A}" type="pres">
      <dgm:prSet presAssocID="{918EE92F-04D6-4876-9231-A5B8380CF5B6}" presName="vert1" presStyleCnt="0"/>
      <dgm:spPr/>
    </dgm:pt>
    <dgm:pt modelId="{7690D35D-47EE-4CC0-9D8A-2C482354CE03}" type="pres">
      <dgm:prSet presAssocID="{433C64D4-440E-4053-BB47-E34A25AEF0C6}" presName="vertSpace2a" presStyleCnt="0"/>
      <dgm:spPr/>
    </dgm:pt>
    <dgm:pt modelId="{C69BC1A2-D336-443F-8503-BB0211F2ACF0}" type="pres">
      <dgm:prSet presAssocID="{433C64D4-440E-4053-BB47-E34A25AEF0C6}" presName="horz2" presStyleCnt="0"/>
      <dgm:spPr/>
    </dgm:pt>
    <dgm:pt modelId="{3A95649D-4896-419A-9DD0-DF4E6D3860B5}" type="pres">
      <dgm:prSet presAssocID="{433C64D4-440E-4053-BB47-E34A25AEF0C6}" presName="horzSpace2" presStyleCnt="0"/>
      <dgm:spPr/>
    </dgm:pt>
    <dgm:pt modelId="{A9C4117E-2BED-4995-AB91-820FC0610853}" type="pres">
      <dgm:prSet presAssocID="{433C64D4-440E-4053-BB47-E34A25AEF0C6}" presName="tx2" presStyleLbl="revTx" presStyleIdx="1" presStyleCnt="5"/>
      <dgm:spPr/>
      <dgm:t>
        <a:bodyPr/>
        <a:lstStyle/>
        <a:p>
          <a:endParaRPr lang="es-MX"/>
        </a:p>
      </dgm:t>
    </dgm:pt>
    <dgm:pt modelId="{C3710F47-B1B8-4E68-8935-0A629492A106}" type="pres">
      <dgm:prSet presAssocID="{433C64D4-440E-4053-BB47-E34A25AEF0C6}" presName="vert2" presStyleCnt="0"/>
      <dgm:spPr/>
    </dgm:pt>
    <dgm:pt modelId="{0B21E6CB-FAAF-47AE-9F36-DED5422B5780}" type="pres">
      <dgm:prSet presAssocID="{433C64D4-440E-4053-BB47-E34A25AEF0C6}" presName="thinLine2b" presStyleLbl="callout" presStyleIdx="0" presStyleCnt="4"/>
      <dgm:spPr/>
    </dgm:pt>
    <dgm:pt modelId="{82F4EA80-00A1-4E1E-81CC-B563C43602F6}" type="pres">
      <dgm:prSet presAssocID="{433C64D4-440E-4053-BB47-E34A25AEF0C6}" presName="vertSpace2b" presStyleCnt="0"/>
      <dgm:spPr/>
    </dgm:pt>
    <dgm:pt modelId="{65EFF738-388B-4A09-9A58-12ADBE56DB9A}" type="pres">
      <dgm:prSet presAssocID="{2A1C71DE-D615-440E-8932-9307952E7075}" presName="horz2" presStyleCnt="0"/>
      <dgm:spPr/>
    </dgm:pt>
    <dgm:pt modelId="{57E27A6F-7B83-46F2-A829-D58E93235FB3}" type="pres">
      <dgm:prSet presAssocID="{2A1C71DE-D615-440E-8932-9307952E7075}" presName="horzSpace2" presStyleCnt="0"/>
      <dgm:spPr/>
    </dgm:pt>
    <dgm:pt modelId="{C770403C-1FBA-4B20-9FDD-5312A6FA5D91}" type="pres">
      <dgm:prSet presAssocID="{2A1C71DE-D615-440E-8932-9307952E7075}" presName="tx2" presStyleLbl="revTx" presStyleIdx="2" presStyleCnt="5"/>
      <dgm:spPr/>
      <dgm:t>
        <a:bodyPr/>
        <a:lstStyle/>
        <a:p>
          <a:endParaRPr lang="es-MX"/>
        </a:p>
      </dgm:t>
    </dgm:pt>
    <dgm:pt modelId="{3786815E-4BDF-4DA8-98E4-E12B11B0D14B}" type="pres">
      <dgm:prSet presAssocID="{2A1C71DE-D615-440E-8932-9307952E7075}" presName="vert2" presStyleCnt="0"/>
      <dgm:spPr/>
    </dgm:pt>
    <dgm:pt modelId="{17857CA7-496E-40A2-BE82-BFEA5A87D7FC}" type="pres">
      <dgm:prSet presAssocID="{2A1C71DE-D615-440E-8932-9307952E7075}" presName="thinLine2b" presStyleLbl="callout" presStyleIdx="1" presStyleCnt="4"/>
      <dgm:spPr/>
    </dgm:pt>
    <dgm:pt modelId="{25D12541-E73B-4C6A-A282-AB84986FBCFD}" type="pres">
      <dgm:prSet presAssocID="{2A1C71DE-D615-440E-8932-9307952E7075}" presName="vertSpace2b" presStyleCnt="0"/>
      <dgm:spPr/>
    </dgm:pt>
    <dgm:pt modelId="{578C4838-E44B-4935-A43C-888842F84423}" type="pres">
      <dgm:prSet presAssocID="{1D54EEE1-4D33-49A3-BF05-6F814E4A20EB}" presName="horz2" presStyleCnt="0"/>
      <dgm:spPr/>
    </dgm:pt>
    <dgm:pt modelId="{79A6254A-FEC0-4194-AC8D-BCF392B2A1F9}" type="pres">
      <dgm:prSet presAssocID="{1D54EEE1-4D33-49A3-BF05-6F814E4A20EB}" presName="horzSpace2" presStyleCnt="0"/>
      <dgm:spPr/>
    </dgm:pt>
    <dgm:pt modelId="{B67C0A7C-2E14-4E7C-8DDA-697944D394D8}" type="pres">
      <dgm:prSet presAssocID="{1D54EEE1-4D33-49A3-BF05-6F814E4A20EB}" presName="tx2" presStyleLbl="revTx" presStyleIdx="3" presStyleCnt="5"/>
      <dgm:spPr/>
      <dgm:t>
        <a:bodyPr/>
        <a:lstStyle/>
        <a:p>
          <a:endParaRPr lang="es-MX"/>
        </a:p>
      </dgm:t>
    </dgm:pt>
    <dgm:pt modelId="{B222728D-57AB-4277-BDC6-23746B8CF2D4}" type="pres">
      <dgm:prSet presAssocID="{1D54EEE1-4D33-49A3-BF05-6F814E4A20EB}" presName="vert2" presStyleCnt="0"/>
      <dgm:spPr/>
    </dgm:pt>
    <dgm:pt modelId="{39711943-3887-459F-83BA-C254DEA15478}" type="pres">
      <dgm:prSet presAssocID="{1D54EEE1-4D33-49A3-BF05-6F814E4A20EB}" presName="thinLine2b" presStyleLbl="callout" presStyleIdx="2" presStyleCnt="4"/>
      <dgm:spPr/>
    </dgm:pt>
    <dgm:pt modelId="{6CE95814-D92C-435C-851F-ADAB4E579FE9}" type="pres">
      <dgm:prSet presAssocID="{1D54EEE1-4D33-49A3-BF05-6F814E4A20EB}" presName="vertSpace2b" presStyleCnt="0"/>
      <dgm:spPr/>
    </dgm:pt>
    <dgm:pt modelId="{C5353BD4-E15A-4C18-9F5E-A876618616BC}" type="pres">
      <dgm:prSet presAssocID="{3D0C35F5-4B18-4D79-BC77-CBE75AB886DA}" presName="horz2" presStyleCnt="0"/>
      <dgm:spPr/>
    </dgm:pt>
    <dgm:pt modelId="{E31793ED-1E1F-4ACA-89E4-273B95C7B9F9}" type="pres">
      <dgm:prSet presAssocID="{3D0C35F5-4B18-4D79-BC77-CBE75AB886DA}" presName="horzSpace2" presStyleCnt="0"/>
      <dgm:spPr/>
    </dgm:pt>
    <dgm:pt modelId="{54600668-B79D-415F-9E7D-ECFC1F4159B7}" type="pres">
      <dgm:prSet presAssocID="{3D0C35F5-4B18-4D79-BC77-CBE75AB886DA}" presName="tx2" presStyleLbl="revTx" presStyleIdx="4" presStyleCnt="5"/>
      <dgm:spPr/>
      <dgm:t>
        <a:bodyPr/>
        <a:lstStyle/>
        <a:p>
          <a:endParaRPr lang="es-MX"/>
        </a:p>
      </dgm:t>
    </dgm:pt>
    <dgm:pt modelId="{B72DF774-5206-4404-89D6-E572AAA4A8F6}" type="pres">
      <dgm:prSet presAssocID="{3D0C35F5-4B18-4D79-BC77-CBE75AB886DA}" presName="vert2" presStyleCnt="0"/>
      <dgm:spPr/>
    </dgm:pt>
    <dgm:pt modelId="{600420DA-6974-46F4-AFFC-05242ED5A467}" type="pres">
      <dgm:prSet presAssocID="{3D0C35F5-4B18-4D79-BC77-CBE75AB886DA}" presName="thinLine2b" presStyleLbl="callout" presStyleIdx="3" presStyleCnt="4"/>
      <dgm:spPr/>
    </dgm:pt>
    <dgm:pt modelId="{4159CC4D-6E03-4D63-A8F6-4C20205E1358}" type="pres">
      <dgm:prSet presAssocID="{3D0C35F5-4B18-4D79-BC77-CBE75AB886DA}" presName="vertSpace2b" presStyleCnt="0"/>
      <dgm:spPr/>
    </dgm:pt>
  </dgm:ptLst>
  <dgm:cxnLst>
    <dgm:cxn modelId="{E103AAE1-3A3D-42DF-82BA-73B22A2543E6}" srcId="{918EE92F-04D6-4876-9231-A5B8380CF5B6}" destId="{3D0C35F5-4B18-4D79-BC77-CBE75AB886DA}" srcOrd="3" destOrd="0" parTransId="{72116111-F934-4B54-B2EF-5A70B8B535A9}" sibTransId="{EE151A17-31C6-4BDD-B97F-178B6DCED93F}"/>
    <dgm:cxn modelId="{F9030524-F884-403A-B404-07E237D4DB75}" type="presOf" srcId="{433C64D4-440E-4053-BB47-E34A25AEF0C6}" destId="{A9C4117E-2BED-4995-AB91-820FC0610853}" srcOrd="0" destOrd="0" presId="urn:microsoft.com/office/officeart/2008/layout/LinedList"/>
    <dgm:cxn modelId="{7A93300C-36CE-4268-A58E-E8FD6DDD8E07}" type="presOf" srcId="{3D0C35F5-4B18-4D79-BC77-CBE75AB886DA}" destId="{54600668-B79D-415F-9E7D-ECFC1F4159B7}" srcOrd="0" destOrd="0" presId="urn:microsoft.com/office/officeart/2008/layout/LinedList"/>
    <dgm:cxn modelId="{8488A2BC-0D26-4232-AB62-FB31947ACC53}" srcId="{918EE92F-04D6-4876-9231-A5B8380CF5B6}" destId="{2A1C71DE-D615-440E-8932-9307952E7075}" srcOrd="1" destOrd="0" parTransId="{3F3DCFA4-44CC-413E-8ECA-27044FD463AE}" sibTransId="{67FCDDFD-C3D4-4185-81CE-885B31862369}"/>
    <dgm:cxn modelId="{9786BABF-1D13-4377-8658-3AC9855BB37D}" srcId="{918EE92F-04D6-4876-9231-A5B8380CF5B6}" destId="{1D54EEE1-4D33-49A3-BF05-6F814E4A20EB}" srcOrd="2" destOrd="0" parTransId="{B5BB491E-1168-4511-97FA-1AD051BE909D}" sibTransId="{29912C4A-4FF8-4C4F-BB9D-7CE1FA484B47}"/>
    <dgm:cxn modelId="{18DB231C-C7AF-4E7A-B41E-4EC31378C32F}" type="presOf" srcId="{559844F4-AC99-43BC-973E-E7130A793D41}" destId="{D68D43B7-24E7-4761-BBFC-5100B968C894}" srcOrd="0" destOrd="0" presId="urn:microsoft.com/office/officeart/2008/layout/LinedList"/>
    <dgm:cxn modelId="{1945B335-A99D-4E3C-ACCA-E48CBF71B498}" type="presOf" srcId="{2A1C71DE-D615-440E-8932-9307952E7075}" destId="{C770403C-1FBA-4B20-9FDD-5312A6FA5D91}" srcOrd="0" destOrd="0" presId="urn:microsoft.com/office/officeart/2008/layout/LinedList"/>
    <dgm:cxn modelId="{4E375471-1E3C-42CB-83C9-7F408F263E39}" srcId="{559844F4-AC99-43BC-973E-E7130A793D41}" destId="{918EE92F-04D6-4876-9231-A5B8380CF5B6}" srcOrd="0" destOrd="0" parTransId="{30B0C687-12E0-4328-A460-BF7B0DC765B8}" sibTransId="{24269479-2239-4613-8C14-65CCCB44BB70}"/>
    <dgm:cxn modelId="{A19583A9-69A5-4F09-8B55-0F1CD7523C15}" type="presOf" srcId="{918EE92F-04D6-4876-9231-A5B8380CF5B6}" destId="{6B7AD7A4-3233-486A-B550-0E7DBD53B832}" srcOrd="0" destOrd="0" presId="urn:microsoft.com/office/officeart/2008/layout/LinedList"/>
    <dgm:cxn modelId="{6CCF4EC4-8C32-4B1D-8852-DE637D4219B3}" type="presOf" srcId="{1D54EEE1-4D33-49A3-BF05-6F814E4A20EB}" destId="{B67C0A7C-2E14-4E7C-8DDA-697944D394D8}" srcOrd="0" destOrd="0" presId="urn:microsoft.com/office/officeart/2008/layout/LinedList"/>
    <dgm:cxn modelId="{68034F4B-5DED-4297-BD54-1DBA645DE618}" srcId="{918EE92F-04D6-4876-9231-A5B8380CF5B6}" destId="{433C64D4-440E-4053-BB47-E34A25AEF0C6}" srcOrd="0" destOrd="0" parTransId="{A512067F-8092-4F6D-859A-EB6B098D8547}" sibTransId="{CAB205C2-0DF7-4F48-821C-3DF65D421624}"/>
    <dgm:cxn modelId="{33BD603D-E5AD-41F0-B8F9-98B6BA114641}" type="presParOf" srcId="{D68D43B7-24E7-4761-BBFC-5100B968C894}" destId="{82277CDB-F5C5-4187-9B1A-E3B6865887B0}" srcOrd="0" destOrd="0" presId="urn:microsoft.com/office/officeart/2008/layout/LinedList"/>
    <dgm:cxn modelId="{DD3315DF-3687-49D7-9DAD-C02BFF4EDE1D}" type="presParOf" srcId="{D68D43B7-24E7-4761-BBFC-5100B968C894}" destId="{286EA643-1F69-4C11-9254-55B1EBC27C60}" srcOrd="1" destOrd="0" presId="urn:microsoft.com/office/officeart/2008/layout/LinedList"/>
    <dgm:cxn modelId="{23919502-77A4-4FEE-983A-D456DB4B69EC}" type="presParOf" srcId="{286EA643-1F69-4C11-9254-55B1EBC27C60}" destId="{6B7AD7A4-3233-486A-B550-0E7DBD53B832}" srcOrd="0" destOrd="0" presId="urn:microsoft.com/office/officeart/2008/layout/LinedList"/>
    <dgm:cxn modelId="{BAC16AAD-C539-4E16-B828-93D6F01C7A7C}" type="presParOf" srcId="{286EA643-1F69-4C11-9254-55B1EBC27C60}" destId="{DB6BFDEC-8871-4029-B93B-8D3E50D95F2A}" srcOrd="1" destOrd="0" presId="urn:microsoft.com/office/officeart/2008/layout/LinedList"/>
    <dgm:cxn modelId="{43B9982E-12A0-4E28-8028-F3ABBB4C5D57}" type="presParOf" srcId="{DB6BFDEC-8871-4029-B93B-8D3E50D95F2A}" destId="{7690D35D-47EE-4CC0-9D8A-2C482354CE03}" srcOrd="0" destOrd="0" presId="urn:microsoft.com/office/officeart/2008/layout/LinedList"/>
    <dgm:cxn modelId="{0AC2ADEB-79D1-473D-AE45-EA7216B0AB34}" type="presParOf" srcId="{DB6BFDEC-8871-4029-B93B-8D3E50D95F2A}" destId="{C69BC1A2-D336-443F-8503-BB0211F2ACF0}" srcOrd="1" destOrd="0" presId="urn:microsoft.com/office/officeart/2008/layout/LinedList"/>
    <dgm:cxn modelId="{9C8536DB-040F-42DE-9518-E1B4A133CE4D}" type="presParOf" srcId="{C69BC1A2-D336-443F-8503-BB0211F2ACF0}" destId="{3A95649D-4896-419A-9DD0-DF4E6D3860B5}" srcOrd="0" destOrd="0" presId="urn:microsoft.com/office/officeart/2008/layout/LinedList"/>
    <dgm:cxn modelId="{16298DA2-FC50-4245-A96C-8909A50FFA0D}" type="presParOf" srcId="{C69BC1A2-D336-443F-8503-BB0211F2ACF0}" destId="{A9C4117E-2BED-4995-AB91-820FC0610853}" srcOrd="1" destOrd="0" presId="urn:microsoft.com/office/officeart/2008/layout/LinedList"/>
    <dgm:cxn modelId="{68CFFFF8-8112-4B66-95B4-CC2377B5C5A1}" type="presParOf" srcId="{C69BC1A2-D336-443F-8503-BB0211F2ACF0}" destId="{C3710F47-B1B8-4E68-8935-0A629492A106}" srcOrd="2" destOrd="0" presId="urn:microsoft.com/office/officeart/2008/layout/LinedList"/>
    <dgm:cxn modelId="{911DE4BD-6EF0-4874-AF6E-449E09B8EC28}" type="presParOf" srcId="{DB6BFDEC-8871-4029-B93B-8D3E50D95F2A}" destId="{0B21E6CB-FAAF-47AE-9F36-DED5422B5780}" srcOrd="2" destOrd="0" presId="urn:microsoft.com/office/officeart/2008/layout/LinedList"/>
    <dgm:cxn modelId="{A07E6FCD-1FD0-4308-8C3C-079DDE07200F}" type="presParOf" srcId="{DB6BFDEC-8871-4029-B93B-8D3E50D95F2A}" destId="{82F4EA80-00A1-4E1E-81CC-B563C43602F6}" srcOrd="3" destOrd="0" presId="urn:microsoft.com/office/officeart/2008/layout/LinedList"/>
    <dgm:cxn modelId="{2CBE9DA8-7093-432B-BBDD-F14345D2A01A}" type="presParOf" srcId="{DB6BFDEC-8871-4029-B93B-8D3E50D95F2A}" destId="{65EFF738-388B-4A09-9A58-12ADBE56DB9A}" srcOrd="4" destOrd="0" presId="urn:microsoft.com/office/officeart/2008/layout/LinedList"/>
    <dgm:cxn modelId="{9E88A0EA-AC94-44CB-8652-0A9B091F8DA3}" type="presParOf" srcId="{65EFF738-388B-4A09-9A58-12ADBE56DB9A}" destId="{57E27A6F-7B83-46F2-A829-D58E93235FB3}" srcOrd="0" destOrd="0" presId="urn:microsoft.com/office/officeart/2008/layout/LinedList"/>
    <dgm:cxn modelId="{55E3791F-F748-4BE4-A149-3FA75C80861D}" type="presParOf" srcId="{65EFF738-388B-4A09-9A58-12ADBE56DB9A}" destId="{C770403C-1FBA-4B20-9FDD-5312A6FA5D91}" srcOrd="1" destOrd="0" presId="urn:microsoft.com/office/officeart/2008/layout/LinedList"/>
    <dgm:cxn modelId="{BC8899EE-0E6D-4327-8CFD-2D96A2E24078}" type="presParOf" srcId="{65EFF738-388B-4A09-9A58-12ADBE56DB9A}" destId="{3786815E-4BDF-4DA8-98E4-E12B11B0D14B}" srcOrd="2" destOrd="0" presId="urn:microsoft.com/office/officeart/2008/layout/LinedList"/>
    <dgm:cxn modelId="{80D724C7-5506-441D-AA53-064BD0D16196}" type="presParOf" srcId="{DB6BFDEC-8871-4029-B93B-8D3E50D95F2A}" destId="{17857CA7-496E-40A2-BE82-BFEA5A87D7FC}" srcOrd="5" destOrd="0" presId="urn:microsoft.com/office/officeart/2008/layout/LinedList"/>
    <dgm:cxn modelId="{C1615C93-A330-46C6-AA79-F4CCB74DCA0B}" type="presParOf" srcId="{DB6BFDEC-8871-4029-B93B-8D3E50D95F2A}" destId="{25D12541-E73B-4C6A-A282-AB84986FBCFD}" srcOrd="6" destOrd="0" presId="urn:microsoft.com/office/officeart/2008/layout/LinedList"/>
    <dgm:cxn modelId="{A5906AE6-DE47-4526-8C6F-D4BABE8B97D9}" type="presParOf" srcId="{DB6BFDEC-8871-4029-B93B-8D3E50D95F2A}" destId="{578C4838-E44B-4935-A43C-888842F84423}" srcOrd="7" destOrd="0" presId="urn:microsoft.com/office/officeart/2008/layout/LinedList"/>
    <dgm:cxn modelId="{BE998706-5313-4E66-A29C-7B1670773331}" type="presParOf" srcId="{578C4838-E44B-4935-A43C-888842F84423}" destId="{79A6254A-FEC0-4194-AC8D-BCF392B2A1F9}" srcOrd="0" destOrd="0" presId="urn:microsoft.com/office/officeart/2008/layout/LinedList"/>
    <dgm:cxn modelId="{F22F3EA3-0C70-414A-BDDC-B61EDD0897AB}" type="presParOf" srcId="{578C4838-E44B-4935-A43C-888842F84423}" destId="{B67C0A7C-2E14-4E7C-8DDA-697944D394D8}" srcOrd="1" destOrd="0" presId="urn:microsoft.com/office/officeart/2008/layout/LinedList"/>
    <dgm:cxn modelId="{109823DD-1F75-43C7-BCA6-96E5A700E1A7}" type="presParOf" srcId="{578C4838-E44B-4935-A43C-888842F84423}" destId="{B222728D-57AB-4277-BDC6-23746B8CF2D4}" srcOrd="2" destOrd="0" presId="urn:microsoft.com/office/officeart/2008/layout/LinedList"/>
    <dgm:cxn modelId="{8198A994-0022-48CA-9EB5-FBA49CC7870D}" type="presParOf" srcId="{DB6BFDEC-8871-4029-B93B-8D3E50D95F2A}" destId="{39711943-3887-459F-83BA-C254DEA15478}" srcOrd="8" destOrd="0" presId="urn:microsoft.com/office/officeart/2008/layout/LinedList"/>
    <dgm:cxn modelId="{83447624-83EE-4E9D-A533-29214679B6D5}" type="presParOf" srcId="{DB6BFDEC-8871-4029-B93B-8D3E50D95F2A}" destId="{6CE95814-D92C-435C-851F-ADAB4E579FE9}" srcOrd="9" destOrd="0" presId="urn:microsoft.com/office/officeart/2008/layout/LinedList"/>
    <dgm:cxn modelId="{D28CE2E7-911F-43CC-A5A1-9633450340C9}" type="presParOf" srcId="{DB6BFDEC-8871-4029-B93B-8D3E50D95F2A}" destId="{C5353BD4-E15A-4C18-9F5E-A876618616BC}" srcOrd="10" destOrd="0" presId="urn:microsoft.com/office/officeart/2008/layout/LinedList"/>
    <dgm:cxn modelId="{D3DE0AE7-4721-4E13-97F3-9AE93EBF7583}" type="presParOf" srcId="{C5353BD4-E15A-4C18-9F5E-A876618616BC}" destId="{E31793ED-1E1F-4ACA-89E4-273B95C7B9F9}" srcOrd="0" destOrd="0" presId="urn:microsoft.com/office/officeart/2008/layout/LinedList"/>
    <dgm:cxn modelId="{429D9B92-14BE-4302-957B-90B1AA34DA1A}" type="presParOf" srcId="{C5353BD4-E15A-4C18-9F5E-A876618616BC}" destId="{54600668-B79D-415F-9E7D-ECFC1F4159B7}" srcOrd="1" destOrd="0" presId="urn:microsoft.com/office/officeart/2008/layout/LinedList"/>
    <dgm:cxn modelId="{336475AC-A2D2-4601-876F-204CFD155E76}" type="presParOf" srcId="{C5353BD4-E15A-4C18-9F5E-A876618616BC}" destId="{B72DF774-5206-4404-89D6-E572AAA4A8F6}" srcOrd="2" destOrd="0" presId="urn:microsoft.com/office/officeart/2008/layout/LinedList"/>
    <dgm:cxn modelId="{8E89D4F5-1389-43E4-A43B-E1B2D0B0A492}" type="presParOf" srcId="{DB6BFDEC-8871-4029-B93B-8D3E50D95F2A}" destId="{600420DA-6974-46F4-AFFC-05242ED5A467}" srcOrd="11" destOrd="0" presId="urn:microsoft.com/office/officeart/2008/layout/LinedList"/>
    <dgm:cxn modelId="{6D0D83C0-72B7-4772-BDA8-B0654E0844F9}" type="presParOf" srcId="{DB6BFDEC-8871-4029-B93B-8D3E50D95F2A}" destId="{4159CC4D-6E03-4D63-A8F6-4C20205E1358}" srcOrd="12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D4E4BDC5-5E82-46DE-99B8-285D65A2F0D9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MX"/>
        </a:p>
      </dgm:t>
    </dgm:pt>
    <dgm:pt modelId="{F9C32843-C1C2-41B7-BB54-A946298C6385}">
      <dgm:prSet phldrT="[Texto]"/>
      <dgm:spPr/>
      <dgm:t>
        <a:bodyPr/>
        <a:lstStyle/>
        <a:p>
          <a:r>
            <a:rPr lang="es-MX" dirty="0" smtClean="0"/>
            <a:t>Mercados internacionales </a:t>
          </a:r>
          <a:endParaRPr lang="es-MX" dirty="0"/>
        </a:p>
      </dgm:t>
    </dgm:pt>
    <dgm:pt modelId="{2F34D5B9-7A71-469B-8790-32978D9BC3EB}" type="parTrans" cxnId="{829CD7C7-45F8-419E-88B0-CDF903D5B274}">
      <dgm:prSet/>
      <dgm:spPr/>
      <dgm:t>
        <a:bodyPr/>
        <a:lstStyle/>
        <a:p>
          <a:endParaRPr lang="es-MX"/>
        </a:p>
      </dgm:t>
    </dgm:pt>
    <dgm:pt modelId="{BD34F4A7-0AE7-409F-BBB7-50BBA49D76D0}" type="sibTrans" cxnId="{829CD7C7-45F8-419E-88B0-CDF903D5B274}">
      <dgm:prSet/>
      <dgm:spPr/>
      <dgm:t>
        <a:bodyPr/>
        <a:lstStyle/>
        <a:p>
          <a:endParaRPr lang="es-MX"/>
        </a:p>
      </dgm:t>
    </dgm:pt>
    <dgm:pt modelId="{1498555C-B4C6-4223-A3AD-2828974CE625}">
      <dgm:prSet phldrT="[Texto]" custT="1"/>
      <dgm:spPr/>
      <dgm:t>
        <a:bodyPr/>
        <a:lstStyle/>
        <a:p>
          <a:r>
            <a:rPr lang="es-MX" sz="2000" dirty="0" smtClean="0">
              <a:latin typeface="Arial" pitchFamily="34" charset="0"/>
              <a:cs typeface="Arial" pitchFamily="34" charset="0"/>
            </a:rPr>
            <a:t>Eurobonos: las emisiones internacionales de bonos son aquellas que se ponen en circulación fuera del país de residencia del prestatario. </a:t>
          </a:r>
          <a:endParaRPr lang="es-MX" sz="2000" dirty="0">
            <a:latin typeface="Arial" pitchFamily="34" charset="0"/>
            <a:cs typeface="Arial" pitchFamily="34" charset="0"/>
          </a:endParaRPr>
        </a:p>
      </dgm:t>
    </dgm:pt>
    <dgm:pt modelId="{DEA1A21A-08D7-4197-9890-60444F676DFC}" type="parTrans" cxnId="{E5C4CAED-D65D-4972-8835-C646924F1E15}">
      <dgm:prSet/>
      <dgm:spPr/>
      <dgm:t>
        <a:bodyPr/>
        <a:lstStyle/>
        <a:p>
          <a:endParaRPr lang="es-MX"/>
        </a:p>
      </dgm:t>
    </dgm:pt>
    <dgm:pt modelId="{2104F4C7-5F6F-4832-BBD5-CED89DD60888}" type="sibTrans" cxnId="{E5C4CAED-D65D-4972-8835-C646924F1E15}">
      <dgm:prSet/>
      <dgm:spPr/>
      <dgm:t>
        <a:bodyPr/>
        <a:lstStyle/>
        <a:p>
          <a:endParaRPr lang="es-MX"/>
        </a:p>
      </dgm:t>
    </dgm:pt>
    <dgm:pt modelId="{BEE55924-BA92-4C53-B784-014B8C752DD5}">
      <dgm:prSet phldrT="[Texto]" custT="1"/>
      <dgm:spPr/>
      <dgm:t>
        <a:bodyPr/>
        <a:lstStyle/>
        <a:p>
          <a:pPr algn="just"/>
          <a:r>
            <a:rPr lang="es-MX" sz="2000" dirty="0" smtClean="0">
              <a:latin typeface="Arial" pitchFamily="34" charset="0"/>
              <a:cs typeface="Arial" pitchFamily="34" charset="0"/>
            </a:rPr>
            <a:t>Euro acciones: son aquellas que se negocian en bolsas distintas de las del país de origen de las acciones. Dentro de ellas cabe distinguir dos tipos: las euro acciones y las acciones extranjeras </a:t>
          </a:r>
          <a:endParaRPr lang="es-MX" sz="2000" dirty="0">
            <a:latin typeface="Arial" pitchFamily="34" charset="0"/>
            <a:cs typeface="Arial" pitchFamily="34" charset="0"/>
          </a:endParaRPr>
        </a:p>
      </dgm:t>
    </dgm:pt>
    <dgm:pt modelId="{8E67BF84-EB65-4585-9045-2311B3DB890E}" type="parTrans" cxnId="{49853205-9E9D-412A-8455-D21E9A8C6EDA}">
      <dgm:prSet/>
      <dgm:spPr/>
      <dgm:t>
        <a:bodyPr/>
        <a:lstStyle/>
        <a:p>
          <a:endParaRPr lang="es-MX"/>
        </a:p>
      </dgm:t>
    </dgm:pt>
    <dgm:pt modelId="{06C4ABC7-631F-4987-ABF7-3E4C8DE7E529}" type="sibTrans" cxnId="{49853205-9E9D-412A-8455-D21E9A8C6EDA}">
      <dgm:prSet/>
      <dgm:spPr/>
      <dgm:t>
        <a:bodyPr/>
        <a:lstStyle/>
        <a:p>
          <a:endParaRPr lang="es-MX"/>
        </a:p>
      </dgm:t>
    </dgm:pt>
    <dgm:pt modelId="{61CE4747-CEA0-4409-98D8-FC1C8C0560E0}">
      <dgm:prSet phldrT="[Texto]" custT="1"/>
      <dgm:spPr/>
      <dgm:t>
        <a:bodyPr/>
        <a:lstStyle/>
        <a:p>
          <a:pPr algn="just"/>
          <a:r>
            <a:rPr lang="es-MX" sz="2000" dirty="0" smtClean="0">
              <a:latin typeface="Arial" pitchFamily="34" charset="0"/>
              <a:cs typeface="Arial" pitchFamily="34" charset="0"/>
            </a:rPr>
            <a:t>Depósito en eurodólares: un depósito bancario denominado en dólares estadounidenses ubicados fuera de estados unidos o en sucursales de bancos norteamericanos </a:t>
          </a:r>
          <a:endParaRPr lang="es-MX" sz="2000" dirty="0">
            <a:latin typeface="Arial" pitchFamily="34" charset="0"/>
            <a:cs typeface="Arial" pitchFamily="34" charset="0"/>
          </a:endParaRPr>
        </a:p>
      </dgm:t>
    </dgm:pt>
    <dgm:pt modelId="{CB60A89E-284C-4F75-A7DB-597B6063AB1A}" type="parTrans" cxnId="{E0988440-67EE-41DB-913C-C705FA7B668E}">
      <dgm:prSet/>
      <dgm:spPr/>
      <dgm:t>
        <a:bodyPr/>
        <a:lstStyle/>
        <a:p>
          <a:endParaRPr lang="es-MX"/>
        </a:p>
      </dgm:t>
    </dgm:pt>
    <dgm:pt modelId="{31D76619-1BEB-4AC7-8B24-C1F297843171}" type="sibTrans" cxnId="{E0988440-67EE-41DB-913C-C705FA7B668E}">
      <dgm:prSet/>
      <dgm:spPr/>
      <dgm:t>
        <a:bodyPr/>
        <a:lstStyle/>
        <a:p>
          <a:endParaRPr lang="es-MX"/>
        </a:p>
      </dgm:t>
    </dgm:pt>
    <dgm:pt modelId="{E066A0C9-90E5-4B73-B7DE-771619152821}" type="pres">
      <dgm:prSet presAssocID="{D4E4BDC5-5E82-46DE-99B8-285D65A2F0D9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es-MX"/>
        </a:p>
      </dgm:t>
    </dgm:pt>
    <dgm:pt modelId="{CD09FE05-0787-4FEE-A51C-F3248191B086}" type="pres">
      <dgm:prSet presAssocID="{F9C32843-C1C2-41B7-BB54-A946298C6385}" presName="thickLine" presStyleLbl="alignNode1" presStyleIdx="0" presStyleCnt="1"/>
      <dgm:spPr/>
    </dgm:pt>
    <dgm:pt modelId="{9AE9E896-7A0A-4CE6-BF83-4DE3E49E1AAC}" type="pres">
      <dgm:prSet presAssocID="{F9C32843-C1C2-41B7-BB54-A946298C6385}" presName="horz1" presStyleCnt="0"/>
      <dgm:spPr/>
    </dgm:pt>
    <dgm:pt modelId="{2F9C3484-0B6E-40C5-B477-1E2C7080DC8C}" type="pres">
      <dgm:prSet presAssocID="{F9C32843-C1C2-41B7-BB54-A946298C6385}" presName="tx1" presStyleLbl="revTx" presStyleIdx="0" presStyleCnt="4"/>
      <dgm:spPr/>
      <dgm:t>
        <a:bodyPr/>
        <a:lstStyle/>
        <a:p>
          <a:endParaRPr lang="es-MX"/>
        </a:p>
      </dgm:t>
    </dgm:pt>
    <dgm:pt modelId="{C54049F1-18CC-44F7-9F7A-C024909CD262}" type="pres">
      <dgm:prSet presAssocID="{F9C32843-C1C2-41B7-BB54-A946298C6385}" presName="vert1" presStyleCnt="0"/>
      <dgm:spPr/>
    </dgm:pt>
    <dgm:pt modelId="{01833ADC-0292-424A-82F5-D93F57643723}" type="pres">
      <dgm:prSet presAssocID="{1498555C-B4C6-4223-A3AD-2828974CE625}" presName="vertSpace2a" presStyleCnt="0"/>
      <dgm:spPr/>
    </dgm:pt>
    <dgm:pt modelId="{934B48B4-7F33-4F8D-B280-BD94954E2F71}" type="pres">
      <dgm:prSet presAssocID="{1498555C-B4C6-4223-A3AD-2828974CE625}" presName="horz2" presStyleCnt="0"/>
      <dgm:spPr/>
    </dgm:pt>
    <dgm:pt modelId="{35A3B2AA-B5FC-4BF1-BEC8-F88814B96B3A}" type="pres">
      <dgm:prSet presAssocID="{1498555C-B4C6-4223-A3AD-2828974CE625}" presName="horzSpace2" presStyleCnt="0"/>
      <dgm:spPr/>
    </dgm:pt>
    <dgm:pt modelId="{DBA34E5B-0A9E-453B-B7DD-293672DCCC5B}" type="pres">
      <dgm:prSet presAssocID="{1498555C-B4C6-4223-A3AD-2828974CE625}" presName="tx2" presStyleLbl="revTx" presStyleIdx="1" presStyleCnt="4"/>
      <dgm:spPr/>
      <dgm:t>
        <a:bodyPr/>
        <a:lstStyle/>
        <a:p>
          <a:endParaRPr lang="es-MX"/>
        </a:p>
      </dgm:t>
    </dgm:pt>
    <dgm:pt modelId="{CA84112E-0D63-470F-87D6-2ADB19DD36EC}" type="pres">
      <dgm:prSet presAssocID="{1498555C-B4C6-4223-A3AD-2828974CE625}" presName="vert2" presStyleCnt="0"/>
      <dgm:spPr/>
    </dgm:pt>
    <dgm:pt modelId="{964DD446-E1FF-4098-ACB7-6985C241B713}" type="pres">
      <dgm:prSet presAssocID="{1498555C-B4C6-4223-A3AD-2828974CE625}" presName="thinLine2b" presStyleLbl="callout" presStyleIdx="0" presStyleCnt="3"/>
      <dgm:spPr/>
    </dgm:pt>
    <dgm:pt modelId="{49F187E4-BE42-4686-B723-F1743438EF34}" type="pres">
      <dgm:prSet presAssocID="{1498555C-B4C6-4223-A3AD-2828974CE625}" presName="vertSpace2b" presStyleCnt="0"/>
      <dgm:spPr/>
    </dgm:pt>
    <dgm:pt modelId="{6A0439ED-9762-4095-BE95-11D4F9854DD4}" type="pres">
      <dgm:prSet presAssocID="{BEE55924-BA92-4C53-B784-014B8C752DD5}" presName="horz2" presStyleCnt="0"/>
      <dgm:spPr/>
    </dgm:pt>
    <dgm:pt modelId="{825AECDE-CCCA-4B0D-AE51-483BA96A789B}" type="pres">
      <dgm:prSet presAssocID="{BEE55924-BA92-4C53-B784-014B8C752DD5}" presName="horzSpace2" presStyleCnt="0"/>
      <dgm:spPr/>
    </dgm:pt>
    <dgm:pt modelId="{2514E6D8-2567-439A-8952-57BB2976141B}" type="pres">
      <dgm:prSet presAssocID="{BEE55924-BA92-4C53-B784-014B8C752DD5}" presName="tx2" presStyleLbl="revTx" presStyleIdx="2" presStyleCnt="4"/>
      <dgm:spPr/>
      <dgm:t>
        <a:bodyPr/>
        <a:lstStyle/>
        <a:p>
          <a:endParaRPr lang="es-MX"/>
        </a:p>
      </dgm:t>
    </dgm:pt>
    <dgm:pt modelId="{09B50B6C-48F1-4FFA-BCCC-B41936E2869D}" type="pres">
      <dgm:prSet presAssocID="{BEE55924-BA92-4C53-B784-014B8C752DD5}" presName="vert2" presStyleCnt="0"/>
      <dgm:spPr/>
    </dgm:pt>
    <dgm:pt modelId="{DF4E5621-3379-412A-9A01-4F3185E76600}" type="pres">
      <dgm:prSet presAssocID="{BEE55924-BA92-4C53-B784-014B8C752DD5}" presName="thinLine2b" presStyleLbl="callout" presStyleIdx="1" presStyleCnt="3"/>
      <dgm:spPr/>
    </dgm:pt>
    <dgm:pt modelId="{DA0C3A82-A60F-442B-89DF-CCAF01BD9679}" type="pres">
      <dgm:prSet presAssocID="{BEE55924-BA92-4C53-B784-014B8C752DD5}" presName="vertSpace2b" presStyleCnt="0"/>
      <dgm:spPr/>
    </dgm:pt>
    <dgm:pt modelId="{933A040A-3B6C-4ACF-B51E-3B5A9E37C9BA}" type="pres">
      <dgm:prSet presAssocID="{61CE4747-CEA0-4409-98D8-FC1C8C0560E0}" presName="horz2" presStyleCnt="0"/>
      <dgm:spPr/>
    </dgm:pt>
    <dgm:pt modelId="{A958E34B-0750-4ED8-9AD9-F4034F1D9755}" type="pres">
      <dgm:prSet presAssocID="{61CE4747-CEA0-4409-98D8-FC1C8C0560E0}" presName="horzSpace2" presStyleCnt="0"/>
      <dgm:spPr/>
    </dgm:pt>
    <dgm:pt modelId="{196AAC0D-0E60-467E-A373-5BB732B42B05}" type="pres">
      <dgm:prSet presAssocID="{61CE4747-CEA0-4409-98D8-FC1C8C0560E0}" presName="tx2" presStyleLbl="revTx" presStyleIdx="3" presStyleCnt="4"/>
      <dgm:spPr/>
      <dgm:t>
        <a:bodyPr/>
        <a:lstStyle/>
        <a:p>
          <a:endParaRPr lang="es-MX"/>
        </a:p>
      </dgm:t>
    </dgm:pt>
    <dgm:pt modelId="{D9F700AA-DA30-49F4-B620-597FA07B0E84}" type="pres">
      <dgm:prSet presAssocID="{61CE4747-CEA0-4409-98D8-FC1C8C0560E0}" presName="vert2" presStyleCnt="0"/>
      <dgm:spPr/>
    </dgm:pt>
    <dgm:pt modelId="{76E73C42-A916-4517-B341-D4E739B94093}" type="pres">
      <dgm:prSet presAssocID="{61CE4747-CEA0-4409-98D8-FC1C8C0560E0}" presName="thinLine2b" presStyleLbl="callout" presStyleIdx="2" presStyleCnt="3"/>
      <dgm:spPr/>
    </dgm:pt>
    <dgm:pt modelId="{948C71B0-86DA-4F5F-9517-D45B4F28B375}" type="pres">
      <dgm:prSet presAssocID="{61CE4747-CEA0-4409-98D8-FC1C8C0560E0}" presName="vertSpace2b" presStyleCnt="0"/>
      <dgm:spPr/>
    </dgm:pt>
  </dgm:ptLst>
  <dgm:cxnLst>
    <dgm:cxn modelId="{D5C3F4A6-D1BD-496A-92EC-972705FE5D18}" type="presOf" srcId="{61CE4747-CEA0-4409-98D8-FC1C8C0560E0}" destId="{196AAC0D-0E60-467E-A373-5BB732B42B05}" srcOrd="0" destOrd="0" presId="urn:microsoft.com/office/officeart/2008/layout/LinedList"/>
    <dgm:cxn modelId="{0BE3D92E-32C1-4766-82E2-10569C4006EA}" type="presOf" srcId="{F9C32843-C1C2-41B7-BB54-A946298C6385}" destId="{2F9C3484-0B6E-40C5-B477-1E2C7080DC8C}" srcOrd="0" destOrd="0" presId="urn:microsoft.com/office/officeart/2008/layout/LinedList"/>
    <dgm:cxn modelId="{46F38C85-446C-4CEB-A28B-1BAD2964840E}" type="presOf" srcId="{BEE55924-BA92-4C53-B784-014B8C752DD5}" destId="{2514E6D8-2567-439A-8952-57BB2976141B}" srcOrd="0" destOrd="0" presId="urn:microsoft.com/office/officeart/2008/layout/LinedList"/>
    <dgm:cxn modelId="{49853205-9E9D-412A-8455-D21E9A8C6EDA}" srcId="{F9C32843-C1C2-41B7-BB54-A946298C6385}" destId="{BEE55924-BA92-4C53-B784-014B8C752DD5}" srcOrd="1" destOrd="0" parTransId="{8E67BF84-EB65-4585-9045-2311B3DB890E}" sibTransId="{06C4ABC7-631F-4987-ABF7-3E4C8DE7E529}"/>
    <dgm:cxn modelId="{08780489-6062-436A-850B-EB37AD48EE97}" type="presOf" srcId="{1498555C-B4C6-4223-A3AD-2828974CE625}" destId="{DBA34E5B-0A9E-453B-B7DD-293672DCCC5B}" srcOrd="0" destOrd="0" presId="urn:microsoft.com/office/officeart/2008/layout/LinedList"/>
    <dgm:cxn modelId="{1C3694CD-4B9B-4AB9-AFCA-8C52BABCFF45}" type="presOf" srcId="{D4E4BDC5-5E82-46DE-99B8-285D65A2F0D9}" destId="{E066A0C9-90E5-4B73-B7DE-771619152821}" srcOrd="0" destOrd="0" presId="urn:microsoft.com/office/officeart/2008/layout/LinedList"/>
    <dgm:cxn modelId="{E5C4CAED-D65D-4972-8835-C646924F1E15}" srcId="{F9C32843-C1C2-41B7-BB54-A946298C6385}" destId="{1498555C-B4C6-4223-A3AD-2828974CE625}" srcOrd="0" destOrd="0" parTransId="{DEA1A21A-08D7-4197-9890-60444F676DFC}" sibTransId="{2104F4C7-5F6F-4832-BBD5-CED89DD60888}"/>
    <dgm:cxn modelId="{E0988440-67EE-41DB-913C-C705FA7B668E}" srcId="{F9C32843-C1C2-41B7-BB54-A946298C6385}" destId="{61CE4747-CEA0-4409-98D8-FC1C8C0560E0}" srcOrd="2" destOrd="0" parTransId="{CB60A89E-284C-4F75-A7DB-597B6063AB1A}" sibTransId="{31D76619-1BEB-4AC7-8B24-C1F297843171}"/>
    <dgm:cxn modelId="{829CD7C7-45F8-419E-88B0-CDF903D5B274}" srcId="{D4E4BDC5-5E82-46DE-99B8-285D65A2F0D9}" destId="{F9C32843-C1C2-41B7-BB54-A946298C6385}" srcOrd="0" destOrd="0" parTransId="{2F34D5B9-7A71-469B-8790-32978D9BC3EB}" sibTransId="{BD34F4A7-0AE7-409F-BBB7-50BBA49D76D0}"/>
    <dgm:cxn modelId="{3631657A-D064-43FF-8FA0-EC698B7CA36F}" type="presParOf" srcId="{E066A0C9-90E5-4B73-B7DE-771619152821}" destId="{CD09FE05-0787-4FEE-A51C-F3248191B086}" srcOrd="0" destOrd="0" presId="urn:microsoft.com/office/officeart/2008/layout/LinedList"/>
    <dgm:cxn modelId="{055B7945-DC36-4EE7-A6A9-7FD76A4E4B15}" type="presParOf" srcId="{E066A0C9-90E5-4B73-B7DE-771619152821}" destId="{9AE9E896-7A0A-4CE6-BF83-4DE3E49E1AAC}" srcOrd="1" destOrd="0" presId="urn:microsoft.com/office/officeart/2008/layout/LinedList"/>
    <dgm:cxn modelId="{F280EC93-6C38-45A9-BB2C-CE9F6FFABE77}" type="presParOf" srcId="{9AE9E896-7A0A-4CE6-BF83-4DE3E49E1AAC}" destId="{2F9C3484-0B6E-40C5-B477-1E2C7080DC8C}" srcOrd="0" destOrd="0" presId="urn:microsoft.com/office/officeart/2008/layout/LinedList"/>
    <dgm:cxn modelId="{6D3AFA13-6F36-48FF-93BA-2A346489451C}" type="presParOf" srcId="{9AE9E896-7A0A-4CE6-BF83-4DE3E49E1AAC}" destId="{C54049F1-18CC-44F7-9F7A-C024909CD262}" srcOrd="1" destOrd="0" presId="urn:microsoft.com/office/officeart/2008/layout/LinedList"/>
    <dgm:cxn modelId="{C584EF94-69AB-4417-8021-62769E0FD423}" type="presParOf" srcId="{C54049F1-18CC-44F7-9F7A-C024909CD262}" destId="{01833ADC-0292-424A-82F5-D93F57643723}" srcOrd="0" destOrd="0" presId="urn:microsoft.com/office/officeart/2008/layout/LinedList"/>
    <dgm:cxn modelId="{D83CAFD3-962B-4116-9C42-5BA08B8DA2F9}" type="presParOf" srcId="{C54049F1-18CC-44F7-9F7A-C024909CD262}" destId="{934B48B4-7F33-4F8D-B280-BD94954E2F71}" srcOrd="1" destOrd="0" presId="urn:microsoft.com/office/officeart/2008/layout/LinedList"/>
    <dgm:cxn modelId="{2912A4E9-919C-449C-ABD7-76249387EB5E}" type="presParOf" srcId="{934B48B4-7F33-4F8D-B280-BD94954E2F71}" destId="{35A3B2AA-B5FC-4BF1-BEC8-F88814B96B3A}" srcOrd="0" destOrd="0" presId="urn:microsoft.com/office/officeart/2008/layout/LinedList"/>
    <dgm:cxn modelId="{9A627995-6A16-4AB5-931F-EDC54CAA7037}" type="presParOf" srcId="{934B48B4-7F33-4F8D-B280-BD94954E2F71}" destId="{DBA34E5B-0A9E-453B-B7DD-293672DCCC5B}" srcOrd="1" destOrd="0" presId="urn:microsoft.com/office/officeart/2008/layout/LinedList"/>
    <dgm:cxn modelId="{4C1BC7C6-F964-430B-B740-8CD5C5C203AE}" type="presParOf" srcId="{934B48B4-7F33-4F8D-B280-BD94954E2F71}" destId="{CA84112E-0D63-470F-87D6-2ADB19DD36EC}" srcOrd="2" destOrd="0" presId="urn:microsoft.com/office/officeart/2008/layout/LinedList"/>
    <dgm:cxn modelId="{6F6134C7-928A-4B21-B056-824D358642D1}" type="presParOf" srcId="{C54049F1-18CC-44F7-9F7A-C024909CD262}" destId="{964DD446-E1FF-4098-ACB7-6985C241B713}" srcOrd="2" destOrd="0" presId="urn:microsoft.com/office/officeart/2008/layout/LinedList"/>
    <dgm:cxn modelId="{B39F314A-C946-4EAF-957E-4ACF3B2AF525}" type="presParOf" srcId="{C54049F1-18CC-44F7-9F7A-C024909CD262}" destId="{49F187E4-BE42-4686-B723-F1743438EF34}" srcOrd="3" destOrd="0" presId="urn:microsoft.com/office/officeart/2008/layout/LinedList"/>
    <dgm:cxn modelId="{A8956418-5A81-4457-8D41-A13E9ECABFF0}" type="presParOf" srcId="{C54049F1-18CC-44F7-9F7A-C024909CD262}" destId="{6A0439ED-9762-4095-BE95-11D4F9854DD4}" srcOrd="4" destOrd="0" presId="urn:microsoft.com/office/officeart/2008/layout/LinedList"/>
    <dgm:cxn modelId="{78295E37-90A8-4218-B071-190F26A4D8C6}" type="presParOf" srcId="{6A0439ED-9762-4095-BE95-11D4F9854DD4}" destId="{825AECDE-CCCA-4B0D-AE51-483BA96A789B}" srcOrd="0" destOrd="0" presId="urn:microsoft.com/office/officeart/2008/layout/LinedList"/>
    <dgm:cxn modelId="{8C25B8BD-048F-423C-92B2-1425A267C6D3}" type="presParOf" srcId="{6A0439ED-9762-4095-BE95-11D4F9854DD4}" destId="{2514E6D8-2567-439A-8952-57BB2976141B}" srcOrd="1" destOrd="0" presId="urn:microsoft.com/office/officeart/2008/layout/LinedList"/>
    <dgm:cxn modelId="{5277017A-93B4-4B22-A85D-C9573231E438}" type="presParOf" srcId="{6A0439ED-9762-4095-BE95-11D4F9854DD4}" destId="{09B50B6C-48F1-4FFA-BCCC-B41936E2869D}" srcOrd="2" destOrd="0" presId="urn:microsoft.com/office/officeart/2008/layout/LinedList"/>
    <dgm:cxn modelId="{3E9F5135-A717-4233-9034-AA3BB1171506}" type="presParOf" srcId="{C54049F1-18CC-44F7-9F7A-C024909CD262}" destId="{DF4E5621-3379-412A-9A01-4F3185E76600}" srcOrd="5" destOrd="0" presId="urn:microsoft.com/office/officeart/2008/layout/LinedList"/>
    <dgm:cxn modelId="{9A0220A5-D886-446D-B156-F3561DA7F6A8}" type="presParOf" srcId="{C54049F1-18CC-44F7-9F7A-C024909CD262}" destId="{DA0C3A82-A60F-442B-89DF-CCAF01BD9679}" srcOrd="6" destOrd="0" presId="urn:microsoft.com/office/officeart/2008/layout/LinedList"/>
    <dgm:cxn modelId="{3FE6562D-9608-4C8E-9156-DF3F999FEA54}" type="presParOf" srcId="{C54049F1-18CC-44F7-9F7A-C024909CD262}" destId="{933A040A-3B6C-4ACF-B51E-3B5A9E37C9BA}" srcOrd="7" destOrd="0" presId="urn:microsoft.com/office/officeart/2008/layout/LinedList"/>
    <dgm:cxn modelId="{6F5BC190-571E-4149-B051-5B05C170A562}" type="presParOf" srcId="{933A040A-3B6C-4ACF-B51E-3B5A9E37C9BA}" destId="{A958E34B-0750-4ED8-9AD9-F4034F1D9755}" srcOrd="0" destOrd="0" presId="urn:microsoft.com/office/officeart/2008/layout/LinedList"/>
    <dgm:cxn modelId="{8DEEF874-16AE-4F55-A203-25239690C3A6}" type="presParOf" srcId="{933A040A-3B6C-4ACF-B51E-3B5A9E37C9BA}" destId="{196AAC0D-0E60-467E-A373-5BB732B42B05}" srcOrd="1" destOrd="0" presId="urn:microsoft.com/office/officeart/2008/layout/LinedList"/>
    <dgm:cxn modelId="{DC3A376C-8A22-4C4D-A74E-E5A1F33E3485}" type="presParOf" srcId="{933A040A-3B6C-4ACF-B51E-3B5A9E37C9BA}" destId="{D9F700AA-DA30-49F4-B620-597FA07B0E84}" srcOrd="2" destOrd="0" presId="urn:microsoft.com/office/officeart/2008/layout/LinedList"/>
    <dgm:cxn modelId="{F8F4A41D-7F62-44A2-9180-D66E766506D9}" type="presParOf" srcId="{C54049F1-18CC-44F7-9F7A-C024909CD262}" destId="{76E73C42-A916-4517-B341-D4E739B94093}" srcOrd="8" destOrd="0" presId="urn:microsoft.com/office/officeart/2008/layout/LinedList"/>
    <dgm:cxn modelId="{E47E7A2D-F256-4D1D-8096-1A462B9E1172}" type="presParOf" srcId="{C54049F1-18CC-44F7-9F7A-C024909CD262}" destId="{948C71B0-86DA-4F5F-9517-D45B4F28B375}" srcOrd="9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5B3D063F-EA1B-4271-AD80-B414584D15C8}" type="doc">
      <dgm:prSet loTypeId="urn:microsoft.com/office/officeart/2005/8/layout/default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s-MX"/>
        </a:p>
      </dgm:t>
    </dgm:pt>
    <dgm:pt modelId="{D5E617B3-61B2-4029-96BD-C60CB416CAC0}">
      <dgm:prSet phldrT="[Texto]"/>
      <dgm:spPr/>
      <dgm:t>
        <a:bodyPr/>
        <a:lstStyle/>
        <a:p>
          <a:r>
            <a:rPr lang="es-MX" dirty="0" smtClean="0"/>
            <a:t>Estados unidos </a:t>
          </a:r>
          <a:endParaRPr lang="es-MX" dirty="0"/>
        </a:p>
      </dgm:t>
    </dgm:pt>
    <dgm:pt modelId="{7E347F18-F68C-4697-A9BD-2A89FC517C34}" type="parTrans" cxnId="{8931F0DB-798A-40E2-BC67-AC1CD48A1DBC}">
      <dgm:prSet/>
      <dgm:spPr/>
      <dgm:t>
        <a:bodyPr/>
        <a:lstStyle/>
        <a:p>
          <a:endParaRPr lang="es-MX"/>
        </a:p>
      </dgm:t>
    </dgm:pt>
    <dgm:pt modelId="{6BE7DFD2-1F2E-41FC-BF6C-F6BDD54A1047}" type="sibTrans" cxnId="{8931F0DB-798A-40E2-BC67-AC1CD48A1DBC}">
      <dgm:prSet/>
      <dgm:spPr/>
      <dgm:t>
        <a:bodyPr/>
        <a:lstStyle/>
        <a:p>
          <a:endParaRPr lang="es-MX"/>
        </a:p>
      </dgm:t>
    </dgm:pt>
    <dgm:pt modelId="{849EC56F-3206-401B-9B7E-0960E8C64B84}">
      <dgm:prSet phldrT="[Texto]"/>
      <dgm:spPr/>
      <dgm:t>
        <a:bodyPr/>
        <a:lstStyle/>
        <a:p>
          <a:r>
            <a:rPr lang="es-MX" dirty="0" smtClean="0"/>
            <a:t> Japón </a:t>
          </a:r>
          <a:endParaRPr lang="es-MX" dirty="0"/>
        </a:p>
      </dgm:t>
    </dgm:pt>
    <dgm:pt modelId="{ABED4FA0-5A15-424F-866F-E42A4FF8C8E2}" type="parTrans" cxnId="{2A66E056-C343-4CFF-8AE7-9D548CCEF3B0}">
      <dgm:prSet/>
      <dgm:spPr/>
      <dgm:t>
        <a:bodyPr/>
        <a:lstStyle/>
        <a:p>
          <a:endParaRPr lang="es-MX"/>
        </a:p>
      </dgm:t>
    </dgm:pt>
    <dgm:pt modelId="{4FB1535F-5B04-4304-8C55-9BDA4ED965B6}" type="sibTrans" cxnId="{2A66E056-C343-4CFF-8AE7-9D548CCEF3B0}">
      <dgm:prSet/>
      <dgm:spPr/>
      <dgm:t>
        <a:bodyPr/>
        <a:lstStyle/>
        <a:p>
          <a:endParaRPr lang="es-MX"/>
        </a:p>
      </dgm:t>
    </dgm:pt>
    <dgm:pt modelId="{A163E3F6-8223-4E3B-8612-D22DFFE31FA3}">
      <dgm:prSet phldrT="[Texto]"/>
      <dgm:spPr/>
      <dgm:t>
        <a:bodyPr/>
        <a:lstStyle/>
        <a:p>
          <a:r>
            <a:rPr lang="es-MX" dirty="0" smtClean="0"/>
            <a:t>Alemania </a:t>
          </a:r>
          <a:endParaRPr lang="es-MX" dirty="0"/>
        </a:p>
      </dgm:t>
    </dgm:pt>
    <dgm:pt modelId="{B1E70B5A-BBDF-40AF-823D-EA5CA61750E7}" type="parTrans" cxnId="{32641F0C-0E80-44EF-B594-5014C54890F4}">
      <dgm:prSet/>
      <dgm:spPr/>
      <dgm:t>
        <a:bodyPr/>
        <a:lstStyle/>
        <a:p>
          <a:endParaRPr lang="es-MX"/>
        </a:p>
      </dgm:t>
    </dgm:pt>
    <dgm:pt modelId="{0CAC27F5-ED82-4FA9-B317-B3532F19A018}" type="sibTrans" cxnId="{32641F0C-0E80-44EF-B594-5014C54890F4}">
      <dgm:prSet/>
      <dgm:spPr/>
      <dgm:t>
        <a:bodyPr/>
        <a:lstStyle/>
        <a:p>
          <a:endParaRPr lang="es-MX"/>
        </a:p>
      </dgm:t>
    </dgm:pt>
    <dgm:pt modelId="{B284C01D-9109-4D77-94A0-FADF54BEC8DA}">
      <dgm:prSet phldrT="[Texto]"/>
      <dgm:spPr/>
      <dgm:t>
        <a:bodyPr/>
        <a:lstStyle/>
        <a:p>
          <a:r>
            <a:rPr lang="es-MX" dirty="0" smtClean="0"/>
            <a:t>Francia </a:t>
          </a:r>
          <a:endParaRPr lang="es-MX" dirty="0"/>
        </a:p>
      </dgm:t>
    </dgm:pt>
    <dgm:pt modelId="{14621DAB-7CAC-4068-A455-1EB1E1AECE8E}" type="parTrans" cxnId="{CFCB42D4-26CD-4170-9519-825402632794}">
      <dgm:prSet/>
      <dgm:spPr/>
      <dgm:t>
        <a:bodyPr/>
        <a:lstStyle/>
        <a:p>
          <a:endParaRPr lang="es-MX"/>
        </a:p>
      </dgm:t>
    </dgm:pt>
    <dgm:pt modelId="{67122F9B-11B2-4EF7-93B2-7398DD68BECE}" type="sibTrans" cxnId="{CFCB42D4-26CD-4170-9519-825402632794}">
      <dgm:prSet/>
      <dgm:spPr/>
      <dgm:t>
        <a:bodyPr/>
        <a:lstStyle/>
        <a:p>
          <a:endParaRPr lang="es-MX"/>
        </a:p>
      </dgm:t>
    </dgm:pt>
    <dgm:pt modelId="{18C63997-391F-4BB8-8E18-30179FF4878E}">
      <dgm:prSet phldrT="[Texto]"/>
      <dgm:spPr/>
      <dgm:t>
        <a:bodyPr/>
        <a:lstStyle/>
        <a:p>
          <a:r>
            <a:rPr lang="es-MX" dirty="0" smtClean="0"/>
            <a:t>Reino unido </a:t>
          </a:r>
          <a:endParaRPr lang="es-MX" dirty="0"/>
        </a:p>
      </dgm:t>
    </dgm:pt>
    <dgm:pt modelId="{6E3FC878-F643-409C-9B51-0645DBE86327}" type="parTrans" cxnId="{A7216FAC-283D-456D-8312-F7D060861BC6}">
      <dgm:prSet/>
      <dgm:spPr/>
      <dgm:t>
        <a:bodyPr/>
        <a:lstStyle/>
        <a:p>
          <a:endParaRPr lang="es-MX"/>
        </a:p>
      </dgm:t>
    </dgm:pt>
    <dgm:pt modelId="{624EE099-1D64-451A-B92C-86D675FF4014}" type="sibTrans" cxnId="{A7216FAC-283D-456D-8312-F7D060861BC6}">
      <dgm:prSet/>
      <dgm:spPr/>
      <dgm:t>
        <a:bodyPr/>
        <a:lstStyle/>
        <a:p>
          <a:endParaRPr lang="es-MX"/>
        </a:p>
      </dgm:t>
    </dgm:pt>
    <dgm:pt modelId="{CB5A2A5F-68FB-481D-9F0F-35EACC68F7EB}" type="pres">
      <dgm:prSet presAssocID="{5B3D063F-EA1B-4271-AD80-B414584D15C8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BC10A7EA-8413-4FE6-AD69-68E796918A70}" type="pres">
      <dgm:prSet presAssocID="{D5E617B3-61B2-4029-96BD-C60CB416CAC0}" presName="node" presStyleLbl="node1" presStyleIdx="0" presStyleCnt="5" custLinFactNeighborX="-18490" custLinFactNeighborY="4072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7291E8E0-2580-4EE5-BAA7-F381E0ADB74B}" type="pres">
      <dgm:prSet presAssocID="{6BE7DFD2-1F2E-41FC-BF6C-F6BDD54A1047}" presName="sibTrans" presStyleCnt="0"/>
      <dgm:spPr/>
    </dgm:pt>
    <dgm:pt modelId="{56855363-2140-4B33-89CD-381C28FBB728}" type="pres">
      <dgm:prSet presAssocID="{849EC56F-3206-401B-9B7E-0960E8C64B84}" presName="node" presStyleLbl="node1" presStyleIdx="1" presStyleCnt="5" custLinFactNeighborX="23430" custLinFactNeighborY="286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212FBDE7-0ED9-4620-B457-FBB74FFC8BCD}" type="pres">
      <dgm:prSet presAssocID="{4FB1535F-5B04-4304-8C55-9BDA4ED965B6}" presName="sibTrans" presStyleCnt="0"/>
      <dgm:spPr/>
    </dgm:pt>
    <dgm:pt modelId="{F05DEED4-A05B-401E-8960-67D81DADABEB}" type="pres">
      <dgm:prSet presAssocID="{A163E3F6-8223-4E3B-8612-D22DFFE31FA3}" presName="node" presStyleLbl="node1" presStyleIdx="2" presStyleCnt="5" custLinFactNeighborX="-50597" custLinFactNeighborY="15011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B1A34579-DF8E-4FAA-ADF1-893D5478723E}" type="pres">
      <dgm:prSet presAssocID="{0CAC27F5-ED82-4FA9-B317-B3532F19A018}" presName="sibTrans" presStyleCnt="0"/>
      <dgm:spPr/>
    </dgm:pt>
    <dgm:pt modelId="{BC79D019-7E82-4B57-A7AC-FCF0688CE756}" type="pres">
      <dgm:prSet presAssocID="{B284C01D-9109-4D77-94A0-FADF54BEC8DA}" presName="node" presStyleLbl="node1" presStyleIdx="3" presStyleCnt="5" custLinFactNeighborX="51815" custLinFactNeighborY="1380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E340AA35-6750-4B82-9523-698899C4D7F0}" type="pres">
      <dgm:prSet presAssocID="{67122F9B-11B2-4EF7-93B2-7398DD68BECE}" presName="sibTrans" presStyleCnt="0"/>
      <dgm:spPr/>
    </dgm:pt>
    <dgm:pt modelId="{A6BC0858-5DEF-4C1E-9752-F5D82B96FB05}" type="pres">
      <dgm:prSet presAssocID="{18C63997-391F-4BB8-8E18-30179FF4878E}" presName="node" presStyleLbl="node1" presStyleIdx="4" presStyleCnt="5" custLinFactNeighborX="1866" custLinFactNeighborY="45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2A66E056-C343-4CFF-8AE7-9D548CCEF3B0}" srcId="{5B3D063F-EA1B-4271-AD80-B414584D15C8}" destId="{849EC56F-3206-401B-9B7E-0960E8C64B84}" srcOrd="1" destOrd="0" parTransId="{ABED4FA0-5A15-424F-866F-E42A4FF8C8E2}" sibTransId="{4FB1535F-5B04-4304-8C55-9BDA4ED965B6}"/>
    <dgm:cxn modelId="{3BD45150-C8F5-47E5-9568-80679020CB40}" type="presOf" srcId="{A163E3F6-8223-4E3B-8612-D22DFFE31FA3}" destId="{F05DEED4-A05B-401E-8960-67D81DADABEB}" srcOrd="0" destOrd="0" presId="urn:microsoft.com/office/officeart/2005/8/layout/default"/>
    <dgm:cxn modelId="{68CF530C-BFEF-4B60-B6E9-97016E0AE463}" type="presOf" srcId="{849EC56F-3206-401B-9B7E-0960E8C64B84}" destId="{56855363-2140-4B33-89CD-381C28FBB728}" srcOrd="0" destOrd="0" presId="urn:microsoft.com/office/officeart/2005/8/layout/default"/>
    <dgm:cxn modelId="{A7216FAC-283D-456D-8312-F7D060861BC6}" srcId="{5B3D063F-EA1B-4271-AD80-B414584D15C8}" destId="{18C63997-391F-4BB8-8E18-30179FF4878E}" srcOrd="4" destOrd="0" parTransId="{6E3FC878-F643-409C-9B51-0645DBE86327}" sibTransId="{624EE099-1D64-451A-B92C-86D675FF4014}"/>
    <dgm:cxn modelId="{11EE9405-3AEC-4EDA-AD64-D348BA164015}" type="presOf" srcId="{D5E617B3-61B2-4029-96BD-C60CB416CAC0}" destId="{BC10A7EA-8413-4FE6-AD69-68E796918A70}" srcOrd="0" destOrd="0" presId="urn:microsoft.com/office/officeart/2005/8/layout/default"/>
    <dgm:cxn modelId="{82B2D990-F88D-40E4-87F5-A2F35553FA47}" type="presOf" srcId="{5B3D063F-EA1B-4271-AD80-B414584D15C8}" destId="{CB5A2A5F-68FB-481D-9F0F-35EACC68F7EB}" srcOrd="0" destOrd="0" presId="urn:microsoft.com/office/officeart/2005/8/layout/default"/>
    <dgm:cxn modelId="{28BB8469-A64B-4A93-82D0-E9C721DADBFB}" type="presOf" srcId="{18C63997-391F-4BB8-8E18-30179FF4878E}" destId="{A6BC0858-5DEF-4C1E-9752-F5D82B96FB05}" srcOrd="0" destOrd="0" presId="urn:microsoft.com/office/officeart/2005/8/layout/default"/>
    <dgm:cxn modelId="{BE88D351-AA80-4929-9F27-815322C43DC3}" type="presOf" srcId="{B284C01D-9109-4D77-94A0-FADF54BEC8DA}" destId="{BC79D019-7E82-4B57-A7AC-FCF0688CE756}" srcOrd="0" destOrd="0" presId="urn:microsoft.com/office/officeart/2005/8/layout/default"/>
    <dgm:cxn modelId="{CFCB42D4-26CD-4170-9519-825402632794}" srcId="{5B3D063F-EA1B-4271-AD80-B414584D15C8}" destId="{B284C01D-9109-4D77-94A0-FADF54BEC8DA}" srcOrd="3" destOrd="0" parTransId="{14621DAB-7CAC-4068-A455-1EB1E1AECE8E}" sibTransId="{67122F9B-11B2-4EF7-93B2-7398DD68BECE}"/>
    <dgm:cxn modelId="{32641F0C-0E80-44EF-B594-5014C54890F4}" srcId="{5B3D063F-EA1B-4271-AD80-B414584D15C8}" destId="{A163E3F6-8223-4E3B-8612-D22DFFE31FA3}" srcOrd="2" destOrd="0" parTransId="{B1E70B5A-BBDF-40AF-823D-EA5CA61750E7}" sibTransId="{0CAC27F5-ED82-4FA9-B317-B3532F19A018}"/>
    <dgm:cxn modelId="{8931F0DB-798A-40E2-BC67-AC1CD48A1DBC}" srcId="{5B3D063F-EA1B-4271-AD80-B414584D15C8}" destId="{D5E617B3-61B2-4029-96BD-C60CB416CAC0}" srcOrd="0" destOrd="0" parTransId="{7E347F18-F68C-4697-A9BD-2A89FC517C34}" sibTransId="{6BE7DFD2-1F2E-41FC-BF6C-F6BDD54A1047}"/>
    <dgm:cxn modelId="{3E26F14D-6924-46DB-8723-2E68CD2F2CCC}" type="presParOf" srcId="{CB5A2A5F-68FB-481D-9F0F-35EACC68F7EB}" destId="{BC10A7EA-8413-4FE6-AD69-68E796918A70}" srcOrd="0" destOrd="0" presId="urn:microsoft.com/office/officeart/2005/8/layout/default"/>
    <dgm:cxn modelId="{122988B1-237F-41C2-A5EB-F2E729C6A408}" type="presParOf" srcId="{CB5A2A5F-68FB-481D-9F0F-35EACC68F7EB}" destId="{7291E8E0-2580-4EE5-BAA7-F381E0ADB74B}" srcOrd="1" destOrd="0" presId="urn:microsoft.com/office/officeart/2005/8/layout/default"/>
    <dgm:cxn modelId="{FBAAF034-5D4B-4A09-8C48-4EE7378AF21B}" type="presParOf" srcId="{CB5A2A5F-68FB-481D-9F0F-35EACC68F7EB}" destId="{56855363-2140-4B33-89CD-381C28FBB728}" srcOrd="2" destOrd="0" presId="urn:microsoft.com/office/officeart/2005/8/layout/default"/>
    <dgm:cxn modelId="{A2DC840D-B819-4C5E-838C-D0F090AFDE7F}" type="presParOf" srcId="{CB5A2A5F-68FB-481D-9F0F-35EACC68F7EB}" destId="{212FBDE7-0ED9-4620-B457-FBB74FFC8BCD}" srcOrd="3" destOrd="0" presId="urn:microsoft.com/office/officeart/2005/8/layout/default"/>
    <dgm:cxn modelId="{007681A4-B2D5-4097-BA64-25BAF7255C5F}" type="presParOf" srcId="{CB5A2A5F-68FB-481D-9F0F-35EACC68F7EB}" destId="{F05DEED4-A05B-401E-8960-67D81DADABEB}" srcOrd="4" destOrd="0" presId="urn:microsoft.com/office/officeart/2005/8/layout/default"/>
    <dgm:cxn modelId="{20CE4453-4F24-4A45-A2F7-94851E2054B0}" type="presParOf" srcId="{CB5A2A5F-68FB-481D-9F0F-35EACC68F7EB}" destId="{B1A34579-DF8E-4FAA-ADF1-893D5478723E}" srcOrd="5" destOrd="0" presId="urn:microsoft.com/office/officeart/2005/8/layout/default"/>
    <dgm:cxn modelId="{2AF472E5-91DC-4CBF-BA20-B75EC36D1D89}" type="presParOf" srcId="{CB5A2A5F-68FB-481D-9F0F-35EACC68F7EB}" destId="{BC79D019-7E82-4B57-A7AC-FCF0688CE756}" srcOrd="6" destOrd="0" presId="urn:microsoft.com/office/officeart/2005/8/layout/default"/>
    <dgm:cxn modelId="{A864AF93-BAF8-482E-8A20-0E258F461EB1}" type="presParOf" srcId="{CB5A2A5F-68FB-481D-9F0F-35EACC68F7EB}" destId="{E340AA35-6750-4B82-9523-698899C4D7F0}" srcOrd="7" destOrd="0" presId="urn:microsoft.com/office/officeart/2005/8/layout/default"/>
    <dgm:cxn modelId="{ADD27526-F57B-4DCB-9762-45D87204CB64}" type="presParOf" srcId="{CB5A2A5F-68FB-481D-9F0F-35EACC68F7EB}" destId="{A6BC0858-5DEF-4C1E-9752-F5D82B96FB05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2B87ACA-3BD0-433E-B1B4-8F0010D8728F}">
      <dsp:nvSpPr>
        <dsp:cNvPr id="0" name=""/>
        <dsp:cNvSpPr/>
      </dsp:nvSpPr>
      <dsp:spPr>
        <a:xfrm>
          <a:off x="682916" y="454831"/>
          <a:ext cx="2613329" cy="2214257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1000" r="-11000"/>
          </a:stretch>
        </a:blip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2F003C7-AB32-4725-8C75-E33EDB65D976}">
      <dsp:nvSpPr>
        <dsp:cNvPr id="0" name=""/>
        <dsp:cNvSpPr/>
      </dsp:nvSpPr>
      <dsp:spPr>
        <a:xfrm>
          <a:off x="682916" y="32620"/>
          <a:ext cx="2613329" cy="38128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kern="1200" dirty="0" smtClean="0"/>
            <a:t>ONU</a:t>
          </a:r>
          <a:endParaRPr lang="es-MX" sz="1600" kern="1200" dirty="0"/>
        </a:p>
      </dsp:txBody>
      <dsp:txXfrm>
        <a:off x="682916" y="32620"/>
        <a:ext cx="2613329" cy="381286"/>
      </dsp:txXfrm>
    </dsp:sp>
    <dsp:sp modelId="{00FF57EF-978A-4640-93A8-9CD8FF4718F0}">
      <dsp:nvSpPr>
        <dsp:cNvPr id="0" name=""/>
        <dsp:cNvSpPr/>
      </dsp:nvSpPr>
      <dsp:spPr>
        <a:xfrm>
          <a:off x="4597527" y="454831"/>
          <a:ext cx="2613329" cy="2214257"/>
        </a:xfrm>
        <a:prstGeom prst="rect">
          <a:avLst/>
        </a:prstGeom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6000" r="-6000"/>
          </a:stretch>
        </a:blip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278D62E-2594-484D-90EE-2CEC9AB35789}">
      <dsp:nvSpPr>
        <dsp:cNvPr id="0" name=""/>
        <dsp:cNvSpPr/>
      </dsp:nvSpPr>
      <dsp:spPr>
        <a:xfrm>
          <a:off x="4597527" y="32620"/>
          <a:ext cx="2613329" cy="38128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kern="1200" dirty="0" smtClean="0"/>
            <a:t>UNESCO</a:t>
          </a:r>
          <a:endParaRPr lang="es-MX" sz="1600" kern="1200" dirty="0"/>
        </a:p>
      </dsp:txBody>
      <dsp:txXfrm>
        <a:off x="4597527" y="32620"/>
        <a:ext cx="2613329" cy="381286"/>
      </dsp:txXfrm>
    </dsp:sp>
    <dsp:sp modelId="{D2B27C1D-E5AB-4146-8F84-32D8FCF80B6C}">
      <dsp:nvSpPr>
        <dsp:cNvPr id="0" name=""/>
        <dsp:cNvSpPr/>
      </dsp:nvSpPr>
      <dsp:spPr>
        <a:xfrm>
          <a:off x="2640222" y="3441753"/>
          <a:ext cx="2613329" cy="2214257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1000" r="-11000"/>
          </a:stretch>
        </a:blip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1265D4C-5994-4978-900E-470423A1FA80}">
      <dsp:nvSpPr>
        <dsp:cNvPr id="0" name=""/>
        <dsp:cNvSpPr/>
      </dsp:nvSpPr>
      <dsp:spPr>
        <a:xfrm>
          <a:off x="2640222" y="3019542"/>
          <a:ext cx="2613329" cy="38128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kern="1200" dirty="0" smtClean="0"/>
            <a:t>FAO</a:t>
          </a:r>
          <a:endParaRPr lang="es-MX" sz="1600" kern="1200" dirty="0"/>
        </a:p>
      </dsp:txBody>
      <dsp:txXfrm>
        <a:off x="2640222" y="3019542"/>
        <a:ext cx="2613329" cy="38128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2943E41-08DB-45F3-A49A-61B231AA53B4}">
      <dsp:nvSpPr>
        <dsp:cNvPr id="0" name=""/>
        <dsp:cNvSpPr/>
      </dsp:nvSpPr>
      <dsp:spPr>
        <a:xfrm>
          <a:off x="564207" y="371214"/>
          <a:ext cx="7656561" cy="1487612"/>
        </a:xfrm>
        <a:prstGeom prst="rect">
          <a:avLst/>
        </a:prstGeom>
        <a:solidFill>
          <a:schemeClr val="lt1"/>
        </a:solidFill>
        <a:ln w="28575" cap="flat" cmpd="sng" algn="ctr">
          <a:solidFill>
            <a:schemeClr val="accent3"/>
          </a:solidFill>
          <a:prstDash val="solid"/>
        </a:ln>
        <a:effectLst/>
      </dsp:spPr>
      <dsp:style>
        <a:lnRef idx="2">
          <a:schemeClr val="accent3"/>
        </a:lnRef>
        <a:fillRef idx="1">
          <a:schemeClr val="lt1"/>
        </a:fillRef>
        <a:effectRef idx="0">
          <a:schemeClr val="accent3"/>
        </a:effectRef>
        <a:fontRef idx="minor">
          <a:schemeClr val="dk1"/>
        </a:fontRef>
      </dsp:style>
      <dsp:txBody>
        <a:bodyPr spcFirstLastPara="0" vert="horz" wrap="square" lIns="1007609" tIns="76200" rIns="76200" bIns="76200" numCol="1" spcCol="1270" anchor="ctr" anchorCtr="0">
          <a:noAutofit/>
        </a:bodyPr>
        <a:lstStyle/>
        <a:p>
          <a:pPr lvl="0" algn="just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000" b="1" kern="1200" dirty="0" smtClean="0">
              <a:latin typeface="Arial" pitchFamily="34" charset="0"/>
              <a:cs typeface="Arial" pitchFamily="34" charset="0"/>
            </a:rPr>
            <a:t>Patrón Oro Clásico. </a:t>
          </a:r>
          <a:r>
            <a:rPr lang="es-MX" sz="2000" kern="1200" dirty="0" smtClean="0">
              <a:latin typeface="Arial" pitchFamily="34" charset="0"/>
              <a:cs typeface="Arial" pitchFamily="34" charset="0"/>
            </a:rPr>
            <a:t>Durante medio siglo antes de la primera guerra mundial, el Sistema financiero internacional de condujo de acuerdo con las reglas del patrón oro clásico. </a:t>
          </a:r>
          <a:endParaRPr lang="es-MX" sz="2000" kern="1200" dirty="0">
            <a:latin typeface="Arial" pitchFamily="34" charset="0"/>
            <a:cs typeface="Arial" pitchFamily="34" charset="0"/>
          </a:endParaRPr>
        </a:p>
      </dsp:txBody>
      <dsp:txXfrm>
        <a:off x="564207" y="371214"/>
        <a:ext cx="7656561" cy="1487612"/>
      </dsp:txXfrm>
    </dsp:sp>
    <dsp:sp modelId="{49740A79-6974-40FC-BE11-A756708B1331}">
      <dsp:nvSpPr>
        <dsp:cNvPr id="0" name=""/>
        <dsp:cNvSpPr/>
      </dsp:nvSpPr>
      <dsp:spPr>
        <a:xfrm>
          <a:off x="461357" y="277938"/>
          <a:ext cx="1041328" cy="1561992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63000" r="-63000"/>
          </a:stretch>
        </a:blip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820AC14-5922-4BD0-B657-496BC811DB45}">
      <dsp:nvSpPr>
        <dsp:cNvPr id="0" name=""/>
        <dsp:cNvSpPr/>
      </dsp:nvSpPr>
      <dsp:spPr>
        <a:xfrm>
          <a:off x="542262" y="2243952"/>
          <a:ext cx="7700451" cy="1487612"/>
        </a:xfrm>
        <a:prstGeom prst="rect">
          <a:avLst/>
        </a:prstGeom>
        <a:solidFill>
          <a:schemeClr val="lt1"/>
        </a:solidFill>
        <a:ln w="28575" cap="flat" cmpd="sng" algn="ctr">
          <a:solidFill>
            <a:schemeClr val="accent3"/>
          </a:solidFill>
          <a:prstDash val="solid"/>
        </a:ln>
        <a:effectLst/>
      </dsp:spPr>
      <dsp:style>
        <a:lnRef idx="2">
          <a:schemeClr val="accent3"/>
        </a:lnRef>
        <a:fillRef idx="1">
          <a:schemeClr val="lt1"/>
        </a:fillRef>
        <a:effectRef idx="0">
          <a:schemeClr val="accent3"/>
        </a:effectRef>
        <a:fontRef idx="minor">
          <a:schemeClr val="dk1"/>
        </a:fontRef>
      </dsp:style>
      <dsp:txBody>
        <a:bodyPr spcFirstLastPara="0" vert="horz" wrap="square" lIns="1007609" tIns="76200" rIns="76200" bIns="76200" numCol="1" spcCol="1270" anchor="ctr" anchorCtr="0">
          <a:noAutofit/>
        </a:bodyPr>
        <a:lstStyle/>
        <a:p>
          <a:pPr lvl="0" algn="just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000" b="1" kern="1200" dirty="0" smtClean="0">
              <a:latin typeface="Arial" pitchFamily="34" charset="0"/>
              <a:cs typeface="Arial" pitchFamily="34" charset="0"/>
            </a:rPr>
            <a:t>Tasas Flexibles y Controles. </a:t>
          </a:r>
          <a:r>
            <a:rPr lang="es-MX" sz="2000" kern="1200" dirty="0" smtClean="0">
              <a:latin typeface="Arial" pitchFamily="34" charset="0"/>
              <a:cs typeface="Arial" pitchFamily="34" charset="0"/>
            </a:rPr>
            <a:t>Después de la primera guerra mundial, a partir de 1918 privó un período de tipos de cambio flexible que duró hasta 1926. </a:t>
          </a:r>
          <a:endParaRPr lang="es-MX" sz="2000" kern="1200" dirty="0">
            <a:latin typeface="Arial" pitchFamily="34" charset="0"/>
            <a:cs typeface="Arial" pitchFamily="34" charset="0"/>
          </a:endParaRPr>
        </a:p>
      </dsp:txBody>
      <dsp:txXfrm>
        <a:off x="542262" y="2243952"/>
        <a:ext cx="7700451" cy="1487612"/>
      </dsp:txXfrm>
    </dsp:sp>
    <dsp:sp modelId="{AB6ABD69-F864-46EA-96CC-9F92978009E5}">
      <dsp:nvSpPr>
        <dsp:cNvPr id="0" name=""/>
        <dsp:cNvSpPr/>
      </dsp:nvSpPr>
      <dsp:spPr>
        <a:xfrm>
          <a:off x="215291" y="2164421"/>
          <a:ext cx="1041328" cy="1561992"/>
        </a:xfrm>
        <a:prstGeom prst="rect">
          <a:avLst/>
        </a:prstGeom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8000" r="-8000"/>
          </a:stretch>
        </a:blip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92E7531-66F8-42EA-B2D1-6B505F669C77}">
      <dsp:nvSpPr>
        <dsp:cNvPr id="0" name=""/>
        <dsp:cNvSpPr/>
      </dsp:nvSpPr>
      <dsp:spPr>
        <a:xfrm>
          <a:off x="644205" y="4116690"/>
          <a:ext cx="7496565" cy="1487612"/>
        </a:xfrm>
        <a:prstGeom prst="rect">
          <a:avLst/>
        </a:prstGeom>
        <a:solidFill>
          <a:schemeClr val="lt1"/>
        </a:solidFill>
        <a:ln w="28575" cap="flat" cmpd="sng" algn="ctr">
          <a:solidFill>
            <a:schemeClr val="accent3"/>
          </a:solidFill>
          <a:prstDash val="solid"/>
        </a:ln>
        <a:effectLst/>
      </dsp:spPr>
      <dsp:style>
        <a:lnRef idx="2">
          <a:schemeClr val="accent3"/>
        </a:lnRef>
        <a:fillRef idx="1">
          <a:schemeClr val="lt1"/>
        </a:fillRef>
        <a:effectRef idx="0">
          <a:schemeClr val="accent3"/>
        </a:effectRef>
        <a:fontRef idx="minor">
          <a:schemeClr val="dk1"/>
        </a:fontRef>
      </dsp:style>
      <dsp:txBody>
        <a:bodyPr spcFirstLastPara="0" vert="horz" wrap="square" lIns="1007609" tIns="76200" rIns="76200" bIns="76200" numCol="1" spcCol="1270" anchor="ctr" anchorCtr="0">
          <a:noAutofit/>
        </a:bodyPr>
        <a:lstStyle/>
        <a:p>
          <a:pPr lvl="0" algn="just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000" b="1" kern="1200" dirty="0" smtClean="0">
              <a:latin typeface="Arial" pitchFamily="34" charset="0"/>
              <a:cs typeface="Arial" pitchFamily="34" charset="0"/>
            </a:rPr>
            <a:t>Bretton Woods y el FMI</a:t>
          </a:r>
          <a:r>
            <a:rPr lang="es-MX" sz="2000" kern="1200" dirty="0" smtClean="0">
              <a:latin typeface="Arial" pitchFamily="34" charset="0"/>
              <a:cs typeface="Arial" pitchFamily="34" charset="0"/>
            </a:rPr>
            <a:t>. La característica más importante fue la decisión de conservar al dólar estadounidense libremente convertible en oro y, por otro lado, mantener fijos en dólares estadounidenses los valores de otras divisas. </a:t>
          </a:r>
          <a:endParaRPr lang="es-MX" sz="2000" kern="1200" dirty="0">
            <a:latin typeface="Arial" pitchFamily="34" charset="0"/>
            <a:cs typeface="Arial" pitchFamily="34" charset="0"/>
          </a:endParaRPr>
        </a:p>
      </dsp:txBody>
      <dsp:txXfrm>
        <a:off x="644205" y="4116690"/>
        <a:ext cx="7496565" cy="1487612"/>
      </dsp:txXfrm>
    </dsp:sp>
    <dsp:sp modelId="{4D2AB9F0-EB59-4929-AE4B-1D613A408CA4}">
      <dsp:nvSpPr>
        <dsp:cNvPr id="0" name=""/>
        <dsp:cNvSpPr/>
      </dsp:nvSpPr>
      <dsp:spPr>
        <a:xfrm>
          <a:off x="133266" y="4050905"/>
          <a:ext cx="1041328" cy="1561992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6000" r="-26000"/>
          </a:stretch>
        </a:blip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TitledPictureBlocks">
  <dgm:title val=""/>
  <dgm:desc val=""/>
  <dgm:catLst>
    <dgm:cat type="picture" pri="10000"/>
    <dgm:cat type="pictureconvert" pri="100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60" srcId="0" destId="10" srcOrd="0" destOrd="0"/>
        <dgm:cxn modelId="12" srcId="10" destId="11" srcOrd="0" destOrd="0"/>
        <dgm:cxn modelId="70" srcId="0" destId="20" srcOrd="1" destOrd="0"/>
        <dgm:cxn modelId="22" srcId="20" destId="21" srcOrd="0" destOrd="0"/>
        <dgm:cxn modelId="8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</dgm:ptLst>
      <dgm:cxnLst>
        <dgm:cxn modelId="60" srcId="0" destId="10" srcOrd="0" destOrd="0"/>
        <dgm:cxn modelId="12" srcId="10" destId="11" srcOrd="0" destOrd="0"/>
        <dgm:cxn modelId="70" srcId="0" destId="20" srcOrd="1" destOrd="0"/>
        <dgm:cxn modelId="22" srcId="20" destId="21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  <dgm:pt modelId="40">
          <dgm:prSet phldr="1"/>
        </dgm:pt>
        <dgm:pt modelId="41">
          <dgm:prSet phldr="1"/>
        </dgm:pt>
      </dgm:ptLst>
      <dgm:cxnLst>
        <dgm:cxn modelId="60" srcId="0" destId="10" srcOrd="0" destOrd="0"/>
        <dgm:cxn modelId="12" srcId="10" destId="11" srcOrd="0" destOrd="0"/>
        <dgm:cxn modelId="70" srcId="0" destId="20" srcOrd="1" destOrd="0"/>
        <dgm:cxn modelId="22" srcId="20" destId="21" srcOrd="0" destOrd="0"/>
        <dgm:cxn modelId="80" srcId="0" destId="30" srcOrd="2" destOrd="0"/>
        <dgm:cxn modelId="32" srcId="30" destId="31" srcOrd="0" destOrd="0"/>
        <dgm:cxn modelId="90" srcId="0" destId="40" srcOrd="3" destOrd="0"/>
        <dgm:cxn modelId="42" srcId="40" destId="41" srcOrd="0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off" val="ctr"/>
          <dgm:param type="grDir" val="tL"/>
        </dgm:alg>
      </dgm:if>
      <dgm:else name="Name2">
        <dgm:alg type="snake">
          <dgm:param type="off" val="ctr"/>
          <dgm:param type="grDir" val="tR"/>
        </dgm:alg>
      </dgm:else>
    </dgm:choose>
    <dgm:shape xmlns:r="http://schemas.openxmlformats.org/officeDocument/2006/relationships" r:blip="">
      <dgm:adjLst/>
    </dgm:shape>
    <dgm:constrLst>
      <dgm:constr type="primFontSz" for="des" forName="ParentText" op="equ"/>
      <dgm:constr type="primFontSz" for="des" forName="ChildText" op="equ"/>
      <dgm:constr type="w" for="ch" forName="composite" refType="w"/>
      <dgm:constr type="h" for="ch" forName="composite" refType="h"/>
      <dgm:constr type="sp" refType="w" refFor="ch" refForName="composite" op="equ" fact="0.1"/>
      <dgm:constr type="w" for="ch" forName="sibTrans" refType="w" refFor="ch" refForName="composite" op="equ" fact="0.1"/>
      <dgm:constr type="h" for="ch" forName="sibTrans" refType="w" refFor="ch" refForName="sibTrans" op="equ"/>
    </dgm:constrLst>
    <dgm:forEach name="nodesForEach" axis="ch" ptType="node">
      <dgm:layoutNode name="composite">
        <dgm:alg type="composite">
          <dgm:param type="ar" val="1.3787"/>
        </dgm:alg>
        <dgm:shape xmlns:r="http://schemas.openxmlformats.org/officeDocument/2006/relationships" r:blip="">
          <dgm:adjLst/>
        </dgm:shape>
        <dgm:choose name="Name3">
          <dgm:if name="Name4" func="var" arg="dir" op="equ" val="norm">
            <dgm:constrLst>
              <dgm:constr type="l" for="ch" forName="ParentText" refType="w" fact="0"/>
              <dgm:constr type="t" for="ch" forName="ParentText" refType="h" fact="0"/>
              <dgm:constr type="w" for="ch" forName="ParentText" refType="w" fact="0.7457"/>
              <dgm:constr type="h" for="ch" forName="ParentText" refType="h" fact="0.15"/>
              <dgm:constr type="l" for="ch" forName="Image" refType="w" fact="0"/>
              <dgm:constr type="t" for="ch" forName="Image" refType="h" fact="0.1661"/>
              <dgm:constr type="w" for="ch" forName="Image" refType="w" fact="0.7457"/>
              <dgm:constr type="h" for="ch" forName="Image" refType="h" fact="0.8711"/>
              <dgm:constr type="l" for="ch" forName="ChildText" refType="w" fact="0.6464"/>
              <dgm:constr type="t" for="ch" forName="ChildText" refType="h" fact="0.288"/>
              <dgm:constr type="w" for="ch" forName="ChildText" refType="w" fact="0.3536"/>
              <dgm:constr type="h" for="ch" forName="ChildText" refType="h" fact="0.5074"/>
            </dgm:constrLst>
          </dgm:if>
          <dgm:else name="Name5">
            <dgm:constrLst>
              <dgm:constr type="l" for="ch" forName="ParentText" refType="w" fact="0.26"/>
              <dgm:constr type="t" for="ch" forName="ParentText" refType="h" fact="0"/>
              <dgm:constr type="w" for="ch" forName="ParentText" refType="w" fact="0.7457"/>
              <dgm:constr type="h" for="ch" forName="ParentText" refType="h" fact="0.15"/>
              <dgm:constr type="l" for="ch" forName="Image" refType="w" fact="0.26"/>
              <dgm:constr type="t" for="ch" forName="Image" refType="h" fact="0.1661"/>
              <dgm:constr type="w" for="ch" forName="Image" refType="w" fact="0.7446"/>
              <dgm:constr type="h" for="ch" forName="Image" refType="h" fact="0.8711"/>
              <dgm:constr type="l" for="ch" forName="ChildText" refType="w" fact="0"/>
              <dgm:constr type="t" for="ch" forName="ChildText" refType="h" fact="0.288"/>
              <dgm:constr type="w" for="ch" forName="ChildText" refType="w" fact="0.3536"/>
              <dgm:constr type="h" for="ch" forName="ChildText" refType="h" fact="0.5074"/>
            </dgm:constrLst>
          </dgm:else>
        </dgm:choose>
        <dgm:layoutNode name="ParentText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type="rect" r:blip="" zOrderOff="10">
            <dgm:adjLst/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Image" styleLbl="bgImgPlace1">
          <dgm:alg type="sp"/>
          <dgm:shape xmlns:r="http://schemas.openxmlformats.org/officeDocument/2006/relationships" type="rect" r:blip="" blipPhldr="1">
            <dgm:adjLst/>
          </dgm:shape>
          <dgm:presOf/>
        </dgm:layoutNode>
        <dgm:layoutNode name="ChildText" styleLbl="fgAcc1">
          <dgm:varLst>
            <dgm:chMax val="0"/>
            <dgm:chPref val="0"/>
            <dgm:bulletEnabled val="1"/>
          </dgm:varLst>
          <dgm:choose name="Name6">
            <dgm:if name="Name7" axis="des" ptType="node" func="cnt" op="equ" val="1">
              <dgm:alg type="tx">
                <dgm:param type="stBulletLvl" val="2"/>
                <dgm:param type="txAnchorVertCh" val="mid"/>
                <dgm:param type="parTxLTRAlign" val="l"/>
              </dgm:alg>
            </dgm:if>
            <dgm:else name="Name8">
              <dgm:alg type="tx">
                <dgm:param type="stBulletLvl" val="1"/>
                <dgm:param type="txAnchorVertCh" val="mid"/>
              </dgm:alg>
            </dgm:else>
          </dgm:choose>
          <dgm:choose name="Name9">
            <dgm:if name="Name10" axis="ch" ptType="node" func="cnt" op="gte" val="1"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des" ptType="node"/>
            </dgm:if>
            <dgm:else name="Name11"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/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PictureStrips">
  <dgm:title val=""/>
  <dgm:desc val=""/>
  <dgm:catLst>
    <dgm:cat type="list" pri="12500"/>
    <dgm:cat type="picture" pri="13000"/>
    <dgm:cat type="pictureconvert" pri="13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40" srcId="0" destId="10" srcOrd="0" destOrd="0"/>
        <dgm:cxn modelId="5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  <dgm:cxn modelId="70" srcId="0" destId="40" srcOrd="2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snake">
          <dgm:param type="off" val="ctr"/>
        </dgm:alg>
      </dgm:if>
      <dgm:else name="Name3">
        <dgm:alg type="snake">
          <dgm:param type="off" val="ctr"/>
          <dgm:param type="grDir" val="tR"/>
        </dgm:alg>
      </dgm:else>
    </dgm:choose>
    <dgm:shape xmlns:r="http://schemas.openxmlformats.org/officeDocument/2006/relationships" r:blip="">
      <dgm:adjLst/>
    </dgm:shape>
    <dgm:constrLst>
      <dgm:constr type="primFontSz" for="des" ptType="node" op="equ" val="65"/>
      <dgm:constr type="w" for="ch" forName="composite" refType="w"/>
      <dgm:constr type="h" for="ch" forName="composite" refType="h"/>
      <dgm:constr type="sp" refType="h" refFor="ch" refForName="composite" op="equ" fact="0.1"/>
      <dgm:constr type="h" for="ch" forName="sibTrans" refType="h" refFor="ch" refForName="composite" op="equ" fact="0.1"/>
      <dgm:constr type="w" for="ch" forName="sibTrans" refType="h" refFor="ch" refForName="sibTrans" op="equ"/>
    </dgm:constrLst>
    <dgm:forEach name="nodesForEach" axis="ch" ptType="node">
      <dgm:layoutNode name="composite">
        <dgm:alg type="composite">
          <dgm:param type="ar" val="3"/>
        </dgm:alg>
        <dgm:shape xmlns:r="http://schemas.openxmlformats.org/officeDocument/2006/relationships" r:blip="">
          <dgm:adjLst/>
        </dgm:shape>
        <dgm:choose name="Name4">
          <dgm:if name="Name5" func="var" arg="dir" op="equ" val="norm">
            <dgm:constrLst>
              <dgm:constr type="l" for="ch" forName="rect1" refType="w" fact="0.04"/>
              <dgm:constr type="t" for="ch" forName="rect1" refType="h" fact="0.13"/>
              <dgm:constr type="w" for="ch" forName="rect1" refType="w" fact="0.96"/>
              <dgm:constr type="h" for="ch" forName="rect1" refType="h" fact="0.9"/>
              <dgm:constr type="l" for="ch" forName="rect2" refType="w" fact="0"/>
              <dgm:constr type="t" for="ch" forName="rect2" refType="h" fact="0"/>
              <dgm:constr type="w" for="ch" forName="rect2" refType="w" fact="0.21"/>
              <dgm:constr type="h" for="ch" forName="rect2" refType="w" fact="0.315"/>
            </dgm:constrLst>
          </dgm:if>
          <dgm:else name="Name6">
            <dgm:constrLst>
              <dgm:constr type="l" for="ch" forName="rect1" refType="w" fact="0"/>
              <dgm:constr type="t" for="ch" forName="rect1" refType="h" fact="0.13"/>
              <dgm:constr type="w" for="ch" forName="rect1" refType="w" fact="0.96"/>
              <dgm:constr type="h" for="ch" forName="rect1" refType="h" fact="0.9"/>
              <dgm:constr type="l" for="ch" forName="rect2" refType="w" fact="0.79"/>
              <dgm:constr type="t" for="ch" forName="rect2" refType="h" fact="0"/>
              <dgm:constr type="w" for="ch" forName="rect2" refType="w" fact="0.21"/>
              <dgm:constr type="h" for="ch" forName="rect2" refType="w" fact="0.315"/>
            </dgm:constrLst>
          </dgm:else>
        </dgm:choose>
        <dgm:layoutNode name="rect1" styleLbl="trAlignAcc1">
          <dgm:varLst>
            <dgm:bulletEnabled val="1"/>
          </dgm:varLst>
          <dgm:alg type="tx">
            <dgm:param type="parTxLTRAlign" val="l"/>
          </dgm:alg>
          <dgm:shape xmlns:r="http://schemas.openxmlformats.org/officeDocument/2006/relationships" type="rect" r:blip="">
            <dgm:adjLst/>
          </dgm:shape>
          <dgm:presOf axis="desOrSelf" ptType="node"/>
          <dgm:choose name="Name7">
            <dgm:if name="Name8" func="var" arg="dir" op="equ" val="norm">
              <dgm:constrLst>
                <dgm:constr type="lMarg" refType="w" fact="0.6"/>
                <dgm:constr type="rMarg" refType="primFontSz" fact="0.3"/>
                <dgm:constr type="tMarg" refType="primFontSz" fact="0.3"/>
                <dgm:constr type="bMarg" refType="primFontSz" fact="0.3"/>
              </dgm:constrLst>
            </dgm:if>
            <dgm:else name="Name9">
              <dgm:constrLst>
                <dgm:constr type="lMarg" refType="primFontSz" fact="0.3"/>
                <dgm:constr type="rMarg" refType="w" fact="0.6"/>
                <dgm:constr type="tMarg" refType="primFontSz" fact="0.3"/>
                <dgm:constr type="bMarg" refType="primFontSz" fact="0.3"/>
              </dgm:constrLst>
            </dgm:else>
          </dgm:choose>
          <dgm:ruleLst>
            <dgm:rule type="primFontSz" val="5" fact="NaN" max="NaN"/>
          </dgm:ruleLst>
        </dgm:layoutNode>
        <dgm:layoutNode name="rect2" styleLbl="fgImgPlace1">
          <dgm:alg type="sp"/>
          <dgm:shape xmlns:r="http://schemas.openxmlformats.org/officeDocument/2006/relationships" type="rect" r:blip="" blipPhldr="1">
            <dgm:adjLst/>
          </dgm:shape>
          <dgm:presOf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460B3D-C2F5-4AC8-9FB9-E52EC132C710}" type="datetimeFigureOut">
              <a:rPr lang="es-MX" smtClean="0"/>
              <a:t>12/12/2013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8D1C24-C013-4B0C-B20B-838ADABAA5F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830154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8D1C24-C013-4B0C-B20B-838ADABAA5F6}" type="slidenum">
              <a:rPr lang="es-MX" smtClean="0"/>
              <a:t>20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706015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331AE-4E8C-4901-9A64-43708E4D2ACF}" type="datetimeFigureOut">
              <a:rPr lang="es-MX" smtClean="0"/>
              <a:t>12/12/2013</a:t>
            </a:fld>
            <a:endParaRPr lang="es-MX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64AE214-5A42-445E-9EBA-98242DCDC643}" type="slidenum">
              <a:rPr lang="es-MX" smtClean="0"/>
              <a:t>‹Nº›</a:t>
            </a:fld>
            <a:endParaRPr lang="es-MX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331AE-4E8C-4901-9A64-43708E4D2ACF}" type="datetimeFigureOut">
              <a:rPr lang="es-MX" smtClean="0"/>
              <a:t>12/12/2013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AE214-5A42-445E-9EBA-98242DCDC643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331AE-4E8C-4901-9A64-43708E4D2ACF}" type="datetimeFigureOut">
              <a:rPr lang="es-MX" smtClean="0"/>
              <a:t>12/12/2013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AE214-5A42-445E-9EBA-98242DCDC643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331AE-4E8C-4901-9A64-43708E4D2ACF}" type="datetimeFigureOut">
              <a:rPr lang="es-MX" smtClean="0"/>
              <a:t>12/12/2013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AE214-5A42-445E-9EBA-98242DCDC643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331AE-4E8C-4901-9A64-43708E4D2ACF}" type="datetimeFigureOut">
              <a:rPr lang="es-MX" smtClean="0"/>
              <a:t>12/12/2013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AE214-5A42-445E-9EBA-98242DCDC643}" type="slidenum">
              <a:rPr lang="es-MX" smtClean="0"/>
              <a:t>‹Nº›</a:t>
            </a:fld>
            <a:endParaRPr lang="es-MX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331AE-4E8C-4901-9A64-43708E4D2ACF}" type="datetimeFigureOut">
              <a:rPr lang="es-MX" smtClean="0"/>
              <a:t>12/12/2013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AE214-5A42-445E-9EBA-98242DCDC643}" type="slidenum">
              <a:rPr lang="es-MX" smtClean="0"/>
              <a:t>‹Nº›</a:t>
            </a:fld>
            <a:endParaRPr lang="es-MX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331AE-4E8C-4901-9A64-43708E4D2ACF}" type="datetimeFigureOut">
              <a:rPr lang="es-MX" smtClean="0"/>
              <a:t>12/12/2013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AE214-5A42-445E-9EBA-98242DCDC643}" type="slidenum">
              <a:rPr lang="es-MX" smtClean="0"/>
              <a:t>‹Nº›</a:t>
            </a:fld>
            <a:endParaRPr lang="es-MX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331AE-4E8C-4901-9A64-43708E4D2ACF}" type="datetimeFigureOut">
              <a:rPr lang="es-MX" smtClean="0"/>
              <a:t>12/12/2013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AE214-5A42-445E-9EBA-98242DCDC643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331AE-4E8C-4901-9A64-43708E4D2ACF}" type="datetimeFigureOut">
              <a:rPr lang="es-MX" smtClean="0"/>
              <a:t>12/12/2013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AE214-5A42-445E-9EBA-98242DCDC643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331AE-4E8C-4901-9A64-43708E4D2ACF}" type="datetimeFigureOut">
              <a:rPr lang="es-MX" smtClean="0"/>
              <a:t>12/12/2013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AE214-5A42-445E-9EBA-98242DCDC643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331AE-4E8C-4901-9A64-43708E4D2ACF}" type="datetimeFigureOut">
              <a:rPr lang="es-MX" smtClean="0"/>
              <a:t>12/12/2013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AE214-5A42-445E-9EBA-98242DCDC643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198331AE-4E8C-4901-9A64-43708E4D2ACF}" type="datetimeFigureOut">
              <a:rPr lang="es-MX" smtClean="0"/>
              <a:t>12/12/2013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C64AE214-5A42-445E-9EBA-98242DCDC643}" type="slidenum">
              <a:rPr lang="es-MX" smtClean="0"/>
              <a:t>‹Nº›</a:t>
            </a:fld>
            <a:endParaRPr lang="es-MX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827584" y="1124744"/>
            <a:ext cx="7772400" cy="1470025"/>
          </a:xfrm>
        </p:spPr>
        <p:txBody>
          <a:bodyPr/>
          <a:lstStyle/>
          <a:p>
            <a:r>
              <a:rPr lang="es-MX" sz="6600" dirty="0" smtClean="0">
                <a:latin typeface="Arial" pitchFamily="34" charset="0"/>
                <a:cs typeface="Arial" pitchFamily="34" charset="0"/>
              </a:rPr>
              <a:t>Sistema Financiero Internacional </a:t>
            </a:r>
            <a:endParaRPr lang="es-MX" sz="6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611560" y="3284984"/>
            <a:ext cx="6984776" cy="2592288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endParaRPr lang="es-MX" dirty="0">
              <a:latin typeface="Arial  "/>
            </a:endParaRPr>
          </a:p>
        </p:txBody>
      </p:sp>
    </p:spTree>
    <p:extLst>
      <p:ext uri="{BB962C8B-B14F-4D97-AF65-F5344CB8AC3E}">
        <p14:creationId xmlns:p14="http://schemas.microsoft.com/office/powerpoint/2010/main" val="16482408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12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395536" y="-675456"/>
            <a:ext cx="8229600" cy="1600200"/>
          </a:xfrm>
        </p:spPr>
        <p:txBody>
          <a:bodyPr/>
          <a:lstStyle/>
          <a:p>
            <a:r>
              <a:rPr lang="es-MX" sz="4400" dirty="0" smtClean="0">
                <a:latin typeface="Arial" pitchFamily="34" charset="0"/>
                <a:cs typeface="Arial" pitchFamily="34" charset="0"/>
              </a:rPr>
              <a:t>Banco Mundial.</a:t>
            </a:r>
            <a:endParaRPr lang="es-MX" sz="4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4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5069160"/>
          </a:xfrm>
        </p:spPr>
        <p:txBody>
          <a:bodyPr/>
          <a:lstStyle/>
          <a:p>
            <a:r>
              <a:rPr lang="es-MX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Cuenta con 77 oficinas de representación, es un organismo multilateral de financiamiento integrado por dicho banco y cuatro instituciones:</a:t>
            </a:r>
          </a:p>
          <a:p>
            <a:pPr marL="0" indent="0">
              <a:buNone/>
            </a:pPr>
            <a:endParaRPr lang="es-MX" sz="20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s-MX" sz="2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Banco internacional de reconstrucción y fomento (BIRF) </a:t>
            </a:r>
            <a:endParaRPr lang="es-MX" sz="20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s-MX" sz="2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La corporación financiera internacional (CFI) </a:t>
            </a:r>
            <a:endParaRPr lang="es-MX" sz="20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s-MX" sz="2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La asociación internacional de fomento (AIF) </a:t>
            </a:r>
            <a:endParaRPr lang="es-MX" sz="20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s-MX" sz="2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El organismo multilateral de garantía de inversiones (OMGI) </a:t>
            </a:r>
            <a:endParaRPr lang="es-MX" sz="20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s-MX" sz="20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s-MX" sz="20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es-MX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Estas cuatro instituciones comparten el objetivo de mejorar los niveles de vida de los países en desarrollo a través de la canalización de recursos financieros provenientes de los países desarrollados. </a:t>
            </a:r>
            <a:endParaRPr lang="es-MX" sz="2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67528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7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2" dur="1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7" dur="1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2" dur="10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0" y="-243408"/>
            <a:ext cx="8229600" cy="1600200"/>
          </a:xfrm>
        </p:spPr>
        <p:txBody>
          <a:bodyPr/>
          <a:lstStyle/>
          <a:p>
            <a:pPr algn="l">
              <a:lnSpc>
                <a:spcPct val="100000"/>
              </a:lnSpc>
            </a:pPr>
            <a:r>
              <a:rPr lang="es-MX" sz="3600" dirty="0" smtClean="0">
                <a:latin typeface="Arial" pitchFamily="34" charset="0"/>
                <a:cs typeface="Arial" pitchFamily="34" charset="0"/>
              </a:rPr>
              <a:t>Otras instituciones asociadas al banco mundial. </a:t>
            </a:r>
            <a:endParaRPr lang="es-MX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4 Marcador de contenido"/>
          <p:cNvSpPr>
            <a:spLocks noGrp="1"/>
          </p:cNvSpPr>
          <p:nvPr>
            <p:ph idx="1"/>
          </p:nvPr>
        </p:nvSpPr>
        <p:spPr>
          <a:xfrm>
            <a:off x="251520" y="1772816"/>
            <a:ext cx="8435280" cy="4929411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</a:pPr>
            <a:r>
              <a:rPr lang="es-MX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El grupo consultivo de investigación agrícola internacional </a:t>
            </a:r>
          </a:p>
          <a:p>
            <a:pPr>
              <a:lnSpc>
                <a:spcPct val="110000"/>
              </a:lnSpc>
            </a:pPr>
            <a:endParaRPr lang="es-MX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r>
              <a:rPr lang="es-MX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El centro internacional para la resolución de disputas de inversiones </a:t>
            </a:r>
            <a:endParaRPr lang="es-MX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s-MX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200000"/>
              </a:lnSpc>
            </a:pPr>
            <a:r>
              <a:rPr lang="es-MX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La agencia de garantía multilateral de inversiones </a:t>
            </a:r>
            <a:endParaRPr lang="es-MX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lnSpc>
                <a:spcPct val="200000"/>
              </a:lnSpc>
              <a:buNone/>
            </a:pPr>
            <a:endParaRPr lang="es-MX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r>
              <a:rPr lang="es-MX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El banco interamericano de desarrollo (BID) y el banco africano de desarrollo </a:t>
            </a:r>
          </a:p>
        </p:txBody>
      </p:sp>
    </p:spTree>
    <p:extLst>
      <p:ext uri="{BB962C8B-B14F-4D97-AF65-F5344CB8AC3E}">
        <p14:creationId xmlns:p14="http://schemas.microsoft.com/office/powerpoint/2010/main" val="18049366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sz="4000" dirty="0" smtClean="0">
                <a:latin typeface="Arial" pitchFamily="34" charset="0"/>
                <a:cs typeface="Arial" pitchFamily="34" charset="0"/>
              </a:rPr>
              <a:t>Banco internacional de reconstrucción y fomento </a:t>
            </a:r>
            <a:endParaRPr lang="es-MX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MX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Su principal objetivo: canalizar el flujo de capitales internacionales hacia proyectos productivos destinados a la reconstrucción de las naciones devastadas por la segunda guerra mundial </a:t>
            </a:r>
          </a:p>
          <a:p>
            <a:endParaRPr lang="es-MX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r>
              <a:rPr lang="es-MX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Los </a:t>
            </a:r>
            <a:r>
              <a:rPr lang="es-MX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órganos genitales del BIRF son: </a:t>
            </a:r>
            <a:endParaRPr lang="es-MX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s-MX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514350" indent="-514350">
              <a:buFont typeface="+mj-lt"/>
              <a:buAutoNum type="romanUcPeriod"/>
            </a:pPr>
            <a:r>
              <a:rPr lang="es-MX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Asamblea de gobernadores </a:t>
            </a:r>
          </a:p>
          <a:p>
            <a:pPr marL="514350" indent="-514350">
              <a:buFont typeface="+mj-lt"/>
              <a:buAutoNum type="romanUcPeriod"/>
            </a:pPr>
            <a:r>
              <a:rPr lang="es-MX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Junta de directores </a:t>
            </a:r>
            <a:endParaRPr lang="es-MX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514350" indent="-514350">
              <a:buFont typeface="+mj-lt"/>
              <a:buAutoNum type="romanUcPeriod"/>
            </a:pPr>
            <a:r>
              <a:rPr lang="es-MX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Secretaría </a:t>
            </a:r>
          </a:p>
        </p:txBody>
      </p:sp>
    </p:spTree>
    <p:extLst>
      <p:ext uri="{BB962C8B-B14F-4D97-AF65-F5344CB8AC3E}">
        <p14:creationId xmlns:p14="http://schemas.microsoft.com/office/powerpoint/2010/main" val="4169983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sz="3600" dirty="0" smtClean="0">
                <a:latin typeface="Arial" pitchFamily="34" charset="0"/>
                <a:cs typeface="Arial" pitchFamily="34" charset="0"/>
              </a:rPr>
              <a:t>Asociación internacional de fomento (AIF) </a:t>
            </a:r>
            <a:endParaRPr lang="es-MX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95536" y="2492896"/>
            <a:ext cx="8229600" cy="4525963"/>
          </a:xfrm>
        </p:spPr>
        <p:txBody>
          <a:bodyPr/>
          <a:lstStyle/>
          <a:p>
            <a:r>
              <a:rPr lang="es-MX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Fue creada en 1960 con el propósito de otorgar el mismo tipo de asistencia financiera que el banco internacional de reconstrucción y fomento, pero en condiciones más preferenciales. </a:t>
            </a:r>
          </a:p>
          <a:p>
            <a:pPr marL="0" indent="0">
              <a:buNone/>
            </a:pPr>
            <a:endParaRPr lang="es-MX" sz="20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r>
              <a:rPr lang="es-MX" sz="2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Su objetivo es promover el desarrollo económico con una financiación barata a los países en desarrollo. Pues pensadas sobre todo para financiar proyectos o reformar programas de países que difícilmente pueden tener acceso a los recursos del BIRF. </a:t>
            </a:r>
            <a:endParaRPr lang="es-MX" sz="20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endParaRPr lang="es-MX" sz="2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s-MX" sz="2000" dirty="0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71140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95536" y="-243408"/>
            <a:ext cx="8229600" cy="1600200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s-MX" sz="3600" dirty="0" smtClean="0">
                <a:latin typeface="Arial" pitchFamily="34" charset="0"/>
                <a:cs typeface="Arial" pitchFamily="34" charset="0"/>
              </a:rPr>
              <a:t>Corporación financiera internacional (CFI) </a:t>
            </a:r>
            <a:endParaRPr lang="es-MX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95536" y="1916832"/>
            <a:ext cx="8229600" cy="4525963"/>
          </a:xfrm>
        </p:spPr>
        <p:txBody>
          <a:bodyPr>
            <a:normAutofit/>
          </a:bodyPr>
          <a:lstStyle/>
          <a:p>
            <a:r>
              <a:rPr lang="es-MX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Su objetivo era despiden empresas productivas privadas o parcialmente pública, en asociación con inversionistas privados y sin la garantía del estado. </a:t>
            </a:r>
          </a:p>
          <a:p>
            <a:endParaRPr lang="es-MX" sz="20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endParaRPr lang="es-MX" sz="20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r>
              <a:rPr lang="es-MX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Sus </a:t>
            </a:r>
            <a:r>
              <a:rPr lang="es-MX" sz="2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órganos principales los mismos que los del BIRF. </a:t>
            </a:r>
            <a:endParaRPr lang="es-MX" sz="20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endParaRPr lang="es-MX" sz="20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s-MX" sz="20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r>
              <a:rPr lang="es-MX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La </a:t>
            </a:r>
            <a:r>
              <a:rPr lang="es-MX" sz="2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corporación participa en sectores tales como minería, turismo, energía, servicios públicos y agricultura. Aquí mismo proporcionar asistencia técnica y financiera a instituciones financieras privadas de sus estados miembros. </a:t>
            </a:r>
          </a:p>
        </p:txBody>
      </p:sp>
    </p:spTree>
    <p:extLst>
      <p:ext uri="{BB962C8B-B14F-4D97-AF65-F5344CB8AC3E}">
        <p14:creationId xmlns:p14="http://schemas.microsoft.com/office/powerpoint/2010/main" val="8891930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23528" y="-459432"/>
            <a:ext cx="8229600" cy="1600200"/>
          </a:xfrm>
        </p:spPr>
        <p:txBody>
          <a:bodyPr/>
          <a:lstStyle/>
          <a:p>
            <a:r>
              <a:rPr lang="es-MX" sz="3600" dirty="0" smtClean="0">
                <a:latin typeface="Arial" pitchFamily="34" charset="0"/>
                <a:cs typeface="Arial" pitchFamily="34" charset="0"/>
              </a:rPr>
              <a:t>Banco de </a:t>
            </a:r>
            <a:r>
              <a:rPr lang="es-MX" sz="3600" dirty="0">
                <a:latin typeface="Arial" pitchFamily="34" charset="0"/>
                <a:cs typeface="Arial" pitchFamily="34" charset="0"/>
              </a:rPr>
              <a:t>P</a:t>
            </a:r>
            <a:r>
              <a:rPr lang="es-MX" sz="3600" dirty="0" smtClean="0">
                <a:latin typeface="Arial" pitchFamily="34" charset="0"/>
                <a:cs typeface="Arial" pitchFamily="34" charset="0"/>
              </a:rPr>
              <a:t>agos Internacionales. </a:t>
            </a:r>
            <a:endParaRPr lang="es-MX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MX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Desde su creación el banco de pagos internacionales siempre ha sido una institución de banca central única y el ámbito internacional. Sus propietarios son bancos centrales, que lo controlan. </a:t>
            </a:r>
          </a:p>
          <a:p>
            <a:endParaRPr lang="es-MX" sz="2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endParaRPr lang="es-MX" sz="20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s-MX" sz="2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s-MX" sz="20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r>
              <a:rPr lang="es-MX" sz="2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Los objetivos principales del banco de pagos internacionales son promover la cooperación de los bancos centrales y ofrecer facilidades adicionales para operaciones financieras internacionales. </a:t>
            </a:r>
          </a:p>
        </p:txBody>
      </p:sp>
    </p:spTree>
    <p:extLst>
      <p:ext uri="{BB962C8B-B14F-4D97-AF65-F5344CB8AC3E}">
        <p14:creationId xmlns:p14="http://schemas.microsoft.com/office/powerpoint/2010/main" val="5424228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95536" y="-171400"/>
            <a:ext cx="8229600" cy="1600200"/>
          </a:xfrm>
        </p:spPr>
        <p:txBody>
          <a:bodyPr/>
          <a:lstStyle/>
          <a:p>
            <a:r>
              <a:rPr lang="es-MX" sz="3600" dirty="0" smtClean="0">
                <a:latin typeface="Arial" pitchFamily="34" charset="0"/>
                <a:cs typeface="Arial" pitchFamily="34" charset="0"/>
              </a:rPr>
              <a:t>Federación internacional de bolsa de valores </a:t>
            </a:r>
            <a:endParaRPr lang="es-MX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2204864"/>
            <a:ext cx="8229600" cy="4525963"/>
          </a:xfrm>
        </p:spPr>
        <p:txBody>
          <a:bodyPr/>
          <a:lstStyle/>
          <a:p>
            <a:r>
              <a:rPr lang="es-MX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Es, organización mundial para los mercados regulados de valores y de derivados que promueve el desarrollo profesional de negocios en los mercados financieros, tanto del ámbito nacional como internacional. </a:t>
            </a:r>
          </a:p>
          <a:p>
            <a:pPr marL="0" indent="0">
              <a:buNone/>
            </a:pPr>
            <a:endParaRPr lang="es-MX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73626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95536" y="-243408"/>
            <a:ext cx="8229600" cy="1600200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s-MX" sz="3600" dirty="0" smtClean="0">
                <a:latin typeface="Arial" pitchFamily="34" charset="0"/>
                <a:cs typeface="Arial" pitchFamily="34" charset="0"/>
              </a:rPr>
              <a:t>Objetivos de la federación internacional de bolsa de valores </a:t>
            </a:r>
            <a:endParaRPr lang="es-MX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MX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Demostrar el papel, y funcionamiento y la integridad de los mercados regulados </a:t>
            </a:r>
          </a:p>
          <a:p>
            <a:pPr marL="0" indent="0">
              <a:buNone/>
            </a:pPr>
            <a:endParaRPr lang="es-MX" sz="20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r>
              <a:rPr lang="es-MX" sz="2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Mantener una plataforma de profesionales de mercados de </a:t>
            </a:r>
            <a:r>
              <a:rPr lang="es-MX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valores</a:t>
            </a:r>
          </a:p>
          <a:p>
            <a:endParaRPr lang="es-MX" sz="20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r>
              <a:rPr lang="es-MX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Establecer </a:t>
            </a:r>
            <a:r>
              <a:rPr lang="es-MX" sz="2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estándares armonizados para los procesos de negocios en las operaciones internacionales con valores, incluyendo las ofertas públicas </a:t>
            </a:r>
            <a:r>
              <a:rPr lang="es-MX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internacional</a:t>
            </a:r>
          </a:p>
          <a:p>
            <a:endParaRPr lang="es-MX" sz="20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r>
              <a:rPr lang="es-MX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Crear</a:t>
            </a:r>
            <a:r>
              <a:rPr lang="es-MX" sz="2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desarrollar y mantener una relación cooperativa con los reguladores, con el propósito de promover los beneficios de la autorregulación de la bolsa de valores </a:t>
            </a:r>
          </a:p>
        </p:txBody>
      </p:sp>
    </p:spTree>
    <p:extLst>
      <p:ext uri="{BB962C8B-B14F-4D97-AF65-F5344CB8AC3E}">
        <p14:creationId xmlns:p14="http://schemas.microsoft.com/office/powerpoint/2010/main" val="13656589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23528" y="-603448"/>
            <a:ext cx="8229600" cy="1600200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s-MX" sz="3600" dirty="0" smtClean="0">
                <a:latin typeface="Arial" pitchFamily="34" charset="0"/>
                <a:cs typeface="Arial" pitchFamily="34" charset="0"/>
              </a:rPr>
              <a:t>Principales mercados financieros </a:t>
            </a:r>
            <a:endParaRPr lang="es-MX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1487542"/>
            <a:ext cx="8229600" cy="1108720"/>
          </a:xfrm>
        </p:spPr>
        <p:txBody>
          <a:bodyPr>
            <a:normAutofit/>
          </a:bodyPr>
          <a:lstStyle/>
          <a:p>
            <a:r>
              <a:rPr lang="es-MX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Un mercado financiero es aquel lugar o mecanismo mediante el cual se produce un intercambio de activos financieros concretándose en un precio y cantidad.</a:t>
            </a:r>
          </a:p>
          <a:p>
            <a:endParaRPr lang="es-MX" sz="2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107504" y="4211796"/>
            <a:ext cx="18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>
                <a:latin typeface="Arial" pitchFamily="34" charset="0"/>
                <a:cs typeface="Arial" pitchFamily="34" charset="0"/>
              </a:rPr>
              <a:t>Se clasifican </a:t>
            </a:r>
            <a:endParaRPr lang="es-MX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2051720" y="2852936"/>
            <a:ext cx="54726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dirty="0" smtClean="0">
                <a:latin typeface="Arial" pitchFamily="34" charset="0"/>
                <a:cs typeface="Arial" pitchFamily="34" charset="0"/>
              </a:rPr>
              <a:t>Mercados nacionales: </a:t>
            </a:r>
            <a:r>
              <a:rPr lang="es-MX" dirty="0" smtClean="0">
                <a:latin typeface="Arial" pitchFamily="34" charset="0"/>
                <a:cs typeface="Arial" pitchFamily="34" charset="0"/>
              </a:rPr>
              <a:t>Mercados monetarios y mercados de capitales (de valores y créditos) </a:t>
            </a:r>
            <a:endParaRPr lang="es-MX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2051720" y="5005357"/>
            <a:ext cx="547118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dirty="0" smtClean="0">
                <a:latin typeface="Arial" pitchFamily="34" charset="0"/>
                <a:cs typeface="Arial" pitchFamily="34" charset="0"/>
              </a:rPr>
              <a:t>Mercados internacionales: </a:t>
            </a:r>
            <a:r>
              <a:rPr lang="es-MX" dirty="0" smtClean="0">
                <a:latin typeface="Arial" pitchFamily="34" charset="0"/>
                <a:cs typeface="Arial" pitchFamily="34" charset="0"/>
              </a:rPr>
              <a:t>Entre estos podemos mencionar el mercado de divisas, euro mercado y otros más, pero existen muchas clasificaciones según diversos criterios.  </a:t>
            </a:r>
            <a:endParaRPr lang="es-MX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6 Abrir llave"/>
          <p:cNvSpPr/>
          <p:nvPr/>
        </p:nvSpPr>
        <p:spPr>
          <a:xfrm>
            <a:off x="1628528" y="2596262"/>
            <a:ext cx="288032" cy="3609424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007616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/>
      <p:bldP spid="6" grpId="0"/>
      <p:bldP spid="7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Diagrama"/>
          <p:cNvGraphicFramePr/>
          <p:nvPr>
            <p:extLst>
              <p:ext uri="{D42A27DB-BD31-4B8C-83A1-F6EECF244321}">
                <p14:modId xmlns:p14="http://schemas.microsoft.com/office/powerpoint/2010/main" val="4011911401"/>
              </p:ext>
            </p:extLst>
          </p:nvPr>
        </p:nvGraphicFramePr>
        <p:xfrm>
          <a:off x="0" y="0"/>
          <a:ext cx="91440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891202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24CD1DB-1D51-4432-8D4F-C7CEB8050C1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1000"/>
                                        <p:tgtEl>
                                          <p:spTgt spid="4">
                                            <p:graphicEl>
                                              <a:dgm id="{D24CD1DB-1D51-4432-8D4F-C7CEB8050C1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6278219-3F62-451D-90F9-11F19993DE6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1000"/>
                                        <p:tgtEl>
                                          <p:spTgt spid="4">
                                            <p:graphicEl>
                                              <a:dgm id="{66278219-3F62-451D-90F9-11F19993DE6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C0F1B1C-D7E2-41CB-AD6D-5F0DEC754B5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1000"/>
                                        <p:tgtEl>
                                          <p:spTgt spid="4">
                                            <p:graphicEl>
                                              <a:dgm id="{4C0F1B1C-D7E2-41CB-AD6D-5F0DEC754B5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CA5C189-4092-4159-AD90-F5053D26C64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1000"/>
                                        <p:tgtEl>
                                          <p:spTgt spid="4">
                                            <p:graphicEl>
                                              <a:dgm id="{2CA5C189-4092-4159-AD90-F5053D26C64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F77BC04-BF79-4A74-BABB-EF4067B4AC9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" dur="1000"/>
                                        <p:tgtEl>
                                          <p:spTgt spid="4">
                                            <p:graphicEl>
                                              <a:dgm id="{AF77BC04-BF79-4A74-BABB-EF4067B4AC9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7C8899A-6FEF-4C79-BD5C-46DEB16A69D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6" dur="1000"/>
                                        <p:tgtEl>
                                          <p:spTgt spid="4">
                                            <p:graphicEl>
                                              <a:dgm id="{37C8899A-6FEF-4C79-BD5C-46DEB16A69D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E67DA69-802A-4CE3-8F3D-1D7143ECD17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1" dur="1000"/>
                                        <p:tgtEl>
                                          <p:spTgt spid="4">
                                            <p:graphicEl>
                                              <a:dgm id="{FE67DA69-802A-4CE3-8F3D-1D7143ECD17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0399EB6-C88A-4AEE-8E80-5BAC35E7374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4" dur="1000"/>
                                        <p:tgtEl>
                                          <p:spTgt spid="4">
                                            <p:graphicEl>
                                              <a:dgm id="{90399EB6-C88A-4AEE-8E80-5BAC35E7374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31C235E-5FFB-4E92-8AF3-EEB43320784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9" dur="1000"/>
                                        <p:tgtEl>
                                          <p:spTgt spid="4">
                                            <p:graphicEl>
                                              <a:dgm id="{E31C235E-5FFB-4E92-8AF3-EEB43320784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EEF189E-9706-4DF0-AE0D-695EAA82B36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1000"/>
                                        <p:tgtEl>
                                          <p:spTgt spid="4">
                                            <p:graphicEl>
                                              <a:dgm id="{3EEF189E-9706-4DF0-AE0D-695EAA82B36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lvlOne"/>
        </p:bldSub>
      </p:bldGraphic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-1476672" y="-459432"/>
            <a:ext cx="8229600" cy="1600200"/>
          </a:xfrm>
        </p:spPr>
        <p:txBody>
          <a:bodyPr/>
          <a:lstStyle/>
          <a:p>
            <a:r>
              <a:rPr lang="es-MX" dirty="0"/>
              <a:t/>
            </a:r>
            <a:br>
              <a:rPr lang="es-MX" dirty="0"/>
            </a:br>
            <a:r>
              <a:rPr lang="es-MX" dirty="0" smtClean="0"/>
              <a:t/>
            </a:r>
            <a:br>
              <a:rPr lang="es-MX" dirty="0" smtClean="0"/>
            </a:br>
            <a:r>
              <a:rPr lang="es-MX" sz="4400" dirty="0" smtClean="0">
                <a:latin typeface="Arial" pitchFamily="34" charset="0"/>
                <a:cs typeface="Arial" pitchFamily="34" charset="0"/>
              </a:rPr>
              <a:t>Introducción </a:t>
            </a:r>
            <a:endParaRPr lang="es-MX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4 Marcador de contenido"/>
          <p:cNvSpPr>
            <a:spLocks noGrp="1"/>
          </p:cNvSpPr>
          <p:nvPr>
            <p:ph idx="1"/>
          </p:nvPr>
        </p:nvSpPr>
        <p:spPr>
          <a:xfrm>
            <a:off x="7252" y="1196752"/>
            <a:ext cx="5410944" cy="5257800"/>
          </a:xfrm>
        </p:spPr>
        <p:txBody>
          <a:bodyPr>
            <a:normAutofit fontScale="92500" lnSpcReduction="10000"/>
          </a:bodyPr>
          <a:lstStyle/>
          <a:p>
            <a:pPr algn="just"/>
            <a:endParaRPr lang="es-MX" sz="20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MX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Todas las finanzas son internacionales; de hecho, los mercado financieros nacionales no sólo encuentran estrechamente vinculados e internacionalmente integrado, sino que los problemas enfrentados por la compañías, estados e individuos en diferentes territorios son similares. </a:t>
            </a:r>
          </a:p>
          <a:p>
            <a:pPr algn="just"/>
            <a:endParaRPr lang="es-MX" sz="2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endParaRPr lang="es-MX" sz="20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0" indent="0" algn="just">
              <a:buNone/>
            </a:pPr>
            <a:endParaRPr lang="es-MX" sz="20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MX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Los empleos, los precios de los bonos y de las acciones, los precios de los alimentos, los ingresos del gobierno y otras importantes variable económica encuentran en su totalidad vinculadas con los tipos de cambio y con otros desarrollos propios del ambiente financiero a nivel global </a:t>
            </a:r>
            <a:endParaRPr lang="es-MX" sz="2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3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0032" y="-8950"/>
            <a:ext cx="4447245" cy="3331141"/>
          </a:xfrm>
          <a:prstGeom prst="rect">
            <a:avLst/>
          </a:prstGeom>
          <a:ln>
            <a:noFill/>
          </a:ln>
          <a:effectLst>
            <a:softEdge rad="635000"/>
          </a:effectLst>
        </p:spPr>
      </p:pic>
    </p:spTree>
    <p:extLst>
      <p:ext uri="{BB962C8B-B14F-4D97-AF65-F5344CB8AC3E}">
        <p14:creationId xmlns:p14="http://schemas.microsoft.com/office/powerpoint/2010/main" val="6985546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06249626"/>
              </p:ext>
            </p:extLst>
          </p:nvPr>
        </p:nvGraphicFramePr>
        <p:xfrm>
          <a:off x="0" y="1"/>
          <a:ext cx="91440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7854730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712934B-1699-400B-B84E-D43553A5967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250"/>
                                        <p:tgtEl>
                                          <p:spTgt spid="4">
                                            <p:graphicEl>
                                              <a:dgm id="{7712934B-1699-400B-B84E-D43553A5967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FE36170-CECE-4BBC-88F0-C3CF5C7724C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1250"/>
                                        <p:tgtEl>
                                          <p:spTgt spid="4">
                                            <p:graphicEl>
                                              <a:dgm id="{0FE36170-CECE-4BBC-88F0-C3CF5C7724C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EDEBEEA-2AAD-4ABA-88BF-9E18268D36A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250"/>
                                        <p:tgtEl>
                                          <p:spTgt spid="4">
                                            <p:graphicEl>
                                              <a:dgm id="{FEDEBEEA-2AAD-4ABA-88BF-9E18268D36A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9919BE1-08AB-4D58-A821-DD83EB6559D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1250"/>
                                        <p:tgtEl>
                                          <p:spTgt spid="4">
                                            <p:graphicEl>
                                              <a:dgm id="{A9919BE1-08AB-4D58-A821-DD83EB6559D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F8E36C7-36C3-4DA6-B3AA-C5BD97B6A03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1250"/>
                                        <p:tgtEl>
                                          <p:spTgt spid="4">
                                            <p:graphicEl>
                                              <a:dgm id="{3F8E36C7-36C3-4DA6-B3AA-C5BD97B6A03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369FEDA-3AB6-4DBE-B366-C4E21EFA00C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1250"/>
                                        <p:tgtEl>
                                          <p:spTgt spid="4">
                                            <p:graphicEl>
                                              <a:dgm id="{A369FEDA-3AB6-4DBE-B366-C4E21EFA00C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99C23D2-BB01-4330-B5F1-4E6BB0C9060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1250"/>
                                        <p:tgtEl>
                                          <p:spTgt spid="4">
                                            <p:graphicEl>
                                              <a:dgm id="{A99C23D2-BB01-4330-B5F1-4E6BB0C9060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5D01612-712F-4383-9A1E-D25641AE59D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1250"/>
                                        <p:tgtEl>
                                          <p:spTgt spid="4">
                                            <p:graphicEl>
                                              <a:dgm id="{25D01612-712F-4383-9A1E-D25641AE59D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lvlOne"/>
        </p:bldSub>
      </p:bldGraphic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06952808"/>
              </p:ext>
            </p:extLst>
          </p:nvPr>
        </p:nvGraphicFramePr>
        <p:xfrm>
          <a:off x="179512" y="116632"/>
          <a:ext cx="8712968" cy="64807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647786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2277CDB-F5C5-4187-9B1A-E3B6865887B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1000"/>
                                        <p:tgtEl>
                                          <p:spTgt spid="4">
                                            <p:graphicEl>
                                              <a:dgm id="{82277CDB-F5C5-4187-9B1A-E3B6865887B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B7AD7A4-3233-486A-B550-0E7DBD53B83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1000"/>
                                        <p:tgtEl>
                                          <p:spTgt spid="4">
                                            <p:graphicEl>
                                              <a:dgm id="{6B7AD7A4-3233-486A-B550-0E7DBD53B83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B21E6CB-FAAF-47AE-9F36-DED5422B578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1000"/>
                                        <p:tgtEl>
                                          <p:spTgt spid="4">
                                            <p:graphicEl>
                                              <a:dgm id="{0B21E6CB-FAAF-47AE-9F36-DED5422B578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9C4117E-2BED-4995-AB91-820FC061085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1000"/>
                                        <p:tgtEl>
                                          <p:spTgt spid="4">
                                            <p:graphicEl>
                                              <a:dgm id="{A9C4117E-2BED-4995-AB91-820FC061085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7857CA7-496E-40A2-BE82-BFEA5A87D7F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1000"/>
                                        <p:tgtEl>
                                          <p:spTgt spid="4">
                                            <p:graphicEl>
                                              <a:dgm id="{17857CA7-496E-40A2-BE82-BFEA5A87D7F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770403C-1FBA-4B20-9FDD-5312A6FA5D9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1000"/>
                                        <p:tgtEl>
                                          <p:spTgt spid="4">
                                            <p:graphicEl>
                                              <a:dgm id="{C770403C-1FBA-4B20-9FDD-5312A6FA5D9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9711943-3887-459F-83BA-C254DEA1547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1000"/>
                                        <p:tgtEl>
                                          <p:spTgt spid="4">
                                            <p:graphicEl>
                                              <a:dgm id="{39711943-3887-459F-83BA-C254DEA1547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B67C0A7C-2E14-4E7C-8DDA-697944D394D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2" dur="1000"/>
                                        <p:tgtEl>
                                          <p:spTgt spid="4">
                                            <p:graphicEl>
                                              <a:dgm id="{B67C0A7C-2E14-4E7C-8DDA-697944D394D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00420DA-6974-46F4-AFFC-05242ED5A46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7" dur="1000"/>
                                        <p:tgtEl>
                                          <p:spTgt spid="4">
                                            <p:graphicEl>
                                              <a:dgm id="{600420DA-6974-46F4-AFFC-05242ED5A46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4600668-B79D-415F-9E7D-ECFC1F4159B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2" dur="1000"/>
                                        <p:tgtEl>
                                          <p:spTgt spid="4">
                                            <p:graphicEl>
                                              <a:dgm id="{54600668-B79D-415F-9E7D-ECFC1F4159B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lvlOne"/>
        </p:bldSub>
      </p:bldGraphic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82814163"/>
              </p:ext>
            </p:extLst>
          </p:nvPr>
        </p:nvGraphicFramePr>
        <p:xfrm>
          <a:off x="0" y="0"/>
          <a:ext cx="9036496" cy="66693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236131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12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95536" y="-835496"/>
            <a:ext cx="8229600" cy="1600200"/>
          </a:xfrm>
        </p:spPr>
        <p:txBody>
          <a:bodyPr/>
          <a:lstStyle/>
          <a:p>
            <a:r>
              <a:rPr lang="es-MX" sz="3600" dirty="0" smtClean="0">
                <a:latin typeface="Arial" pitchFamily="34" charset="0"/>
                <a:cs typeface="Arial" pitchFamily="34" charset="0"/>
              </a:rPr>
              <a:t>Principales Plazas Bursátiles </a:t>
            </a:r>
            <a:endParaRPr lang="es-MX" sz="36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2030142661"/>
              </p:ext>
            </p:extLst>
          </p:nvPr>
        </p:nvGraphicFramePr>
        <p:xfrm>
          <a:off x="0" y="908720"/>
          <a:ext cx="9144000" cy="58326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84487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BC10A7EA-8413-4FE6-AD69-68E796918A7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1500"/>
                                        <p:tgtEl>
                                          <p:spTgt spid="8">
                                            <p:graphicEl>
                                              <a:dgm id="{BC10A7EA-8413-4FE6-AD69-68E796918A7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56855363-2140-4B33-89CD-381C28FBB72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1500"/>
                                        <p:tgtEl>
                                          <p:spTgt spid="8">
                                            <p:graphicEl>
                                              <a:dgm id="{56855363-2140-4B33-89CD-381C28FBB72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F05DEED4-A05B-401E-8960-67D81DADABE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7" dur="1500"/>
                                        <p:tgtEl>
                                          <p:spTgt spid="8">
                                            <p:graphicEl>
                                              <a:dgm id="{F05DEED4-A05B-401E-8960-67D81DADABE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BC79D019-7E82-4B57-A7AC-FCF0688CE75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2" dur="1500"/>
                                        <p:tgtEl>
                                          <p:spTgt spid="8">
                                            <p:graphicEl>
                                              <a:dgm id="{BC79D019-7E82-4B57-A7AC-FCF0688CE75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A6BC0858-5DEF-4C1E-9752-F5D82B96FB0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7" dur="1500"/>
                                        <p:tgtEl>
                                          <p:spTgt spid="8">
                                            <p:graphicEl>
                                              <a:dgm id="{A6BC0858-5DEF-4C1E-9752-F5D82B96FB0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8" grpId="0">
        <p:bldSub>
          <a:bldDgm bld="one"/>
        </p:bldSub>
      </p:bldGraphic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29600" cy="1600200"/>
          </a:xfrm>
        </p:spPr>
        <p:txBody>
          <a:bodyPr/>
          <a:lstStyle/>
          <a:p>
            <a:r>
              <a:rPr lang="es-MX" sz="4000" dirty="0" smtClean="0">
                <a:latin typeface="Arial" pitchFamily="34" charset="0"/>
                <a:cs typeface="Arial" pitchFamily="34" charset="0"/>
              </a:rPr>
              <a:t>FUENTE DE INFORMACION</a:t>
            </a:r>
            <a:endParaRPr lang="es-MX" sz="40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2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9872" y="2247528"/>
            <a:ext cx="2592288" cy="400626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848172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sz="4800" dirty="0" smtClean="0">
                <a:latin typeface="Arial" pitchFamily="34" charset="0"/>
                <a:cs typeface="Arial" pitchFamily="34" charset="0"/>
              </a:rPr>
              <a:t>Sistemas Financiero Internacional </a:t>
            </a:r>
            <a:endParaRPr lang="es-MX" sz="4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98271" y="1938892"/>
            <a:ext cx="8229600" cy="4525963"/>
          </a:xfrm>
        </p:spPr>
        <p:txBody>
          <a:bodyPr>
            <a:normAutofit/>
          </a:bodyPr>
          <a:lstStyle/>
          <a:p>
            <a:pPr algn="just"/>
            <a:r>
              <a:rPr lang="es-MX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El sistema financiero internacional es el conjunto de instituciones públicas y privadas que proporcionan los medios de financiación a la economía internacional para el desarrollo de sus actividades. </a:t>
            </a:r>
            <a:endParaRPr lang="es-MX" sz="2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4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71419" y="5114925"/>
            <a:ext cx="2619375" cy="174307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5 Imagen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0272" y="4869160"/>
            <a:ext cx="1714500" cy="17145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" name="6 Imagen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0283" y="3422071"/>
            <a:ext cx="2286000" cy="16383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9" name="8 Imagen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0272" y="3422071"/>
            <a:ext cx="1905000" cy="126682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" name="9 Imagen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5169503"/>
            <a:ext cx="2001763" cy="156042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1" name="10 Imagen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8794" y="3536371"/>
            <a:ext cx="1524000" cy="1524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6795934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1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500"/>
                            </p:stCondLst>
                            <p:childTnLst>
                              <p:par>
                                <p:cTn id="1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500"/>
                            </p:stCondLst>
                            <p:childTnLst>
                              <p:par>
                                <p:cTn id="2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4500"/>
                            </p:stCondLst>
                            <p:childTnLst>
                              <p:par>
                                <p:cTn id="2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500"/>
                            </p:stCondLst>
                            <p:childTnLst>
                              <p:par>
                                <p:cTn id="3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6500"/>
                            </p:stCondLst>
                            <p:childTnLst>
                              <p:par>
                                <p:cTn id="3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323528" y="-675456"/>
            <a:ext cx="8229600" cy="1600200"/>
          </a:xfrm>
        </p:spPr>
        <p:txBody>
          <a:bodyPr/>
          <a:lstStyle/>
          <a:p>
            <a:r>
              <a:rPr lang="es-MX" sz="3600" dirty="0" smtClean="0">
                <a:latin typeface="Arial" pitchFamily="34" charset="0"/>
                <a:cs typeface="Arial" pitchFamily="34" charset="0"/>
              </a:rPr>
              <a:t>Principales </a:t>
            </a:r>
            <a:r>
              <a:rPr lang="es-MX" sz="3600" dirty="0">
                <a:latin typeface="Arial" pitchFamily="34" charset="0"/>
                <a:cs typeface="Arial" pitchFamily="34" charset="0"/>
              </a:rPr>
              <a:t>O</a:t>
            </a:r>
            <a:r>
              <a:rPr lang="es-MX" sz="3600" dirty="0" smtClean="0">
                <a:latin typeface="Arial" pitchFamily="34" charset="0"/>
                <a:cs typeface="Arial" pitchFamily="34" charset="0"/>
              </a:rPr>
              <a:t>rganizaciones </a:t>
            </a:r>
            <a:r>
              <a:rPr lang="es-MX" sz="3600" dirty="0">
                <a:latin typeface="Arial" pitchFamily="34" charset="0"/>
                <a:cs typeface="Arial" pitchFamily="34" charset="0"/>
              </a:rPr>
              <a:t>M</a:t>
            </a:r>
            <a:r>
              <a:rPr lang="es-MX" sz="3600" dirty="0" smtClean="0">
                <a:latin typeface="Arial" pitchFamily="34" charset="0"/>
                <a:cs typeface="Arial" pitchFamily="34" charset="0"/>
              </a:rPr>
              <a:t>undiales</a:t>
            </a:r>
            <a:endParaRPr lang="es-MX" sz="36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6" name="5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27749696"/>
              </p:ext>
            </p:extLst>
          </p:nvPr>
        </p:nvGraphicFramePr>
        <p:xfrm>
          <a:off x="179512" y="1052736"/>
          <a:ext cx="8784976" cy="56886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419944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D2B87ACA-3BD0-433E-B1B4-8F0010D8728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graphicEl>
                                              <a:dgm id="{D2B87ACA-3BD0-433E-B1B4-8F0010D8728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graphicEl>
                                              <a:dgm id="{D2B87ACA-3BD0-433E-B1B4-8F0010D8728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>
                                            <p:graphicEl>
                                              <a:dgm id="{D2B87ACA-3BD0-433E-B1B4-8F0010D8728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22F003C7-AB32-4725-8C75-E33EDB65D97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">
                                            <p:graphicEl>
                                              <a:dgm id="{22F003C7-AB32-4725-8C75-E33EDB65D97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>
                                            <p:graphicEl>
                                              <a:dgm id="{22F003C7-AB32-4725-8C75-E33EDB65D97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>
                                            <p:graphicEl>
                                              <a:dgm id="{22F003C7-AB32-4725-8C75-E33EDB65D97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00FF57EF-978A-4640-93A8-9CD8FF4718F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6">
                                            <p:graphicEl>
                                              <a:dgm id="{00FF57EF-978A-4640-93A8-9CD8FF4718F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>
                                            <p:graphicEl>
                                              <a:dgm id="{00FF57EF-978A-4640-93A8-9CD8FF4718F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>
                                            <p:graphicEl>
                                              <a:dgm id="{00FF57EF-978A-4640-93A8-9CD8FF4718F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A278D62E-2594-484D-90EE-2CEC9AB3578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6">
                                            <p:graphicEl>
                                              <a:dgm id="{A278D62E-2594-484D-90EE-2CEC9AB3578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6">
                                            <p:graphicEl>
                                              <a:dgm id="{A278D62E-2594-484D-90EE-2CEC9AB3578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6">
                                            <p:graphicEl>
                                              <a:dgm id="{A278D62E-2594-484D-90EE-2CEC9AB3578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D2B27C1D-E5AB-4146-8F84-32D8FCF80B6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6">
                                            <p:graphicEl>
                                              <a:dgm id="{D2B27C1D-E5AB-4146-8F84-32D8FCF80B6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6">
                                            <p:graphicEl>
                                              <a:dgm id="{D2B27C1D-E5AB-4146-8F84-32D8FCF80B6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6">
                                            <p:graphicEl>
                                              <a:dgm id="{D2B27C1D-E5AB-4146-8F84-32D8FCF80B6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91265D4C-5994-4978-900E-470423A1FA8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6">
                                            <p:graphicEl>
                                              <a:dgm id="{91265D4C-5994-4978-900E-470423A1FA8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6">
                                            <p:graphicEl>
                                              <a:dgm id="{91265D4C-5994-4978-900E-470423A1FA8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6">
                                            <p:graphicEl>
                                              <a:dgm id="{91265D4C-5994-4978-900E-470423A1FA8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Sub>
          <a:bldDgm bld="lvlOne"/>
        </p:bldSub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sz="4800" dirty="0" smtClean="0">
                <a:latin typeface="Arial" pitchFamily="34" charset="0"/>
                <a:cs typeface="Arial" pitchFamily="34" charset="0"/>
              </a:rPr>
              <a:t>Crecimiento del Comercio Internacional </a:t>
            </a:r>
            <a:endParaRPr lang="es-MX" sz="4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95536" y="1772816"/>
            <a:ext cx="8229600" cy="4525963"/>
          </a:xfrm>
        </p:spPr>
        <p:txBody>
          <a:bodyPr/>
          <a:lstStyle/>
          <a:p>
            <a:pPr algn="just"/>
            <a:r>
              <a:rPr lang="es-MX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Gran parte de la liberación del comercio la ha provocado el desarrollo de las arias de libre comercio. </a:t>
            </a:r>
          </a:p>
          <a:p>
            <a:pPr algn="just"/>
            <a:endParaRPr lang="es-MX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0" indent="0" algn="just">
              <a:buNone/>
            </a:pPr>
            <a:endParaRPr lang="es-MX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MX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Otro factor que ha contribuido al crecimiento económico proviene del encogimiento del </a:t>
            </a:r>
            <a:r>
              <a:rPr lang="es-MX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“espacio económico” </a:t>
            </a:r>
            <a:r>
              <a:rPr lang="es-MX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que se ha producido al reducirse tanto el costo de las comunicaciones como el del transporte, lo cual ha generado la globalización de los mercados y el rápido crecimiento en la actividad financiera internacional. </a:t>
            </a:r>
          </a:p>
        </p:txBody>
      </p:sp>
    </p:spTree>
    <p:extLst>
      <p:ext uri="{BB962C8B-B14F-4D97-AF65-F5344CB8AC3E}">
        <p14:creationId xmlns:p14="http://schemas.microsoft.com/office/powerpoint/2010/main" val="24345390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-1188640" y="-907504"/>
            <a:ext cx="8229600" cy="1600200"/>
          </a:xfrm>
        </p:spPr>
        <p:txBody>
          <a:bodyPr/>
          <a:lstStyle/>
          <a:p>
            <a:r>
              <a:rPr lang="es-MX" sz="2800" dirty="0" smtClean="0">
                <a:latin typeface="Arial" pitchFamily="34" charset="0"/>
                <a:cs typeface="Arial" pitchFamily="34" charset="0"/>
              </a:rPr>
              <a:t>Antecedentes y Evolución del SFI </a:t>
            </a:r>
            <a:endParaRPr lang="es-MX" sz="28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59252946"/>
              </p:ext>
            </p:extLst>
          </p:nvPr>
        </p:nvGraphicFramePr>
        <p:xfrm>
          <a:off x="179512" y="980728"/>
          <a:ext cx="8784976" cy="57606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642421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9740A79-6974-40FC-BE11-A756708B133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1000"/>
                                        <p:tgtEl>
                                          <p:spTgt spid="4">
                                            <p:graphicEl>
                                              <a:dgm id="{49740A79-6974-40FC-BE11-A756708B133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2943E41-08DB-45F3-A49A-61B231AA53B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1000"/>
                                        <p:tgtEl>
                                          <p:spTgt spid="4">
                                            <p:graphicEl>
                                              <a:dgm id="{C2943E41-08DB-45F3-A49A-61B231AA53B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B6ABD69-F864-46EA-96CC-9F92978009E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1000"/>
                                        <p:tgtEl>
                                          <p:spTgt spid="4">
                                            <p:graphicEl>
                                              <a:dgm id="{AB6ABD69-F864-46EA-96CC-9F92978009E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820AC14-5922-4BD0-B657-496BC811DB4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1000"/>
                                        <p:tgtEl>
                                          <p:spTgt spid="4">
                                            <p:graphicEl>
                                              <a:dgm id="{1820AC14-5922-4BD0-B657-496BC811DB4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D2AB9F0-EB59-4929-AE4B-1D613A408CA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1000"/>
                                        <p:tgtEl>
                                          <p:spTgt spid="4">
                                            <p:graphicEl>
                                              <a:dgm id="{4D2AB9F0-EB59-4929-AE4B-1D613A408CA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92E7531-66F8-42EA-B2D1-6B505F669C7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1000"/>
                                        <p:tgtEl>
                                          <p:spTgt spid="4">
                                            <p:graphicEl>
                                              <a:dgm id="{992E7531-66F8-42EA-B2D1-6B505F669C7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0" y="-1022696"/>
            <a:ext cx="8229600" cy="1600200"/>
          </a:xfrm>
        </p:spPr>
        <p:txBody>
          <a:bodyPr/>
          <a:lstStyle/>
          <a:p>
            <a:pPr algn="l">
              <a:lnSpc>
                <a:spcPct val="100000"/>
              </a:lnSpc>
            </a:pPr>
            <a:r>
              <a:rPr lang="es-MX" sz="1800" dirty="0" smtClean="0">
                <a:latin typeface="Arial" pitchFamily="34" charset="0"/>
                <a:cs typeface="Arial" pitchFamily="34" charset="0"/>
              </a:rPr>
              <a:t>Instituciones que Conforman el Sistema</a:t>
            </a:r>
            <a:br>
              <a:rPr lang="es-MX" sz="1800" dirty="0" smtClean="0">
                <a:latin typeface="Arial" pitchFamily="34" charset="0"/>
                <a:cs typeface="Arial" pitchFamily="34" charset="0"/>
              </a:rPr>
            </a:br>
            <a:r>
              <a:rPr lang="es-MX" sz="1800" dirty="0" smtClean="0">
                <a:latin typeface="Arial" pitchFamily="34" charset="0"/>
                <a:cs typeface="Arial" pitchFamily="34" charset="0"/>
              </a:rPr>
              <a:t>Financiero Internacional </a:t>
            </a:r>
            <a:endParaRPr lang="es-MX" sz="1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 rot="5400000">
            <a:off x="-1229290" y="3460358"/>
            <a:ext cx="31683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dirty="0" smtClean="0">
                <a:latin typeface="Arial" pitchFamily="34" charset="0"/>
                <a:cs typeface="Arial" pitchFamily="34" charset="0"/>
              </a:rPr>
              <a:t>Instituciones oficiales </a:t>
            </a:r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727208" y="2016422"/>
            <a:ext cx="27363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>
                <a:latin typeface="Arial" pitchFamily="34" charset="0"/>
                <a:cs typeface="Arial" pitchFamily="34" charset="0"/>
              </a:rPr>
              <a:t>Multilaterales </a:t>
            </a:r>
            <a:endParaRPr lang="es-MX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755576" y="5517232"/>
            <a:ext cx="1872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>
                <a:latin typeface="Arial" pitchFamily="34" charset="0"/>
                <a:cs typeface="Arial" pitchFamily="34" charset="0"/>
              </a:rPr>
              <a:t>Bilaterales </a:t>
            </a:r>
            <a:endParaRPr lang="es-MX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10 Abrir llave"/>
          <p:cNvSpPr/>
          <p:nvPr/>
        </p:nvSpPr>
        <p:spPr>
          <a:xfrm>
            <a:off x="511184" y="1196752"/>
            <a:ext cx="432048" cy="4896544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2" name="11 CuadroTexto"/>
          <p:cNvSpPr txBox="1"/>
          <p:nvPr/>
        </p:nvSpPr>
        <p:spPr>
          <a:xfrm>
            <a:off x="2411760" y="725821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>
                <a:latin typeface="Arial" pitchFamily="34" charset="0"/>
                <a:cs typeface="Arial" pitchFamily="34" charset="0"/>
              </a:rPr>
              <a:t>Internacionales </a:t>
            </a:r>
            <a:endParaRPr lang="es-MX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12 CuadroTexto"/>
          <p:cNvSpPr txBox="1"/>
          <p:nvPr/>
        </p:nvSpPr>
        <p:spPr>
          <a:xfrm>
            <a:off x="2483768" y="3275692"/>
            <a:ext cx="1872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>
                <a:latin typeface="Arial" pitchFamily="34" charset="0"/>
                <a:cs typeface="Arial" pitchFamily="34" charset="0"/>
              </a:rPr>
              <a:t>Regionales </a:t>
            </a:r>
            <a:endParaRPr lang="es-MX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13 Abrir llave"/>
          <p:cNvSpPr/>
          <p:nvPr/>
        </p:nvSpPr>
        <p:spPr>
          <a:xfrm>
            <a:off x="2256595" y="548680"/>
            <a:ext cx="299181" cy="3319038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5" name="14 Abrir llave"/>
          <p:cNvSpPr/>
          <p:nvPr/>
        </p:nvSpPr>
        <p:spPr>
          <a:xfrm>
            <a:off x="4139952" y="33094"/>
            <a:ext cx="166876" cy="1829817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7" name="16 CuadroTexto"/>
          <p:cNvSpPr txBox="1"/>
          <p:nvPr/>
        </p:nvSpPr>
        <p:spPr>
          <a:xfrm>
            <a:off x="4211960" y="163669"/>
            <a:ext cx="30243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>
                <a:latin typeface="Arial" pitchFamily="34" charset="0"/>
                <a:cs typeface="Arial" pitchFamily="34" charset="0"/>
              </a:rPr>
              <a:t>Grupo del banco mundial </a:t>
            </a:r>
            <a:endParaRPr lang="es-MX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17 CuadroTexto"/>
          <p:cNvSpPr txBox="1"/>
          <p:nvPr/>
        </p:nvSpPr>
        <p:spPr>
          <a:xfrm>
            <a:off x="4283968" y="598513"/>
            <a:ext cx="264859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>
                <a:latin typeface="Arial" pitchFamily="34" charset="0"/>
                <a:cs typeface="Arial" pitchFamily="34" charset="0"/>
              </a:rPr>
              <a:t>Banco de pagos internacionales </a:t>
            </a:r>
            <a:endParaRPr lang="es-MX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18 CuadroTexto"/>
          <p:cNvSpPr txBox="1"/>
          <p:nvPr/>
        </p:nvSpPr>
        <p:spPr>
          <a:xfrm>
            <a:off x="4283968" y="1274276"/>
            <a:ext cx="257658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>
                <a:latin typeface="Arial" pitchFamily="34" charset="0"/>
                <a:cs typeface="Arial" pitchFamily="34" charset="0"/>
              </a:rPr>
              <a:t>Fondo monetario internacional </a:t>
            </a:r>
            <a:endParaRPr lang="es-MX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19 Abrir llave"/>
          <p:cNvSpPr/>
          <p:nvPr/>
        </p:nvSpPr>
        <p:spPr>
          <a:xfrm>
            <a:off x="3779912" y="2132856"/>
            <a:ext cx="216024" cy="2588513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1" name="20 CuadroTexto"/>
          <p:cNvSpPr txBox="1"/>
          <p:nvPr/>
        </p:nvSpPr>
        <p:spPr>
          <a:xfrm>
            <a:off x="4067944" y="2132856"/>
            <a:ext cx="25924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>
                <a:latin typeface="Arial" pitchFamily="34" charset="0"/>
                <a:cs typeface="Arial" pitchFamily="34" charset="0"/>
              </a:rPr>
              <a:t>Banco internacional de desarrollo </a:t>
            </a:r>
            <a:endParaRPr lang="es-MX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21 CuadroTexto"/>
          <p:cNvSpPr txBox="1"/>
          <p:nvPr/>
        </p:nvSpPr>
        <p:spPr>
          <a:xfrm>
            <a:off x="4067944" y="2780928"/>
            <a:ext cx="241780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>
                <a:latin typeface="Arial" pitchFamily="34" charset="0"/>
                <a:cs typeface="Arial" pitchFamily="34" charset="0"/>
              </a:rPr>
              <a:t>Banco de desarrollo del caribe </a:t>
            </a:r>
            <a:endParaRPr lang="es-MX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22 CuadroTexto"/>
          <p:cNvSpPr txBox="1"/>
          <p:nvPr/>
        </p:nvSpPr>
        <p:spPr>
          <a:xfrm>
            <a:off x="4067944" y="3429000"/>
            <a:ext cx="26501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>
                <a:latin typeface="Arial" pitchFamily="34" charset="0"/>
                <a:cs typeface="Arial" pitchFamily="34" charset="0"/>
              </a:rPr>
              <a:t>Banco asiático de desarrollo </a:t>
            </a:r>
            <a:endParaRPr lang="es-MX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23 CuadroTexto"/>
          <p:cNvSpPr txBox="1"/>
          <p:nvPr/>
        </p:nvSpPr>
        <p:spPr>
          <a:xfrm>
            <a:off x="3995936" y="4150821"/>
            <a:ext cx="32834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>
                <a:latin typeface="Arial" pitchFamily="34" charset="0"/>
                <a:cs typeface="Arial" pitchFamily="34" charset="0"/>
              </a:rPr>
              <a:t> Banco Europeo para la reconstrucción y desarrollo </a:t>
            </a:r>
            <a:endParaRPr lang="es-MX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24 Abrir llave"/>
          <p:cNvSpPr/>
          <p:nvPr/>
        </p:nvSpPr>
        <p:spPr>
          <a:xfrm>
            <a:off x="2051720" y="4658652"/>
            <a:ext cx="163847" cy="2086491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6" name="25 CuadroTexto"/>
          <p:cNvSpPr txBox="1"/>
          <p:nvPr/>
        </p:nvSpPr>
        <p:spPr>
          <a:xfrm>
            <a:off x="2123728" y="4797152"/>
            <a:ext cx="320988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 </a:t>
            </a:r>
            <a:r>
              <a:rPr lang="es-MX" dirty="0" smtClean="0">
                <a:latin typeface="Arial" pitchFamily="34" charset="0"/>
                <a:cs typeface="Arial" pitchFamily="34" charset="0"/>
              </a:rPr>
              <a:t>Eximbank de Estados unidos de América </a:t>
            </a:r>
            <a:endParaRPr lang="es-MX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7" name="26 CuadroTexto"/>
          <p:cNvSpPr txBox="1"/>
          <p:nvPr/>
        </p:nvSpPr>
        <p:spPr>
          <a:xfrm>
            <a:off x="2123728" y="5431485"/>
            <a:ext cx="40116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>
                <a:latin typeface="Arial" pitchFamily="34" charset="0"/>
                <a:cs typeface="Arial" pitchFamily="34" charset="0"/>
              </a:rPr>
              <a:t>Agencia internacional de desarrollo </a:t>
            </a:r>
            <a:endParaRPr lang="es-MX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9" name="28 CuadroTexto"/>
          <p:cNvSpPr txBox="1"/>
          <p:nvPr/>
        </p:nvSpPr>
        <p:spPr>
          <a:xfrm>
            <a:off x="2123728" y="5867980"/>
            <a:ext cx="23573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>
                <a:latin typeface="Arial" pitchFamily="34" charset="0"/>
                <a:cs typeface="Arial" pitchFamily="34" charset="0"/>
              </a:rPr>
              <a:t>Eximbank de Japón</a:t>
            </a:r>
            <a:endParaRPr lang="es-MX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29 CuadroTexto"/>
          <p:cNvSpPr txBox="1"/>
          <p:nvPr/>
        </p:nvSpPr>
        <p:spPr>
          <a:xfrm>
            <a:off x="2123728" y="6337196"/>
            <a:ext cx="28083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>
                <a:latin typeface="Arial" pitchFamily="34" charset="0"/>
                <a:cs typeface="Arial" pitchFamily="34" charset="0"/>
              </a:rPr>
              <a:t>Eximbank de Canadá</a:t>
            </a:r>
            <a:endParaRPr lang="es-MX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1" name="30 Abrir llave"/>
          <p:cNvSpPr/>
          <p:nvPr/>
        </p:nvSpPr>
        <p:spPr>
          <a:xfrm>
            <a:off x="6804248" y="44623"/>
            <a:ext cx="475106" cy="4106197"/>
          </a:xfrm>
          <a:prstGeom prst="leftBrace">
            <a:avLst>
              <a:gd name="adj1" fmla="val 0"/>
              <a:gd name="adj2" fmla="val 8205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2" name="31 CuadroTexto"/>
          <p:cNvSpPr txBox="1"/>
          <p:nvPr/>
        </p:nvSpPr>
        <p:spPr>
          <a:xfrm>
            <a:off x="7004574" y="149335"/>
            <a:ext cx="221143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>
                <a:latin typeface="Arial" pitchFamily="34" charset="0"/>
                <a:cs typeface="Arial" pitchFamily="34" charset="0"/>
              </a:rPr>
              <a:t>Banco Internacional de Reconstrucción y Fomento</a:t>
            </a:r>
            <a:endParaRPr lang="es-MX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3" name="32 CuadroTexto"/>
          <p:cNvSpPr txBox="1"/>
          <p:nvPr/>
        </p:nvSpPr>
        <p:spPr>
          <a:xfrm>
            <a:off x="7020272" y="1137518"/>
            <a:ext cx="187220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>
                <a:latin typeface="Arial" pitchFamily="34" charset="0"/>
                <a:cs typeface="Arial" pitchFamily="34" charset="0"/>
              </a:rPr>
              <a:t>Corporación Financiera Internacional</a:t>
            </a:r>
            <a:endParaRPr lang="es-MX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4" name="33 CuadroTexto"/>
          <p:cNvSpPr txBox="1"/>
          <p:nvPr/>
        </p:nvSpPr>
        <p:spPr>
          <a:xfrm>
            <a:off x="7020272" y="2073622"/>
            <a:ext cx="161967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>
                <a:latin typeface="Arial" pitchFamily="34" charset="0"/>
                <a:cs typeface="Arial" pitchFamily="34" charset="0"/>
              </a:rPr>
              <a:t>Asociación internacional de Fomento.</a:t>
            </a:r>
            <a:endParaRPr lang="es-MX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5" name="34 CuadroTexto"/>
          <p:cNvSpPr txBox="1"/>
          <p:nvPr/>
        </p:nvSpPr>
        <p:spPr>
          <a:xfrm>
            <a:off x="7020272" y="2996952"/>
            <a:ext cx="1800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>
                <a:latin typeface="Arial" pitchFamily="34" charset="0"/>
                <a:cs typeface="Arial" pitchFamily="34" charset="0"/>
              </a:rPr>
              <a:t>Organismo Multilateral de Garantía de Inversiones</a:t>
            </a:r>
            <a:endParaRPr lang="es-MX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64328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6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1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6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000"/>
                            </p:stCondLst>
                            <p:childTnLst>
                              <p:par>
                                <p:cTn id="4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1000"/>
                            </p:stCondLst>
                            <p:childTnLst>
                              <p:par>
                                <p:cTn id="8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91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96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1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6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1000"/>
                            </p:stCondLst>
                            <p:childTnLst>
                              <p:par>
                                <p:cTn id="10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2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8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9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5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6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 animBg="1"/>
      <p:bldP spid="12" grpId="0"/>
      <p:bldP spid="13" grpId="0"/>
      <p:bldP spid="14" grpId="0" animBg="1"/>
      <p:bldP spid="15" grpId="0" animBg="1"/>
      <p:bldP spid="17" grpId="0"/>
      <p:bldP spid="18" grpId="0"/>
      <p:bldP spid="19" grpId="0"/>
      <p:bldP spid="20" grpId="0" animBg="1"/>
      <p:bldP spid="21" grpId="0"/>
      <p:bldP spid="22" grpId="0"/>
      <p:bldP spid="23" grpId="0"/>
      <p:bldP spid="24" grpId="0"/>
      <p:bldP spid="25" grpId="0" animBg="1"/>
      <p:bldP spid="26" grpId="0"/>
      <p:bldP spid="27" grpId="0"/>
      <p:bldP spid="29" grpId="0"/>
      <p:bldP spid="30" grpId="0"/>
      <p:bldP spid="31" grpId="0" animBg="1"/>
      <p:bldP spid="32" grpId="0"/>
      <p:bldP spid="33" grpId="0"/>
      <p:bldP spid="34" grpId="0"/>
      <p:bldP spid="3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539552" y="3501008"/>
            <a:ext cx="2520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>
                <a:latin typeface="Arial" pitchFamily="34" charset="0"/>
                <a:cs typeface="Arial" pitchFamily="34" charset="0"/>
              </a:rPr>
              <a:t>Instituciones privadas.</a:t>
            </a:r>
            <a:endParaRPr lang="es-MX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4 Abrir llave"/>
          <p:cNvSpPr/>
          <p:nvPr/>
        </p:nvSpPr>
        <p:spPr>
          <a:xfrm>
            <a:off x="3203848" y="877362"/>
            <a:ext cx="360040" cy="5616624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6" name="5 CuadroTexto"/>
          <p:cNvSpPr txBox="1"/>
          <p:nvPr/>
        </p:nvSpPr>
        <p:spPr>
          <a:xfrm>
            <a:off x="3592560" y="1001252"/>
            <a:ext cx="273630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000" dirty="0" smtClean="0">
                <a:latin typeface="Arial" pitchFamily="34" charset="0"/>
                <a:cs typeface="Arial" pitchFamily="34" charset="0"/>
              </a:rPr>
              <a:t>Inversión extranjera directa</a:t>
            </a:r>
          </a:p>
          <a:p>
            <a:pPr algn="ctr"/>
            <a:endParaRPr lang="es-MX" sz="2000" dirty="0"/>
          </a:p>
        </p:txBody>
      </p:sp>
      <p:sp>
        <p:nvSpPr>
          <p:cNvPr id="7" name="6 CuadroTexto"/>
          <p:cNvSpPr txBox="1"/>
          <p:nvPr/>
        </p:nvSpPr>
        <p:spPr>
          <a:xfrm>
            <a:off x="3821433" y="2555612"/>
            <a:ext cx="28083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000" dirty="0" smtClean="0">
                <a:latin typeface="Arial" pitchFamily="34" charset="0"/>
                <a:cs typeface="Arial" pitchFamily="34" charset="0"/>
              </a:rPr>
              <a:t>Créditos  proveedores</a:t>
            </a:r>
            <a:endParaRPr lang="es-MX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3942802" y="4134182"/>
            <a:ext cx="286144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000" dirty="0" smtClean="0">
                <a:latin typeface="Arial" pitchFamily="34" charset="0"/>
                <a:cs typeface="Arial" pitchFamily="34" charset="0"/>
              </a:rPr>
              <a:t>Bancos Comerciales</a:t>
            </a:r>
            <a:endParaRPr lang="es-MX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3917686" y="5624373"/>
            <a:ext cx="28027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000" dirty="0" smtClean="0">
                <a:latin typeface="Arial" pitchFamily="34" charset="0"/>
                <a:cs typeface="Arial" pitchFamily="34" charset="0"/>
              </a:rPr>
              <a:t>Mercados de bonos y otros  valores.</a:t>
            </a:r>
            <a:endParaRPr lang="es-MX" sz="2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68916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2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2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250"/>
                            </p:stCondLst>
                            <p:childTnLst>
                              <p:par>
                                <p:cTn id="1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6" grpId="0"/>
      <p:bldP spid="7" grpId="0"/>
      <p:bldP spid="8" grpId="0"/>
      <p:bldP spid="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es-MX" sz="3200" dirty="0" smtClean="0">
                <a:latin typeface="Arial" pitchFamily="34" charset="0"/>
                <a:cs typeface="Arial" pitchFamily="34" charset="0"/>
              </a:rPr>
              <a:t>Principales organizaciones financieras internacionales </a:t>
            </a:r>
            <a:endParaRPr lang="es-MX" sz="32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345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jecutivo">
  <a:themeElements>
    <a:clrScheme name="Ejecutivo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jecutivo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jecutiv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999</TotalTime>
  <Words>1407</Words>
  <Application>Microsoft Office PowerPoint</Application>
  <PresentationFormat>Presentación en pantalla (4:3)</PresentationFormat>
  <Paragraphs>139</Paragraphs>
  <Slides>24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24</vt:i4>
      </vt:variant>
    </vt:vector>
  </HeadingPairs>
  <TitlesOfParts>
    <vt:vector size="25" baseType="lpstr">
      <vt:lpstr>Ejecutivo</vt:lpstr>
      <vt:lpstr>Sistema Financiero Internacional </vt:lpstr>
      <vt:lpstr>  Introducción </vt:lpstr>
      <vt:lpstr>Sistemas Financiero Internacional </vt:lpstr>
      <vt:lpstr>Principales Organizaciones Mundiales</vt:lpstr>
      <vt:lpstr>Crecimiento del Comercio Internacional </vt:lpstr>
      <vt:lpstr>Antecedentes y Evolución del SFI </vt:lpstr>
      <vt:lpstr>Instituciones que Conforman el Sistema Financiero Internacional </vt:lpstr>
      <vt:lpstr>Presentación de PowerPoint</vt:lpstr>
      <vt:lpstr>Principales organizaciones financieras internacionales </vt:lpstr>
      <vt:lpstr>Banco Mundial.</vt:lpstr>
      <vt:lpstr>Otras instituciones asociadas al banco mundial. </vt:lpstr>
      <vt:lpstr>Banco internacional de reconstrucción y fomento </vt:lpstr>
      <vt:lpstr>Asociación internacional de fomento (AIF) </vt:lpstr>
      <vt:lpstr>Corporación financiera internacional (CFI) </vt:lpstr>
      <vt:lpstr>Banco de Pagos Internacionales. </vt:lpstr>
      <vt:lpstr>Federación internacional de bolsa de valores </vt:lpstr>
      <vt:lpstr>Objetivos de la federación internacional de bolsa de valores </vt:lpstr>
      <vt:lpstr>Principales mercados financieros </vt:lpstr>
      <vt:lpstr>Presentación de PowerPoint</vt:lpstr>
      <vt:lpstr>Presentación de PowerPoint</vt:lpstr>
      <vt:lpstr>Presentación de PowerPoint</vt:lpstr>
      <vt:lpstr>Presentación de PowerPoint</vt:lpstr>
      <vt:lpstr>Principales Plazas Bursátiles </vt:lpstr>
      <vt:lpstr>FUENTE DE INFORMACION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SYRLA BARRA</dc:creator>
  <cp:lastModifiedBy>HP</cp:lastModifiedBy>
  <cp:revision>65</cp:revision>
  <dcterms:created xsi:type="dcterms:W3CDTF">2013-03-07T03:00:59Z</dcterms:created>
  <dcterms:modified xsi:type="dcterms:W3CDTF">2013-12-13T01:23:17Z</dcterms:modified>
</cp:coreProperties>
</file>