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85408" autoAdjust="0"/>
  </p:normalViewPr>
  <p:slideViewPr>
    <p:cSldViewPr snapToGrid="0">
      <p:cViewPr varScale="1">
        <p:scale>
          <a:sx n="80" d="100"/>
          <a:sy n="80" d="100"/>
        </p:scale>
        <p:origin x="9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modo.com/" TargetMode="External"/><Relationship Id="rId2" Type="http://schemas.openxmlformats.org/officeDocument/2006/relationships/hyperlink" Target="http://www.alegsa.com.ar/Dic/odt.php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ducarencomunicacion.com/wp-content/uploads/2012/03/TAREA-D.A.F.O-Mar%C3%ADa-Isabel-Ba%C3%B1ares2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794461"/>
              </p:ext>
            </p:extLst>
          </p:nvPr>
        </p:nvGraphicFramePr>
        <p:xfrm>
          <a:off x="2233880" y="627413"/>
          <a:ext cx="7603452" cy="5951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769"/>
                <a:gridCol w="3367957"/>
                <a:gridCol w="3379428"/>
                <a:gridCol w="422298"/>
              </a:tblGrid>
              <a:tr h="417606">
                <a:tc rowSpan="6">
                  <a:txBody>
                    <a:bodyPr/>
                    <a:lstStyle/>
                    <a:p>
                      <a:endParaRPr lang="es-CO" sz="1100" b="0" dirty="0" smtClean="0">
                        <a:latin typeface="Calibri" panose="020F0502020204030204" pitchFamily="34" charset="0"/>
                      </a:endParaRPr>
                    </a:p>
                    <a:p>
                      <a:endParaRPr lang="es-CO" sz="1100" b="0" dirty="0" smtClean="0">
                        <a:latin typeface="Calibri" panose="020F0502020204030204" pitchFamily="34" charset="0"/>
                      </a:endParaRPr>
                    </a:p>
                    <a:p>
                      <a:endParaRPr lang="es-CO" sz="1100" b="0" dirty="0" smtClean="0">
                        <a:latin typeface="Calibri" panose="020F0502020204030204" pitchFamily="34" charset="0"/>
                      </a:endParaRPr>
                    </a:p>
                    <a:p>
                      <a:endParaRPr lang="es-CO" sz="1100" b="0" dirty="0" smtClean="0">
                        <a:latin typeface="Calibri" panose="020F0502020204030204" pitchFamily="34" charset="0"/>
                      </a:endParaRPr>
                    </a:p>
                    <a:p>
                      <a:endParaRPr lang="es-CO" sz="1100" b="0" dirty="0" smtClean="0">
                        <a:latin typeface="Calibri" panose="020F0502020204030204" pitchFamily="34" charset="0"/>
                      </a:endParaRPr>
                    </a:p>
                    <a:p>
                      <a:endParaRPr lang="es-CO" sz="1100" b="0" dirty="0" smtClean="0">
                        <a:latin typeface="Calibri" panose="020F0502020204030204" pitchFamily="34" charset="0"/>
                      </a:endParaRPr>
                    </a:p>
                    <a:p>
                      <a:r>
                        <a:rPr lang="es-CO" sz="1400" b="0" dirty="0" smtClean="0">
                          <a:latin typeface="Calibri" panose="020F0502020204030204" pitchFamily="34" charset="0"/>
                        </a:rPr>
                        <a:t>F</a:t>
                      </a:r>
                    </a:p>
                    <a:p>
                      <a:r>
                        <a:rPr lang="es-CO" sz="1400" b="0" dirty="0" smtClean="0">
                          <a:latin typeface="Calibri" panose="020F0502020204030204" pitchFamily="34" charset="0"/>
                        </a:rPr>
                        <a:t>A</a:t>
                      </a:r>
                    </a:p>
                    <a:p>
                      <a:r>
                        <a:rPr lang="es-CO" sz="1400" b="0" dirty="0" smtClean="0">
                          <a:latin typeface="Calibri" panose="020F0502020204030204" pitchFamily="34" charset="0"/>
                        </a:rPr>
                        <a:t>C</a:t>
                      </a:r>
                    </a:p>
                    <a:p>
                      <a:r>
                        <a:rPr lang="es-CO" sz="1400" b="0" dirty="0" smtClean="0">
                          <a:latin typeface="Calibri" panose="020F0502020204030204" pitchFamily="34" charset="0"/>
                        </a:rPr>
                        <a:t>T</a:t>
                      </a:r>
                    </a:p>
                    <a:p>
                      <a:r>
                        <a:rPr lang="es-CO" sz="1400" b="0" dirty="0" smtClean="0">
                          <a:latin typeface="Calibri" panose="020F0502020204030204" pitchFamily="34" charset="0"/>
                        </a:rPr>
                        <a:t>O</a:t>
                      </a:r>
                    </a:p>
                    <a:p>
                      <a:r>
                        <a:rPr lang="es-CO" sz="1400" b="0" dirty="0" smtClean="0">
                          <a:latin typeface="Calibri" panose="020F0502020204030204" pitchFamily="34" charset="0"/>
                        </a:rPr>
                        <a:t>R</a:t>
                      </a:r>
                    </a:p>
                    <a:p>
                      <a:r>
                        <a:rPr lang="es-CO" sz="1400" b="0" dirty="0" smtClean="0">
                          <a:latin typeface="Calibri" panose="020F0502020204030204" pitchFamily="34" charset="0"/>
                        </a:rPr>
                        <a:t>E</a:t>
                      </a:r>
                    </a:p>
                    <a:p>
                      <a:r>
                        <a:rPr lang="es-CO" sz="1400" b="0" dirty="0" smtClean="0">
                          <a:latin typeface="Calibri" panose="020F0502020204030204" pitchFamily="34" charset="0"/>
                        </a:rPr>
                        <a:t>S</a:t>
                      </a:r>
                    </a:p>
                    <a:p>
                      <a:endParaRPr lang="es-CO" sz="1400" b="0" dirty="0" smtClean="0">
                        <a:latin typeface="Calibri" panose="020F0502020204030204" pitchFamily="34" charset="0"/>
                      </a:endParaRPr>
                    </a:p>
                    <a:p>
                      <a:r>
                        <a:rPr lang="es-CO" sz="1400" b="0" dirty="0" smtClean="0">
                          <a:latin typeface="Calibri" panose="020F0502020204030204" pitchFamily="34" charset="0"/>
                        </a:rPr>
                        <a:t>P</a:t>
                      </a:r>
                    </a:p>
                    <a:p>
                      <a:r>
                        <a:rPr lang="es-CO" sz="1400" b="0" dirty="0" smtClean="0">
                          <a:latin typeface="Calibri" panose="020F0502020204030204" pitchFamily="34" charset="0"/>
                        </a:rPr>
                        <a:t>O</a:t>
                      </a:r>
                    </a:p>
                    <a:p>
                      <a:r>
                        <a:rPr lang="es-CO" sz="1400" b="0" dirty="0" smtClean="0">
                          <a:latin typeface="Calibri" panose="020F0502020204030204" pitchFamily="34" charset="0"/>
                        </a:rPr>
                        <a:t>S</a:t>
                      </a:r>
                    </a:p>
                    <a:p>
                      <a:r>
                        <a:rPr lang="es-CO" sz="1400" b="0" dirty="0" smtClean="0">
                          <a:latin typeface="Calibri" panose="020F0502020204030204" pitchFamily="34" charset="0"/>
                        </a:rPr>
                        <a:t>I</a:t>
                      </a:r>
                    </a:p>
                    <a:p>
                      <a:r>
                        <a:rPr lang="es-CO" sz="1400" b="0" dirty="0" smtClean="0">
                          <a:latin typeface="Calibri" panose="020F0502020204030204" pitchFamily="34" charset="0"/>
                        </a:rPr>
                        <a:t>T</a:t>
                      </a:r>
                    </a:p>
                    <a:p>
                      <a:r>
                        <a:rPr lang="es-CO" sz="1400" b="0" dirty="0" smtClean="0">
                          <a:latin typeface="Calibri" panose="020F0502020204030204" pitchFamily="34" charset="0"/>
                        </a:rPr>
                        <a:t>I</a:t>
                      </a:r>
                    </a:p>
                    <a:p>
                      <a:r>
                        <a:rPr lang="es-CO" sz="1400" b="0" dirty="0" smtClean="0">
                          <a:latin typeface="Calibri" panose="020F0502020204030204" pitchFamily="34" charset="0"/>
                        </a:rPr>
                        <a:t>V</a:t>
                      </a:r>
                    </a:p>
                    <a:p>
                      <a:r>
                        <a:rPr lang="es-CO" sz="1400" b="0" dirty="0" smtClean="0">
                          <a:latin typeface="Calibri" panose="020F0502020204030204" pitchFamily="34" charset="0"/>
                        </a:rPr>
                        <a:t>O</a:t>
                      </a:r>
                    </a:p>
                    <a:p>
                      <a:r>
                        <a:rPr lang="es-CO" sz="1400" b="0" dirty="0" smtClean="0">
                          <a:latin typeface="Calibri" panose="020F0502020204030204" pitchFamily="34" charset="0"/>
                        </a:rPr>
                        <a:t>S</a:t>
                      </a:r>
                    </a:p>
                    <a:p>
                      <a:endParaRPr lang="es-CO" sz="1400" b="0" dirty="0">
                        <a:latin typeface="Calibri" panose="020F0502020204030204" pitchFamily="34" charset="0"/>
                      </a:endParaRPr>
                    </a:p>
                  </a:txBody>
                  <a:tcPr marL="83521" marR="83521" marT="41761" marB="41761"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1" dirty="0" smtClean="0">
                          <a:latin typeface="Calibri" panose="020F0502020204030204" pitchFamily="34" charset="0"/>
                        </a:rPr>
                        <a:t>FACTORES INTERNOS</a:t>
                      </a:r>
                    </a:p>
                    <a:p>
                      <a:pPr algn="ctr"/>
                      <a:endParaRPr lang="es-CO" sz="1100" b="0" dirty="0">
                        <a:latin typeface="Calibri" panose="020F0502020204030204" pitchFamily="34" charset="0"/>
                      </a:endParaRPr>
                    </a:p>
                  </a:txBody>
                  <a:tcPr marL="83521" marR="83521" marT="41761" marB="41761"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endParaRPr lang="es-CO" sz="1100" b="0" dirty="0" smtClean="0">
                        <a:latin typeface="Calibri" panose="020F0502020204030204" pitchFamily="34" charset="0"/>
                      </a:endParaRPr>
                    </a:p>
                    <a:p>
                      <a:endParaRPr lang="es-CO" sz="1100" b="0" dirty="0" smtClean="0">
                        <a:latin typeface="Calibri" panose="020F0502020204030204" pitchFamily="34" charset="0"/>
                      </a:endParaRPr>
                    </a:p>
                    <a:p>
                      <a:endParaRPr lang="es-CO" sz="1100" b="0" dirty="0" smtClean="0">
                        <a:latin typeface="Calibri" panose="020F0502020204030204" pitchFamily="34" charset="0"/>
                      </a:endParaRPr>
                    </a:p>
                    <a:p>
                      <a:endParaRPr lang="es-CO" sz="1100" b="0" dirty="0" smtClean="0">
                        <a:latin typeface="Calibri" panose="020F0502020204030204" pitchFamily="34" charset="0"/>
                      </a:endParaRPr>
                    </a:p>
                    <a:p>
                      <a:endParaRPr lang="es-CO" sz="1100" b="0" dirty="0" smtClean="0">
                        <a:latin typeface="Calibri" panose="020F0502020204030204" pitchFamily="34" charset="0"/>
                      </a:endParaRPr>
                    </a:p>
                    <a:p>
                      <a:endParaRPr lang="es-CO" sz="1400" b="1" dirty="0" smtClean="0">
                        <a:latin typeface="Calibri" panose="020F0502020204030204" pitchFamily="34" charset="0"/>
                      </a:endParaRPr>
                    </a:p>
                    <a:p>
                      <a:r>
                        <a:rPr lang="es-CO" sz="1400" b="1" dirty="0" smtClean="0">
                          <a:latin typeface="Calibri" panose="020F0502020204030204" pitchFamily="34" charset="0"/>
                        </a:rPr>
                        <a:t>F</a:t>
                      </a:r>
                    </a:p>
                    <a:p>
                      <a:r>
                        <a:rPr lang="es-CO" sz="1400" b="1" dirty="0" smtClean="0">
                          <a:latin typeface="Calibri" panose="020F0502020204030204" pitchFamily="34" charset="0"/>
                        </a:rPr>
                        <a:t>A</a:t>
                      </a:r>
                    </a:p>
                    <a:p>
                      <a:r>
                        <a:rPr lang="es-CO" sz="1400" b="1" dirty="0" smtClean="0">
                          <a:latin typeface="Calibri" panose="020F0502020204030204" pitchFamily="34" charset="0"/>
                        </a:rPr>
                        <a:t>C</a:t>
                      </a:r>
                    </a:p>
                    <a:p>
                      <a:r>
                        <a:rPr lang="es-CO" sz="1400" b="1" dirty="0" smtClean="0">
                          <a:latin typeface="Calibri" panose="020F0502020204030204" pitchFamily="34" charset="0"/>
                        </a:rPr>
                        <a:t>T</a:t>
                      </a:r>
                    </a:p>
                    <a:p>
                      <a:r>
                        <a:rPr lang="es-CO" sz="1400" b="1" dirty="0" smtClean="0">
                          <a:latin typeface="Calibri" panose="020F0502020204030204" pitchFamily="34" charset="0"/>
                        </a:rPr>
                        <a:t>O</a:t>
                      </a:r>
                    </a:p>
                    <a:p>
                      <a:r>
                        <a:rPr lang="es-CO" sz="1400" b="1" dirty="0" smtClean="0">
                          <a:latin typeface="Calibri" panose="020F0502020204030204" pitchFamily="34" charset="0"/>
                        </a:rPr>
                        <a:t>R</a:t>
                      </a:r>
                    </a:p>
                    <a:p>
                      <a:r>
                        <a:rPr lang="es-CO" sz="1400" b="1" dirty="0" smtClean="0">
                          <a:latin typeface="Calibri" panose="020F0502020204030204" pitchFamily="34" charset="0"/>
                        </a:rPr>
                        <a:t>E</a:t>
                      </a:r>
                    </a:p>
                    <a:p>
                      <a:r>
                        <a:rPr lang="es-CO" sz="1400" b="1" dirty="0" smtClean="0">
                          <a:latin typeface="Calibri" panose="020F0502020204030204" pitchFamily="34" charset="0"/>
                        </a:rPr>
                        <a:t>S</a:t>
                      </a:r>
                      <a:r>
                        <a:rPr lang="es-CO" sz="1400" b="1" baseline="0" dirty="0" smtClean="0">
                          <a:latin typeface="Calibri" panose="020F0502020204030204" pitchFamily="34" charset="0"/>
                        </a:rPr>
                        <a:t>   </a:t>
                      </a:r>
                    </a:p>
                    <a:p>
                      <a:r>
                        <a:rPr lang="es-CO" sz="1400" b="1" baseline="0" dirty="0" smtClean="0">
                          <a:latin typeface="Calibri" panose="020F0502020204030204" pitchFamily="34" charset="0"/>
                        </a:rPr>
                        <a:t>    </a:t>
                      </a:r>
                    </a:p>
                    <a:p>
                      <a:endParaRPr lang="es-CO" sz="1400" b="1" baseline="0" dirty="0" smtClean="0">
                        <a:latin typeface="Calibri" panose="020F0502020204030204" pitchFamily="34" charset="0"/>
                      </a:endParaRPr>
                    </a:p>
                    <a:p>
                      <a:r>
                        <a:rPr lang="es-CO" sz="1400" b="1" baseline="0" dirty="0" smtClean="0">
                          <a:latin typeface="Calibri" panose="020F0502020204030204" pitchFamily="34" charset="0"/>
                        </a:rPr>
                        <a:t>N</a:t>
                      </a:r>
                    </a:p>
                    <a:p>
                      <a:r>
                        <a:rPr lang="es-CO" sz="1400" b="1" baseline="0" dirty="0" smtClean="0">
                          <a:latin typeface="Calibri" panose="020F0502020204030204" pitchFamily="34" charset="0"/>
                        </a:rPr>
                        <a:t>E</a:t>
                      </a:r>
                    </a:p>
                    <a:p>
                      <a:r>
                        <a:rPr lang="es-CO" sz="1400" b="1" baseline="0" dirty="0" smtClean="0">
                          <a:latin typeface="Calibri" panose="020F0502020204030204" pitchFamily="34" charset="0"/>
                        </a:rPr>
                        <a:t>G</a:t>
                      </a:r>
                    </a:p>
                    <a:p>
                      <a:r>
                        <a:rPr lang="es-CO" sz="1400" b="1" baseline="0" dirty="0" smtClean="0">
                          <a:latin typeface="Calibri" panose="020F0502020204030204" pitchFamily="34" charset="0"/>
                        </a:rPr>
                        <a:t>A</a:t>
                      </a:r>
                    </a:p>
                    <a:p>
                      <a:r>
                        <a:rPr lang="es-CO" sz="1400" b="1" baseline="0" dirty="0" smtClean="0">
                          <a:latin typeface="Calibri" panose="020F0502020204030204" pitchFamily="34" charset="0"/>
                        </a:rPr>
                        <a:t>T</a:t>
                      </a:r>
                    </a:p>
                    <a:p>
                      <a:r>
                        <a:rPr lang="es-CO" sz="1400" b="1" baseline="0" dirty="0" smtClean="0">
                          <a:latin typeface="Calibri" panose="020F0502020204030204" pitchFamily="34" charset="0"/>
                        </a:rPr>
                        <a:t>I</a:t>
                      </a:r>
                    </a:p>
                    <a:p>
                      <a:r>
                        <a:rPr lang="es-CO" sz="1400" b="1" baseline="0" dirty="0" smtClean="0">
                          <a:latin typeface="Calibri" panose="020F0502020204030204" pitchFamily="34" charset="0"/>
                        </a:rPr>
                        <a:t>V</a:t>
                      </a:r>
                    </a:p>
                    <a:p>
                      <a:r>
                        <a:rPr lang="es-CO" sz="1400" b="1" baseline="0" dirty="0" smtClean="0">
                          <a:latin typeface="Calibri" panose="020F0502020204030204" pitchFamily="34" charset="0"/>
                        </a:rPr>
                        <a:t>O</a:t>
                      </a:r>
                    </a:p>
                    <a:p>
                      <a:r>
                        <a:rPr lang="es-CO" sz="1400" b="1" baseline="0" dirty="0" smtClean="0">
                          <a:latin typeface="Calibri" panose="020F0502020204030204" pitchFamily="34" charset="0"/>
                        </a:rPr>
                        <a:t>S</a:t>
                      </a:r>
                      <a:endParaRPr lang="es-CO" sz="1400" b="1" dirty="0">
                        <a:latin typeface="Calibri" panose="020F0502020204030204" pitchFamily="34" charset="0"/>
                      </a:endParaRPr>
                    </a:p>
                  </a:txBody>
                  <a:tcPr marL="83521" marR="83521" marT="41761" marB="41761"/>
                </a:tc>
              </a:tr>
              <a:tr h="399697"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b="1" dirty="0" smtClean="0">
                          <a:latin typeface="Calibri" panose="020F0502020204030204" pitchFamily="34" charset="0"/>
                        </a:rPr>
                        <a:t>F (Fortalezas)</a:t>
                      </a:r>
                      <a:endParaRPr lang="es-CO" sz="1600" b="1" dirty="0" smtClean="0">
                        <a:latin typeface="Calibri" panose="020F0502020204030204" pitchFamily="34" charset="0"/>
                      </a:endParaRPr>
                    </a:p>
                  </a:txBody>
                  <a:tcPr marL="83521" marR="83521" marT="41761" marB="41761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b="1" dirty="0" smtClean="0">
                          <a:latin typeface="Calibri" panose="020F0502020204030204" pitchFamily="34" charset="0"/>
                        </a:rPr>
                        <a:t>(D) Debilidades</a:t>
                      </a:r>
                      <a:endParaRPr lang="es-CO" sz="1600" b="1" dirty="0">
                        <a:latin typeface="Calibri" panose="020F0502020204030204" pitchFamily="34" charset="0"/>
                      </a:endParaRPr>
                    </a:p>
                  </a:txBody>
                  <a:tcPr marL="83521" marR="83521" marT="41761" marB="41761"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297892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500" b="0" dirty="0" smtClean="0">
                          <a:latin typeface="Calibri" panose="020F0502020204030204" pitchFamily="34" charset="0"/>
                        </a:rPr>
                        <a:t>• Mayor motivación ante interfaz </a:t>
                      </a:r>
                    </a:p>
                    <a:p>
                      <a:pPr algn="just"/>
                      <a:r>
                        <a:rPr lang="es-CO" sz="1500" b="0" dirty="0" smtClean="0">
                          <a:latin typeface="Calibri" panose="020F0502020204030204" pitchFamily="34" charset="0"/>
                        </a:rPr>
                        <a:t>de la Plataforma.</a:t>
                      </a:r>
                    </a:p>
                    <a:p>
                      <a:pPr algn="just"/>
                      <a:r>
                        <a:rPr lang="es-CO" sz="1500" b="0" dirty="0" smtClean="0">
                          <a:latin typeface="Calibri" panose="020F0502020204030204" pitchFamily="34" charset="0"/>
                        </a:rPr>
                        <a:t>• Comunicación entre iguales a </a:t>
                      </a:r>
                    </a:p>
                    <a:p>
                      <a:pPr algn="just"/>
                      <a:r>
                        <a:rPr lang="es-CO" sz="1500" b="0" dirty="0" smtClean="0">
                          <a:latin typeface="Calibri" panose="020F0502020204030204" pitchFamily="34" charset="0"/>
                        </a:rPr>
                        <a:t>tiempo real y fuera del aula.</a:t>
                      </a:r>
                    </a:p>
                    <a:p>
                      <a:pPr algn="just"/>
                      <a:r>
                        <a:rPr lang="es-CO" sz="1500" b="0" dirty="0" smtClean="0">
                          <a:latin typeface="Calibri" panose="020F0502020204030204" pitchFamily="34" charset="0"/>
                        </a:rPr>
                        <a:t>• Contacto permanente con las </a:t>
                      </a:r>
                    </a:p>
                    <a:p>
                      <a:pPr algn="just"/>
                      <a:r>
                        <a:rPr lang="es-CO" sz="1500" b="0" dirty="0" smtClean="0">
                          <a:latin typeface="Calibri" panose="020F0502020204030204" pitchFamily="34" charset="0"/>
                        </a:rPr>
                        <a:t>familias.</a:t>
                      </a:r>
                    </a:p>
                    <a:p>
                      <a:pPr algn="just"/>
                      <a:r>
                        <a:rPr lang="es-CO" sz="1500" b="0" dirty="0" smtClean="0">
                          <a:latin typeface="Calibri" panose="020F0502020204030204" pitchFamily="34" charset="0"/>
                        </a:rPr>
                        <a:t>• Fomento de la destreza de la</a:t>
                      </a:r>
                    </a:p>
                    <a:p>
                      <a:pPr algn="just"/>
                      <a:r>
                        <a:rPr lang="es-CO" sz="1500" b="0" dirty="0" smtClean="0">
                          <a:latin typeface="Calibri" panose="020F0502020204030204" pitchFamily="34" charset="0"/>
                        </a:rPr>
                        <a:t>interacción escrita, capacidad de </a:t>
                      </a:r>
                    </a:p>
                    <a:p>
                      <a:pPr algn="just"/>
                      <a:r>
                        <a:rPr lang="es-CO" sz="1500" b="0" dirty="0" smtClean="0">
                          <a:latin typeface="Calibri" panose="020F0502020204030204" pitchFamily="34" charset="0"/>
                        </a:rPr>
                        <a:t>síntesis.</a:t>
                      </a:r>
                    </a:p>
                    <a:p>
                      <a:pPr algn="just"/>
                      <a:r>
                        <a:rPr lang="es-CO" sz="1500" b="0" dirty="0" smtClean="0">
                          <a:latin typeface="Calibri" panose="020F0502020204030204" pitchFamily="34" charset="0"/>
                        </a:rPr>
                        <a:t>• Permite</a:t>
                      </a:r>
                      <a:r>
                        <a:rPr lang="es-CO" sz="1500" b="0" baseline="0" dirty="0" smtClean="0">
                          <a:latin typeface="Calibri" panose="020F0502020204030204" pitchFamily="34" charset="0"/>
                        </a:rPr>
                        <a:t> c</a:t>
                      </a:r>
                      <a:r>
                        <a:rPr lang="es-CO" sz="1500" b="0" dirty="0" smtClean="0">
                          <a:latin typeface="Calibri" panose="020F0502020204030204" pitchFamily="34" charset="0"/>
                        </a:rPr>
                        <a:t>ompartir productos </a:t>
                      </a:r>
                    </a:p>
                    <a:p>
                      <a:pPr algn="just"/>
                      <a:r>
                        <a:rPr lang="es-CO" sz="1500" b="0" dirty="0" smtClean="0">
                          <a:latin typeface="Calibri" panose="020F0502020204030204" pitchFamily="34" charset="0"/>
                        </a:rPr>
                        <a:t>digitales .</a:t>
                      </a:r>
                    </a:p>
                    <a:p>
                      <a:pPr algn="just"/>
                      <a:endParaRPr lang="es-CO" sz="1500" b="0" dirty="0" smtClean="0">
                        <a:latin typeface="Calibri" panose="020F0502020204030204" pitchFamily="34" charset="0"/>
                      </a:endParaRPr>
                    </a:p>
                  </a:txBody>
                  <a:tcPr marL="83521" marR="83521" marT="41761" marB="4176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500" b="0" dirty="0" smtClean="0">
                          <a:latin typeface="Calibri" panose="020F0502020204030204" pitchFamily="34" charset="0"/>
                        </a:rPr>
                        <a:t>• Imposibilidad de </a:t>
                      </a:r>
                      <a:r>
                        <a:rPr lang="es-CO" sz="1500" b="0" dirty="0" err="1" smtClean="0">
                          <a:latin typeface="Calibri" panose="020F0502020204030204" pitchFamily="34" charset="0"/>
                        </a:rPr>
                        <a:t>previsualizar</a:t>
                      </a:r>
                      <a:r>
                        <a:rPr lang="es-CO" sz="1500" b="0" dirty="0" smtClean="0"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just"/>
                      <a:r>
                        <a:rPr lang="es-CO" sz="1500" b="0" dirty="0" smtClean="0">
                          <a:latin typeface="Calibri" panose="020F0502020204030204" pitchFamily="34" charset="0"/>
                        </a:rPr>
                        <a:t>documentos de formato </a:t>
                      </a:r>
                      <a:r>
                        <a:rPr lang="es-CO" sz="1500" b="0" dirty="0" err="1" smtClean="0">
                          <a:latin typeface="Calibri" panose="020F0502020204030204" pitchFamily="34" charset="0"/>
                          <a:hlinkClick r:id="rId2"/>
                        </a:rPr>
                        <a:t>odt</a:t>
                      </a:r>
                      <a:r>
                        <a:rPr lang="es-CO" sz="1500" b="0" dirty="0" smtClean="0">
                          <a:latin typeface="Calibri" panose="020F0502020204030204" pitchFamily="34" charset="0"/>
                        </a:rPr>
                        <a:t>.</a:t>
                      </a:r>
                    </a:p>
                    <a:p>
                      <a:pPr algn="just"/>
                      <a:r>
                        <a:rPr lang="es-CO" sz="1500" b="0" dirty="0" smtClean="0">
                          <a:latin typeface="Calibri" panose="020F0502020204030204" pitchFamily="34" charset="0"/>
                        </a:rPr>
                        <a:t>• Falta de capacidad de síntesis </a:t>
                      </a:r>
                    </a:p>
                    <a:p>
                      <a:pPr algn="just"/>
                      <a:r>
                        <a:rPr lang="es-CO" sz="1500" b="0" dirty="0" smtClean="0">
                          <a:latin typeface="Calibri" panose="020F0502020204030204" pitchFamily="34" charset="0"/>
                        </a:rPr>
                        <a:t>e inmediatez para utilizar el </a:t>
                      </a:r>
                    </a:p>
                    <a:p>
                      <a:pPr algn="just"/>
                      <a:r>
                        <a:rPr lang="es-CO" sz="1500" b="0" dirty="0" smtClean="0">
                          <a:latin typeface="Calibri" panose="020F0502020204030204" pitchFamily="34" charset="0"/>
                        </a:rPr>
                        <a:t>servicio de mensajería.</a:t>
                      </a:r>
                    </a:p>
                  </a:txBody>
                  <a:tcPr marL="83521" marR="83521" marT="41761" marB="41761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59949"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b="1" dirty="0" smtClean="0">
                          <a:latin typeface="Calibri" panose="020F0502020204030204" pitchFamily="34" charset="0"/>
                        </a:rPr>
                        <a:t>O (Oportunidades)</a:t>
                      </a:r>
                      <a:endParaRPr lang="es-CO" sz="1600" b="1" dirty="0" smtClean="0">
                        <a:latin typeface="Calibri" panose="020F0502020204030204" pitchFamily="34" charset="0"/>
                      </a:endParaRPr>
                    </a:p>
                  </a:txBody>
                  <a:tcPr marL="83521" marR="83521" marT="41761" marB="41761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b="1" dirty="0" smtClean="0">
                          <a:latin typeface="Calibri" panose="020F0502020204030204" pitchFamily="34" charset="0"/>
                        </a:rPr>
                        <a:t>(A) Amenazas</a:t>
                      </a:r>
                      <a:endParaRPr lang="es-CO" sz="1600" b="1" dirty="0">
                        <a:latin typeface="Calibri" panose="020F0502020204030204" pitchFamily="34" charset="0"/>
                      </a:endParaRPr>
                    </a:p>
                  </a:txBody>
                  <a:tcPr marL="83521" marR="83521" marT="41761" marB="41761"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1451155"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500" b="0" dirty="0" smtClean="0">
                          <a:latin typeface="Calibri" panose="020F0502020204030204" pitchFamily="34" charset="0"/>
                        </a:rPr>
                        <a:t>• Ordenador 1x1 con posibilidad </a:t>
                      </a:r>
                    </a:p>
                    <a:p>
                      <a:r>
                        <a:rPr lang="es-CO" sz="1500" b="0" dirty="0" smtClean="0">
                          <a:latin typeface="Calibri" panose="020F0502020204030204" pitchFamily="34" charset="0"/>
                        </a:rPr>
                        <a:t>de trabajar en la casa.</a:t>
                      </a:r>
                    </a:p>
                    <a:p>
                      <a:r>
                        <a:rPr lang="es-CO" sz="1500" b="0" dirty="0" smtClean="0">
                          <a:latin typeface="Calibri" panose="020F0502020204030204" pitchFamily="34" charset="0"/>
                        </a:rPr>
                        <a:t>• Plataforma gratuita, educativa, </a:t>
                      </a:r>
                    </a:p>
                    <a:p>
                      <a:r>
                        <a:rPr lang="es-CO" sz="1500" b="0" dirty="0" smtClean="0">
                          <a:latin typeface="Calibri" panose="020F0502020204030204" pitchFamily="34" charset="0"/>
                        </a:rPr>
                        <a:t>privada. </a:t>
                      </a:r>
                    </a:p>
                    <a:p>
                      <a:r>
                        <a:rPr lang="es-CO" sz="1500" b="0" dirty="0" smtClean="0">
                          <a:latin typeface="Calibri" panose="020F0502020204030204" pitchFamily="34" charset="0"/>
                        </a:rPr>
                        <a:t>• Aula digital</a:t>
                      </a:r>
                      <a:endParaRPr lang="es-CO" sz="1500" b="0" dirty="0">
                        <a:latin typeface="Calibri" panose="020F0502020204030204" pitchFamily="34" charset="0"/>
                      </a:endParaRPr>
                    </a:p>
                  </a:txBody>
                  <a:tcPr marL="83521" marR="83521" marT="41761" marB="41761"/>
                </a:tc>
                <a:tc>
                  <a:txBody>
                    <a:bodyPr/>
                    <a:lstStyle/>
                    <a:p>
                      <a:r>
                        <a:rPr lang="es-CO" sz="1500" b="0" dirty="0" smtClean="0">
                          <a:latin typeface="Calibri" panose="020F0502020204030204" pitchFamily="34" charset="0"/>
                        </a:rPr>
                        <a:t>• Fallos de conectividad.</a:t>
                      </a:r>
                    </a:p>
                    <a:p>
                      <a:r>
                        <a:rPr lang="es-CO" sz="1500" b="0" dirty="0" smtClean="0">
                          <a:latin typeface="Calibri" panose="020F0502020204030204" pitchFamily="34" charset="0"/>
                        </a:rPr>
                        <a:t>• Ausencia de conexión a </a:t>
                      </a:r>
                    </a:p>
                    <a:p>
                      <a:r>
                        <a:rPr lang="es-CO" sz="1500" b="0" dirty="0" smtClean="0">
                          <a:latin typeface="Calibri" panose="020F0502020204030204" pitchFamily="34" charset="0"/>
                        </a:rPr>
                        <a:t>Internet en algunos hogares. </a:t>
                      </a:r>
                      <a:endParaRPr lang="es-CO" sz="1500" b="0" dirty="0">
                        <a:latin typeface="Calibri" panose="020F0502020204030204" pitchFamily="34" charset="0"/>
                      </a:endParaRPr>
                    </a:p>
                  </a:txBody>
                  <a:tcPr marL="83521" marR="83521" marT="41761" marB="41761"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284813"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CO" sz="1400" b="1" dirty="0" smtClean="0">
                          <a:latin typeface="Calibri" panose="020F0502020204030204" pitchFamily="34" charset="0"/>
                        </a:rPr>
                        <a:t>FACTORES EXTERNOS</a:t>
                      </a:r>
                      <a:endParaRPr lang="es-CO" sz="1400" b="1" dirty="0">
                        <a:latin typeface="Calibri" panose="020F0502020204030204" pitchFamily="34" charset="0"/>
                      </a:endParaRPr>
                    </a:p>
                  </a:txBody>
                  <a:tcPr marL="83521" marR="83521" marT="41761" marB="41761"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ítulo 1"/>
          <p:cNvSpPr txBox="1">
            <a:spLocks/>
          </p:cNvSpPr>
          <p:nvPr/>
        </p:nvSpPr>
        <p:spPr>
          <a:xfrm>
            <a:off x="1080550" y="127660"/>
            <a:ext cx="10018713" cy="35922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CO" sz="2000" b="1" dirty="0" smtClean="0"/>
              <a:t>ANÁLISIS DOFA /</a:t>
            </a:r>
            <a:r>
              <a:rPr lang="es-CO" sz="2000" b="1" dirty="0"/>
              <a:t> </a:t>
            </a:r>
            <a:r>
              <a:rPr lang="es-CO" sz="2000" b="1" dirty="0" smtClean="0"/>
              <a:t>FODA </a:t>
            </a:r>
            <a:r>
              <a:rPr lang="es-CO" sz="2000" b="1" dirty="0" smtClean="0">
                <a:hlinkClick r:id="rId3"/>
              </a:rPr>
              <a:t>EDMODO</a:t>
            </a:r>
            <a:r>
              <a:rPr lang="es-CO" sz="2000" b="1" dirty="0" smtClean="0"/>
              <a:t> </a:t>
            </a:r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33786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39917"/>
              </p:ext>
            </p:extLst>
          </p:nvPr>
        </p:nvGraphicFramePr>
        <p:xfrm>
          <a:off x="2067624" y="0"/>
          <a:ext cx="8324352" cy="6260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4896"/>
                <a:gridCol w="3687280"/>
                <a:gridCol w="3699839"/>
                <a:gridCol w="462337"/>
              </a:tblGrid>
              <a:tr h="623379">
                <a:tc rowSpan="6">
                  <a:txBody>
                    <a:bodyPr/>
                    <a:lstStyle/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r>
                        <a:rPr lang="es-CO" dirty="0" smtClean="0"/>
                        <a:t>F</a:t>
                      </a:r>
                    </a:p>
                    <a:p>
                      <a:r>
                        <a:rPr lang="es-CO" dirty="0" smtClean="0"/>
                        <a:t>A</a:t>
                      </a:r>
                    </a:p>
                    <a:p>
                      <a:r>
                        <a:rPr lang="es-CO" dirty="0" smtClean="0"/>
                        <a:t>C</a:t>
                      </a:r>
                    </a:p>
                    <a:p>
                      <a:r>
                        <a:rPr lang="es-CO" dirty="0" smtClean="0"/>
                        <a:t>T</a:t>
                      </a:r>
                    </a:p>
                    <a:p>
                      <a:r>
                        <a:rPr lang="es-CO" dirty="0" smtClean="0"/>
                        <a:t>O</a:t>
                      </a:r>
                    </a:p>
                    <a:p>
                      <a:r>
                        <a:rPr lang="es-CO" dirty="0" smtClean="0"/>
                        <a:t>R</a:t>
                      </a:r>
                    </a:p>
                    <a:p>
                      <a:r>
                        <a:rPr lang="es-CO" dirty="0" smtClean="0"/>
                        <a:t>E</a:t>
                      </a:r>
                    </a:p>
                    <a:p>
                      <a:r>
                        <a:rPr lang="es-CO" dirty="0" smtClean="0"/>
                        <a:t>S</a:t>
                      </a:r>
                    </a:p>
                    <a:p>
                      <a:endParaRPr lang="es-CO" dirty="0" smtClean="0"/>
                    </a:p>
                    <a:p>
                      <a:r>
                        <a:rPr lang="es-CO" dirty="0" smtClean="0"/>
                        <a:t>PO</a:t>
                      </a:r>
                    </a:p>
                    <a:p>
                      <a:r>
                        <a:rPr lang="es-CO" dirty="0" smtClean="0"/>
                        <a:t>S</a:t>
                      </a:r>
                    </a:p>
                    <a:p>
                      <a:r>
                        <a:rPr lang="es-CO" dirty="0" smtClean="0"/>
                        <a:t>I</a:t>
                      </a:r>
                    </a:p>
                    <a:p>
                      <a:r>
                        <a:rPr lang="es-CO" dirty="0" smtClean="0"/>
                        <a:t>T</a:t>
                      </a:r>
                    </a:p>
                    <a:p>
                      <a:r>
                        <a:rPr lang="es-CO" dirty="0" smtClean="0"/>
                        <a:t>I</a:t>
                      </a:r>
                    </a:p>
                    <a:p>
                      <a:r>
                        <a:rPr lang="es-CO" dirty="0" smtClean="0"/>
                        <a:t>V</a:t>
                      </a:r>
                    </a:p>
                    <a:p>
                      <a:r>
                        <a:rPr lang="es-CO" dirty="0" smtClean="0"/>
                        <a:t>O</a:t>
                      </a:r>
                    </a:p>
                    <a:p>
                      <a:r>
                        <a:rPr lang="es-CO" dirty="0" smtClean="0"/>
                        <a:t>S</a:t>
                      </a:r>
                    </a:p>
                    <a:p>
                      <a:endParaRPr lang="es-CO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dirty="0" smtClean="0"/>
                        <a:t>FACTORES INTERNOS</a:t>
                      </a:r>
                    </a:p>
                    <a:p>
                      <a:pPr algn="ctr"/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r>
                        <a:rPr lang="es-CO" dirty="0" smtClean="0"/>
                        <a:t>F</a:t>
                      </a:r>
                    </a:p>
                    <a:p>
                      <a:r>
                        <a:rPr lang="es-CO" dirty="0" smtClean="0"/>
                        <a:t>AC</a:t>
                      </a:r>
                    </a:p>
                    <a:p>
                      <a:r>
                        <a:rPr lang="es-CO" dirty="0" smtClean="0"/>
                        <a:t>TOR</a:t>
                      </a:r>
                    </a:p>
                    <a:p>
                      <a:r>
                        <a:rPr lang="es-CO" dirty="0" smtClean="0"/>
                        <a:t>E</a:t>
                      </a:r>
                    </a:p>
                    <a:p>
                      <a:r>
                        <a:rPr lang="es-CO" dirty="0" smtClean="0"/>
                        <a:t>S</a:t>
                      </a:r>
                      <a:r>
                        <a:rPr lang="es-CO" baseline="0" dirty="0" smtClean="0"/>
                        <a:t>   </a:t>
                      </a:r>
                    </a:p>
                    <a:p>
                      <a:r>
                        <a:rPr lang="es-CO" baseline="0" dirty="0" smtClean="0"/>
                        <a:t>    </a:t>
                      </a:r>
                    </a:p>
                    <a:p>
                      <a:endParaRPr lang="es-CO" baseline="0" dirty="0" smtClean="0"/>
                    </a:p>
                    <a:p>
                      <a:r>
                        <a:rPr lang="es-CO" baseline="0" dirty="0" smtClean="0"/>
                        <a:t>NEGA</a:t>
                      </a:r>
                    </a:p>
                    <a:p>
                      <a:r>
                        <a:rPr lang="es-CO" baseline="0" dirty="0" smtClean="0"/>
                        <a:t>T</a:t>
                      </a:r>
                    </a:p>
                    <a:p>
                      <a:r>
                        <a:rPr lang="es-CO" baseline="0" dirty="0" smtClean="0"/>
                        <a:t>I</a:t>
                      </a:r>
                    </a:p>
                    <a:p>
                      <a:r>
                        <a:rPr lang="es-CO" baseline="0" dirty="0" smtClean="0"/>
                        <a:t>VOS</a:t>
                      </a:r>
                      <a:endParaRPr lang="es-CO" dirty="0"/>
                    </a:p>
                  </a:txBody>
                  <a:tcPr/>
                </a:tc>
              </a:tr>
              <a:tr h="262445"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="1" dirty="0" smtClean="0"/>
                        <a:t>F (Fortalezas)</a:t>
                      </a:r>
                      <a:endParaRPr lang="es-CO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b="1" dirty="0" smtClean="0"/>
                        <a:t>(D) Debilidades</a:t>
                      </a:r>
                      <a:endParaRPr lang="es-CO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222635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1600" b="0" dirty="0" smtClean="0">
                          <a:latin typeface="Calibri" panose="020F0502020204030204" pitchFamily="34" charset="0"/>
                        </a:rPr>
                        <a:t>• Crear espacios de </a:t>
                      </a:r>
                    </a:p>
                    <a:p>
                      <a:pPr algn="l"/>
                      <a:r>
                        <a:rPr lang="es-CO" sz="1600" b="0" dirty="0" smtClean="0">
                          <a:latin typeface="Calibri" panose="020F0502020204030204" pitchFamily="34" charset="0"/>
                        </a:rPr>
                        <a:t>autoevaluación y </a:t>
                      </a:r>
                      <a:r>
                        <a:rPr lang="es-CO" sz="1600" b="0" dirty="0" err="1" smtClean="0">
                          <a:latin typeface="Calibri" panose="020F0502020204030204" pitchFamily="34" charset="0"/>
                        </a:rPr>
                        <a:t>coevaluación</a:t>
                      </a:r>
                      <a:r>
                        <a:rPr lang="es-CO" sz="1600" b="0" dirty="0" smtClean="0">
                          <a:latin typeface="Calibri" panose="020F0502020204030204" pitchFamily="34" charset="0"/>
                        </a:rPr>
                        <a:t>.</a:t>
                      </a:r>
                    </a:p>
                    <a:p>
                      <a:pPr algn="l"/>
                      <a:r>
                        <a:rPr lang="es-CO" sz="1600" b="0" dirty="0" smtClean="0">
                          <a:latin typeface="Calibri" panose="020F0502020204030204" pitchFamily="34" charset="0"/>
                        </a:rPr>
                        <a:t>• Fomenta el trabajo colaborativo.</a:t>
                      </a:r>
                    </a:p>
                    <a:p>
                      <a:pPr algn="l"/>
                      <a:r>
                        <a:rPr lang="es-CO" sz="1600" b="0" dirty="0" smtClean="0">
                          <a:latin typeface="Calibri" panose="020F0502020204030204" pitchFamily="34" charset="0"/>
                        </a:rPr>
                        <a:t>• Facilita espacios de </a:t>
                      </a:r>
                    </a:p>
                    <a:p>
                      <a:pPr algn="l"/>
                      <a:r>
                        <a:rPr lang="es-CO" sz="1600" b="0" dirty="0" smtClean="0">
                          <a:latin typeface="Calibri" panose="020F0502020204030204" pitchFamily="34" charset="0"/>
                        </a:rPr>
                        <a:t>comunicación maestra y alumnado </a:t>
                      </a:r>
                    </a:p>
                    <a:p>
                      <a:pPr algn="l"/>
                      <a:r>
                        <a:rPr lang="es-CO" sz="1600" b="0" dirty="0" smtClean="0">
                          <a:latin typeface="Calibri" panose="020F0502020204030204" pitchFamily="34" charset="0"/>
                        </a:rPr>
                        <a:t>fuera de espacios temporales y </a:t>
                      </a:r>
                    </a:p>
                    <a:p>
                      <a:pPr algn="l"/>
                      <a:r>
                        <a:rPr lang="es-CO" sz="1600" b="0" dirty="0" smtClean="0">
                          <a:latin typeface="Calibri" panose="020F0502020204030204" pitchFamily="34" charset="0"/>
                        </a:rPr>
                        <a:t>espaciales de aula.</a:t>
                      </a:r>
                    </a:p>
                    <a:p>
                      <a:pPr algn="l"/>
                      <a:r>
                        <a:rPr lang="es-CO" sz="1600" b="0" dirty="0" smtClean="0">
                          <a:latin typeface="Calibri" panose="020F0502020204030204" pitchFamily="34" charset="0"/>
                        </a:rPr>
                        <a:t>• Fomenta </a:t>
                      </a:r>
                      <a:r>
                        <a:rPr lang="es-CO" sz="1600" b="0" dirty="0" err="1" smtClean="0">
                          <a:latin typeface="Calibri" panose="020F0502020204030204" pitchFamily="34" charset="0"/>
                        </a:rPr>
                        <a:t>feedback</a:t>
                      </a:r>
                      <a:r>
                        <a:rPr lang="es-CO" sz="1600" b="0" dirty="0" smtClean="0">
                          <a:latin typeface="Calibri" panose="020F0502020204030204" pitchFamily="34" charset="0"/>
                        </a:rPr>
                        <a:t> desarrollando </a:t>
                      </a:r>
                    </a:p>
                    <a:p>
                      <a:pPr algn="l"/>
                      <a:r>
                        <a:rPr lang="es-CO" sz="1600" b="0" dirty="0" smtClean="0">
                          <a:latin typeface="Calibri" panose="020F0502020204030204" pitchFamily="34" charset="0"/>
                        </a:rPr>
                        <a:t>una autoestima positiva en el </a:t>
                      </a:r>
                    </a:p>
                    <a:p>
                      <a:pPr algn="l"/>
                      <a:r>
                        <a:rPr lang="es-CO" sz="1600" b="0" dirty="0" smtClean="0">
                          <a:latin typeface="Calibri" panose="020F0502020204030204" pitchFamily="34" charset="0"/>
                        </a:rPr>
                        <a:t>alumnado.</a:t>
                      </a:r>
                    </a:p>
                    <a:p>
                      <a:pPr algn="l"/>
                      <a:r>
                        <a:rPr lang="es-CO" sz="1600" b="0" dirty="0" smtClean="0">
                          <a:latin typeface="Calibri" panose="020F0502020204030204" pitchFamily="34" charset="0"/>
                        </a:rPr>
                        <a:t>• Rol de maestra acompañante</a:t>
                      </a:r>
                    </a:p>
                    <a:p>
                      <a:pPr algn="l"/>
                      <a:endParaRPr lang="es-CO" sz="1600" b="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1600" b="0" dirty="0" smtClean="0">
                          <a:latin typeface="Calibri" panose="020F0502020204030204" pitchFamily="34" charset="0"/>
                        </a:rPr>
                        <a:t>• Problemas técnicos de </a:t>
                      </a:r>
                    </a:p>
                    <a:p>
                      <a:pPr algn="l"/>
                      <a:r>
                        <a:rPr lang="es-CO" sz="1600" b="0" dirty="0" smtClean="0">
                          <a:latin typeface="Calibri" panose="020F0502020204030204" pitchFamily="34" charset="0"/>
                        </a:rPr>
                        <a:t>ordenadores( error de </a:t>
                      </a:r>
                    </a:p>
                    <a:p>
                      <a:pPr algn="l"/>
                      <a:r>
                        <a:rPr lang="es-CO" sz="1600" b="0" dirty="0" smtClean="0">
                          <a:latin typeface="Calibri" panose="020F0502020204030204" pitchFamily="34" charset="0"/>
                        </a:rPr>
                        <a:t>conexión, batería baja...)</a:t>
                      </a:r>
                    </a:p>
                    <a:p>
                      <a:pPr algn="l"/>
                      <a:r>
                        <a:rPr lang="es-CO" sz="1600" b="0" dirty="0" smtClean="0">
                          <a:latin typeface="Calibri" panose="020F0502020204030204" pitchFamily="34" charset="0"/>
                        </a:rPr>
                        <a:t>• Incertidumbre de algunas </a:t>
                      </a:r>
                    </a:p>
                    <a:p>
                      <a:pPr algn="l"/>
                      <a:r>
                        <a:rPr lang="es-CO" sz="1600" b="0" dirty="0" smtClean="0">
                          <a:latin typeface="Calibri" panose="020F0502020204030204" pitchFamily="34" charset="0"/>
                        </a:rPr>
                        <a:t>familias con miedo al uso de </a:t>
                      </a:r>
                    </a:p>
                    <a:p>
                      <a:pPr algn="l"/>
                      <a:r>
                        <a:rPr lang="es-CO" sz="1600" b="0" dirty="0" smtClean="0">
                          <a:latin typeface="Calibri" panose="020F0502020204030204" pitchFamily="34" charset="0"/>
                        </a:rPr>
                        <a:t>una plataforma de red social.</a:t>
                      </a:r>
                    </a:p>
                    <a:p>
                      <a:pPr algn="l"/>
                      <a:r>
                        <a:rPr lang="es-CO" sz="1600" b="0" dirty="0" smtClean="0">
                          <a:latin typeface="Calibri" panose="020F0502020204030204" pitchFamily="34" charset="0"/>
                        </a:rPr>
                        <a:t>• Desigualdad de competencia </a:t>
                      </a:r>
                    </a:p>
                    <a:p>
                      <a:pPr algn="l"/>
                      <a:r>
                        <a:rPr lang="es-CO" sz="1600" b="0" dirty="0" smtClean="0">
                          <a:latin typeface="Calibri" panose="020F0502020204030204" pitchFamily="34" charset="0"/>
                        </a:rPr>
                        <a:t>digital en el alumnado para </a:t>
                      </a:r>
                    </a:p>
                    <a:p>
                      <a:pPr algn="l"/>
                      <a:r>
                        <a:rPr lang="es-CO" sz="1600" b="0" dirty="0" smtClean="0">
                          <a:latin typeface="Calibri" panose="020F0502020204030204" pitchFamily="34" charset="0"/>
                        </a:rPr>
                        <a:t>uso de algunas </a:t>
                      </a:r>
                      <a:r>
                        <a:rPr lang="es-CO" sz="1600" b="0" dirty="0" err="1" smtClean="0">
                          <a:latin typeface="Calibri" panose="020F0502020204030204" pitchFamily="34" charset="0"/>
                        </a:rPr>
                        <a:t>herrramientas</a:t>
                      </a:r>
                      <a:r>
                        <a:rPr lang="es-CO" sz="1600" b="0" dirty="0" smtClean="0"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l"/>
                      <a:r>
                        <a:rPr lang="es-CO" sz="1600" b="0" dirty="0" smtClean="0">
                          <a:latin typeface="Calibri" panose="020F0502020204030204" pitchFamily="34" charset="0"/>
                        </a:rPr>
                        <a:t>de la Plataforma.</a:t>
                      </a:r>
                      <a:endParaRPr lang="es-CO" sz="16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86654"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="1" dirty="0" smtClean="0"/>
                        <a:t>O (Oportunidades)</a:t>
                      </a:r>
                      <a:endParaRPr lang="es-CO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b="1" dirty="0" smtClean="0"/>
                        <a:t>(A) Amenazas</a:t>
                      </a:r>
                      <a:endParaRPr lang="es-CO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1484905"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 smtClean="0">
                          <a:latin typeface="Calibri" panose="020F0502020204030204" pitchFamily="34" charset="0"/>
                        </a:rPr>
                        <a:t>• Familiaridad del alumnado con </a:t>
                      </a:r>
                    </a:p>
                    <a:p>
                      <a:r>
                        <a:rPr lang="es-CO" sz="1600" dirty="0" smtClean="0">
                          <a:latin typeface="Calibri" panose="020F0502020204030204" pitchFamily="34" charset="0"/>
                        </a:rPr>
                        <a:t>la metodología de uso de las </a:t>
                      </a:r>
                    </a:p>
                    <a:p>
                      <a:r>
                        <a:rPr lang="es-CO" sz="1600" dirty="0" smtClean="0">
                          <a:latin typeface="Calibri" panose="020F0502020204030204" pitchFamily="34" charset="0"/>
                        </a:rPr>
                        <a:t>redes sociales.</a:t>
                      </a:r>
                    </a:p>
                    <a:p>
                      <a:r>
                        <a:rPr lang="es-CO" sz="1600" dirty="0" smtClean="0">
                          <a:latin typeface="Calibri" panose="020F0502020204030204" pitchFamily="34" charset="0"/>
                        </a:rPr>
                        <a:t>• Colaboración de equipo docente.</a:t>
                      </a:r>
                      <a:endParaRPr lang="es-CO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 smtClean="0">
                          <a:latin typeface="Calibri" panose="020F0502020204030204" pitchFamily="34" charset="0"/>
                        </a:rPr>
                        <a:t>• Horario docente insuficiente .</a:t>
                      </a:r>
                    </a:p>
                    <a:p>
                      <a:r>
                        <a:rPr lang="es-CO" sz="1600" dirty="0" smtClean="0">
                          <a:latin typeface="Calibri" panose="020F0502020204030204" pitchFamily="34" charset="0"/>
                        </a:rPr>
                        <a:t>• Falta de participación y </a:t>
                      </a:r>
                    </a:p>
                    <a:p>
                      <a:r>
                        <a:rPr lang="es-CO" sz="1600" dirty="0" smtClean="0">
                          <a:latin typeface="Calibri" panose="020F0502020204030204" pitchFamily="34" charset="0"/>
                        </a:rPr>
                        <a:t>coordinación por parte de la </a:t>
                      </a:r>
                    </a:p>
                    <a:p>
                      <a:r>
                        <a:rPr lang="es-CO" sz="1600" dirty="0" smtClean="0">
                          <a:latin typeface="Calibri" panose="020F0502020204030204" pitchFamily="34" charset="0"/>
                        </a:rPr>
                        <a:t>tutora del aula.</a:t>
                      </a:r>
                      <a:endParaRPr lang="es-CO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56216"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CO" b="1" dirty="0" smtClean="0"/>
                        <a:t>FACTORES EXTERNOS</a:t>
                      </a:r>
                      <a:endParaRPr lang="es-CO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478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err="1"/>
              <a:t>Webgrafía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CO" sz="3200" dirty="0" smtClean="0">
                <a:latin typeface="Calibri" panose="020F0502020204030204" pitchFamily="34" charset="0"/>
                <a:hlinkClick r:id="rId2"/>
              </a:rPr>
              <a:t>http</a:t>
            </a:r>
            <a:r>
              <a:rPr lang="es-CO" sz="3200" dirty="0">
                <a:latin typeface="Calibri" panose="020F0502020204030204" pitchFamily="34" charset="0"/>
                <a:hlinkClick r:id="rId2"/>
              </a:rPr>
              <a:t>://educarencomunicacion.com/wp-content/uploads/2012/03/TAREA-D.A.F.O-Mar%C3%ADa-Isabel-Ba%C3%B1ares2.pdf</a:t>
            </a:r>
            <a:r>
              <a:rPr lang="es-CO" dirty="0"/>
              <a:t/>
            </a:r>
            <a:br>
              <a:rPr lang="es-CO" dirty="0"/>
            </a:br>
            <a:r>
              <a:rPr lang="es-CO" dirty="0"/>
              <a:t/>
            </a:r>
            <a:br>
              <a:rPr lang="es-CO" dirty="0"/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861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Paralaje</Template>
  <TotalTime>68</TotalTime>
  <Words>351</Words>
  <Application>Microsoft Office PowerPoint</Application>
  <PresentationFormat>Panorámica</PresentationFormat>
  <Paragraphs>149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Corbel</vt:lpstr>
      <vt:lpstr>Parallax</vt:lpstr>
      <vt:lpstr>Presentación de PowerPoint</vt:lpstr>
      <vt:lpstr>Presentación de PowerPoint</vt:lpstr>
      <vt:lpstr>Webgrafía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Jairo Sandoval</dc:creator>
  <cp:lastModifiedBy>Jairo Sandoval</cp:lastModifiedBy>
  <cp:revision>24</cp:revision>
  <dcterms:created xsi:type="dcterms:W3CDTF">2014-01-15T20:41:44Z</dcterms:created>
  <dcterms:modified xsi:type="dcterms:W3CDTF">2014-01-15T21:50:11Z</dcterms:modified>
</cp:coreProperties>
</file>