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 id="271" r:id="rId4"/>
    <p:sldId id="272" r:id="rId5"/>
    <p:sldId id="273" r:id="rId6"/>
  </p:sldIdLst>
  <p:sldSz cx="9144000" cy="6858000" type="screen4x3"/>
  <p:notesSz cx="6858000" cy="9144000"/>
  <p:defaultTextStyle>
    <a:defPPr>
      <a:defRPr lang="es-E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CC0000"/>
    <a:srgbClr val="99CCFF"/>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532" autoAdjust="0"/>
  </p:normalViewPr>
  <p:slideViewPr>
    <p:cSldViewPr>
      <p:cViewPr varScale="1">
        <p:scale>
          <a:sx n="87" d="100"/>
          <a:sy n="87" d="100"/>
        </p:scale>
        <p:origin x="-106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1E910C38-94D3-4C14-A852-DE4842BF6576}" type="slidenum">
              <a:rPr lang="es-ES"/>
              <a:pPr>
                <a:defRPr/>
              </a:pPr>
              <a:t>‹Nº›</a:t>
            </a:fld>
            <a:endParaRPr lang="es-ES"/>
          </a:p>
        </p:txBody>
      </p:sp>
    </p:spTree>
    <p:extLst>
      <p:ext uri="{BB962C8B-B14F-4D97-AF65-F5344CB8AC3E}">
        <p14:creationId xmlns:p14="http://schemas.microsoft.com/office/powerpoint/2010/main" val="8176297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CBB629AA-99D9-4668-95CD-E67F0CCCDFFE}" type="slidenum">
              <a:rPr lang="es-ES"/>
              <a:pPr>
                <a:defRPr/>
              </a:pPr>
              <a:t>‹Nº›</a:t>
            </a:fld>
            <a:endParaRPr lang="es-ES"/>
          </a:p>
        </p:txBody>
      </p:sp>
    </p:spTree>
    <p:extLst>
      <p:ext uri="{BB962C8B-B14F-4D97-AF65-F5344CB8AC3E}">
        <p14:creationId xmlns:p14="http://schemas.microsoft.com/office/powerpoint/2010/main" val="101699728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7A257227-507E-4162-A342-664172C2B807}" type="slidenum">
              <a:rPr lang="es-ES"/>
              <a:pPr>
                <a:defRPr/>
              </a:pPr>
              <a:t>‹Nº›</a:t>
            </a:fld>
            <a:endParaRPr lang="es-ES"/>
          </a:p>
        </p:txBody>
      </p:sp>
    </p:spTree>
    <p:extLst>
      <p:ext uri="{BB962C8B-B14F-4D97-AF65-F5344CB8AC3E}">
        <p14:creationId xmlns:p14="http://schemas.microsoft.com/office/powerpoint/2010/main" val="200761427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ítulo, imágenes prediseñadas y texto">
    <p:spTree>
      <p:nvGrpSpPr>
        <p:cNvPr id="1" name=""/>
        <p:cNvGrpSpPr/>
        <p:nvPr/>
      </p:nvGrpSpPr>
      <p:grpSpPr>
        <a:xfrm>
          <a:off x="0" y="0"/>
          <a:ext cx="0" cy="0"/>
          <a:chOff x="0" y="0"/>
          <a:chExt cx="0" cy="0"/>
        </a:xfrm>
      </p:grpSpPr>
      <p:sp>
        <p:nvSpPr>
          <p:cNvPr id="2" name="1 Título"/>
          <p:cNvSpPr>
            <a:spLocks noGrp="1"/>
          </p:cNvSpPr>
          <p:nvPr>
            <p:ph type="title"/>
          </p:nvPr>
        </p:nvSpPr>
        <p:spPr>
          <a:xfrm>
            <a:off x="685800" y="609600"/>
            <a:ext cx="7772400" cy="1143000"/>
          </a:xfrm>
        </p:spPr>
        <p:txBody>
          <a:bodyPr/>
          <a:lstStyle/>
          <a:p>
            <a:r>
              <a:rPr lang="es-ES" smtClean="0"/>
              <a:t>Haga clic para modificar el estilo de título del patrón</a:t>
            </a:r>
            <a:endParaRPr lang="es-ES"/>
          </a:p>
        </p:txBody>
      </p:sp>
      <p:sp>
        <p:nvSpPr>
          <p:cNvPr id="3" name="2 Marcador de imágenes prediseñadas"/>
          <p:cNvSpPr>
            <a:spLocks noGrp="1"/>
          </p:cNvSpPr>
          <p:nvPr>
            <p:ph type="clipArt" sz="half" idx="1"/>
          </p:nvPr>
        </p:nvSpPr>
        <p:spPr>
          <a:xfrm>
            <a:off x="685800" y="1981200"/>
            <a:ext cx="3810000" cy="4114800"/>
          </a:xfrm>
        </p:spPr>
        <p:txBody>
          <a:bodyPr/>
          <a:lstStyle/>
          <a:p>
            <a:pPr lvl="0"/>
            <a:endParaRPr lang="es-ES" noProof="0" smtClean="0"/>
          </a:p>
        </p:txBody>
      </p:sp>
      <p:sp>
        <p:nvSpPr>
          <p:cNvPr id="4" name="3 Marcador de texto"/>
          <p:cNvSpPr>
            <a:spLocks noGrp="1"/>
          </p:cNvSpPr>
          <p:nvPr>
            <p:ph type="body" sz="half" idx="2"/>
          </p:nvPr>
        </p:nvSpPr>
        <p:spPr>
          <a:xfrm>
            <a:off x="4648200" y="1981200"/>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DA757F93-4031-4DD1-A929-C3E57CCFF3B6}" type="slidenum">
              <a:rPr lang="es-ES"/>
              <a:pPr>
                <a:defRPr/>
              </a:pPr>
              <a:t>‹Nº›</a:t>
            </a:fld>
            <a:endParaRPr lang="es-ES"/>
          </a:p>
        </p:txBody>
      </p:sp>
    </p:spTree>
    <p:extLst>
      <p:ext uri="{BB962C8B-B14F-4D97-AF65-F5344CB8AC3E}">
        <p14:creationId xmlns:p14="http://schemas.microsoft.com/office/powerpoint/2010/main" val="2178859762"/>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ítulo y texto e imágenes prediseñadas">
    <p:spTree>
      <p:nvGrpSpPr>
        <p:cNvPr id="1" name=""/>
        <p:cNvGrpSpPr/>
        <p:nvPr/>
      </p:nvGrpSpPr>
      <p:grpSpPr>
        <a:xfrm>
          <a:off x="0" y="0"/>
          <a:ext cx="0" cy="0"/>
          <a:chOff x="0" y="0"/>
          <a:chExt cx="0" cy="0"/>
        </a:xfrm>
      </p:grpSpPr>
      <p:sp>
        <p:nvSpPr>
          <p:cNvPr id="2" name="1 Título"/>
          <p:cNvSpPr>
            <a:spLocks noGrp="1"/>
          </p:cNvSpPr>
          <p:nvPr>
            <p:ph type="title"/>
          </p:nvPr>
        </p:nvSpPr>
        <p:spPr>
          <a:xfrm>
            <a:off x="685800" y="609600"/>
            <a:ext cx="7772400" cy="1143000"/>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685800" y="1981200"/>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imágenes prediseñadas"/>
          <p:cNvSpPr>
            <a:spLocks noGrp="1"/>
          </p:cNvSpPr>
          <p:nvPr>
            <p:ph type="clipArt" sz="half" idx="2"/>
          </p:nvPr>
        </p:nvSpPr>
        <p:spPr>
          <a:xfrm>
            <a:off x="4648200" y="1981200"/>
            <a:ext cx="3810000" cy="4114800"/>
          </a:xfrm>
        </p:spPr>
        <p:txBody>
          <a:bodyPr/>
          <a:lstStyle/>
          <a:p>
            <a:pPr lvl="0"/>
            <a:endParaRPr lang="es-E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0E978F44-FBA8-4772-BA3B-D7E97F68267E}" type="slidenum">
              <a:rPr lang="es-ES"/>
              <a:pPr>
                <a:defRPr/>
              </a:pPr>
              <a:t>‹Nº›</a:t>
            </a:fld>
            <a:endParaRPr lang="es-ES"/>
          </a:p>
        </p:txBody>
      </p:sp>
    </p:spTree>
    <p:extLst>
      <p:ext uri="{BB962C8B-B14F-4D97-AF65-F5344CB8AC3E}">
        <p14:creationId xmlns:p14="http://schemas.microsoft.com/office/powerpoint/2010/main" val="2094377506"/>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85800" y="609600"/>
            <a:ext cx="7772400" cy="1143000"/>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685800" y="1981200"/>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981200"/>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62518080-BFF5-47EA-B392-7E846B2252D0}" type="slidenum">
              <a:rPr lang="es-ES"/>
              <a:pPr>
                <a:defRPr/>
              </a:pPr>
              <a:t>‹Nº›</a:t>
            </a:fld>
            <a:endParaRPr lang="es-ES"/>
          </a:p>
        </p:txBody>
      </p:sp>
    </p:spTree>
    <p:extLst>
      <p:ext uri="{BB962C8B-B14F-4D97-AF65-F5344CB8AC3E}">
        <p14:creationId xmlns:p14="http://schemas.microsoft.com/office/powerpoint/2010/main" val="28173873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74E308A0-2625-43F9-860A-2ABE20F1F3AB}" type="slidenum">
              <a:rPr lang="es-ES"/>
              <a:pPr>
                <a:defRPr/>
              </a:pPr>
              <a:t>‹Nº›</a:t>
            </a:fld>
            <a:endParaRPr lang="es-ES"/>
          </a:p>
        </p:txBody>
      </p:sp>
    </p:spTree>
    <p:extLst>
      <p:ext uri="{BB962C8B-B14F-4D97-AF65-F5344CB8AC3E}">
        <p14:creationId xmlns:p14="http://schemas.microsoft.com/office/powerpoint/2010/main" val="213218786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48F8CEE4-8C51-419D-9A92-19E4B09FE417}" type="slidenum">
              <a:rPr lang="es-ES"/>
              <a:pPr>
                <a:defRPr/>
              </a:pPr>
              <a:t>‹Nº›</a:t>
            </a:fld>
            <a:endParaRPr lang="es-ES"/>
          </a:p>
        </p:txBody>
      </p:sp>
    </p:spTree>
    <p:extLst>
      <p:ext uri="{BB962C8B-B14F-4D97-AF65-F5344CB8AC3E}">
        <p14:creationId xmlns:p14="http://schemas.microsoft.com/office/powerpoint/2010/main" val="262545443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1BDEF211-F4D4-487C-B1FB-A44A711B0593}" type="slidenum">
              <a:rPr lang="es-ES"/>
              <a:pPr>
                <a:defRPr/>
              </a:pPr>
              <a:t>‹Nº›</a:t>
            </a:fld>
            <a:endParaRPr lang="es-ES"/>
          </a:p>
        </p:txBody>
      </p:sp>
    </p:spTree>
    <p:extLst>
      <p:ext uri="{BB962C8B-B14F-4D97-AF65-F5344CB8AC3E}">
        <p14:creationId xmlns:p14="http://schemas.microsoft.com/office/powerpoint/2010/main" val="406035196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5BBB2026-6583-4191-9EF4-7180405F8A55}" type="slidenum">
              <a:rPr lang="es-ES"/>
              <a:pPr>
                <a:defRPr/>
              </a:pPr>
              <a:t>‹Nº›</a:t>
            </a:fld>
            <a:endParaRPr lang="es-ES"/>
          </a:p>
        </p:txBody>
      </p:sp>
    </p:spTree>
    <p:extLst>
      <p:ext uri="{BB962C8B-B14F-4D97-AF65-F5344CB8AC3E}">
        <p14:creationId xmlns:p14="http://schemas.microsoft.com/office/powerpoint/2010/main" val="387927778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01A538CA-9242-42BB-A37E-12CBCF67EA2B}" type="slidenum">
              <a:rPr lang="es-ES"/>
              <a:pPr>
                <a:defRPr/>
              </a:pPr>
              <a:t>‹Nº›</a:t>
            </a:fld>
            <a:endParaRPr lang="es-ES"/>
          </a:p>
        </p:txBody>
      </p:sp>
    </p:spTree>
    <p:extLst>
      <p:ext uri="{BB962C8B-B14F-4D97-AF65-F5344CB8AC3E}">
        <p14:creationId xmlns:p14="http://schemas.microsoft.com/office/powerpoint/2010/main" val="107239329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FBF16B50-28B6-4B67-B77D-8D3F8852EE71}" type="slidenum">
              <a:rPr lang="es-ES"/>
              <a:pPr>
                <a:defRPr/>
              </a:pPr>
              <a:t>‹Nº›</a:t>
            </a:fld>
            <a:endParaRPr lang="es-ES"/>
          </a:p>
        </p:txBody>
      </p:sp>
    </p:spTree>
    <p:extLst>
      <p:ext uri="{BB962C8B-B14F-4D97-AF65-F5344CB8AC3E}">
        <p14:creationId xmlns:p14="http://schemas.microsoft.com/office/powerpoint/2010/main" val="178112783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6D6B4A1E-C0F8-4F1A-9117-0379AA33C2FC}" type="slidenum">
              <a:rPr lang="es-ES"/>
              <a:pPr>
                <a:defRPr/>
              </a:pPr>
              <a:t>‹Nº›</a:t>
            </a:fld>
            <a:endParaRPr lang="es-ES"/>
          </a:p>
        </p:txBody>
      </p:sp>
    </p:spTree>
    <p:extLst>
      <p:ext uri="{BB962C8B-B14F-4D97-AF65-F5344CB8AC3E}">
        <p14:creationId xmlns:p14="http://schemas.microsoft.com/office/powerpoint/2010/main" val="174413722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6A19891B-FF80-4F06-A640-6D020938F5E6}" type="slidenum">
              <a:rPr lang="es-ES"/>
              <a:pPr>
                <a:defRPr/>
              </a:pPr>
              <a:t>‹Nº›</a:t>
            </a:fld>
            <a:endParaRPr lang="es-ES"/>
          </a:p>
        </p:txBody>
      </p:sp>
    </p:spTree>
    <p:extLst>
      <p:ext uri="{BB962C8B-B14F-4D97-AF65-F5344CB8AC3E}">
        <p14:creationId xmlns:p14="http://schemas.microsoft.com/office/powerpoint/2010/main" val="251984049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s-E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s-E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C03A23C-C6AF-4D17-AC40-F51077309120}"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CC66FF"/>
            </a:gs>
            <a:gs pos="100000">
              <a:srgbClr val="CC99FF"/>
            </a:gs>
          </a:gsLst>
          <a:lin ang="5400000" scaled="1"/>
        </a:gra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s-MX" smtClean="0"/>
              <a:t>Los Prismas</a:t>
            </a:r>
            <a:endParaRPr lang="es-ES" smtClean="0"/>
          </a:p>
        </p:txBody>
      </p:sp>
      <p:sp>
        <p:nvSpPr>
          <p:cNvPr id="16387" name="Rectangle 3"/>
          <p:cNvSpPr>
            <a:spLocks noGrp="1" noChangeArrowheads="1"/>
          </p:cNvSpPr>
          <p:nvPr>
            <p:ph type="body" sz="half" idx="1"/>
          </p:nvPr>
        </p:nvSpPr>
        <p:spPr/>
        <p:txBody>
          <a:bodyPr/>
          <a:lstStyle/>
          <a:p>
            <a:pPr eaLnBrk="1" hangingPunct="1">
              <a:lnSpc>
                <a:spcPct val="90000"/>
              </a:lnSpc>
            </a:pPr>
            <a:r>
              <a:rPr lang="es-MX" sz="1900" smtClean="0"/>
              <a:t>Están limitados por dos caras iguales llamadas bases, y diversas caras laterales, que son paralelogramos.</a:t>
            </a:r>
          </a:p>
          <a:p>
            <a:pPr eaLnBrk="1" hangingPunct="1">
              <a:lnSpc>
                <a:spcPct val="90000"/>
              </a:lnSpc>
            </a:pPr>
            <a:r>
              <a:rPr lang="es-MX" sz="1900" smtClean="0"/>
              <a:t>Recibe el nombre de la figura de sus bases, por ejemplo, si sus base tienen triángulos, entonces es un prisma triangular.</a:t>
            </a:r>
          </a:p>
          <a:p>
            <a:pPr eaLnBrk="1" hangingPunct="1">
              <a:lnSpc>
                <a:spcPct val="90000"/>
              </a:lnSpc>
            </a:pPr>
            <a:r>
              <a:rPr lang="es-MX" sz="1900" smtClean="0"/>
              <a:t>Si las aristas laterales son perpendiculares a las bases, entonces son prismas rectos, en cambio si no lo son, son oblicuos.</a:t>
            </a:r>
          </a:p>
          <a:p>
            <a:pPr eaLnBrk="1" hangingPunct="1">
              <a:lnSpc>
                <a:spcPct val="90000"/>
              </a:lnSpc>
            </a:pPr>
            <a:r>
              <a:rPr lang="es-MX" sz="1900" smtClean="0"/>
              <a:t>Además los prismas son utilizados para la descomposición de la luz</a:t>
            </a:r>
            <a:endParaRPr lang="es-ES" sz="1900" smtClean="0"/>
          </a:p>
        </p:txBody>
      </p:sp>
      <p:pic>
        <p:nvPicPr>
          <p:cNvPr id="16388" name="Picture 7" descr="prisma"/>
          <p:cNvPicPr>
            <a:picLocks noChangeAspect="1" noChangeArrowheads="1"/>
          </p:cNvPicPr>
          <p:nvPr>
            <p:ph type="clipArt" sz="half" idx="2"/>
          </p:nvPr>
        </p:nvPicPr>
        <p:blipFill>
          <a:blip r:embed="rId3">
            <a:extLst>
              <a:ext uri="{28A0092B-C50C-407E-A947-70E740481C1C}">
                <a14:useLocalDpi xmlns:a14="http://schemas.microsoft.com/office/drawing/2010/main" val="0"/>
              </a:ext>
            </a:extLst>
          </a:blip>
          <a:srcRect/>
          <a:stretch>
            <a:fillRect/>
          </a:stretch>
        </p:blipFill>
        <p:spPr>
          <a:xfrm>
            <a:off x="4648200" y="2125663"/>
            <a:ext cx="3810000" cy="3824287"/>
          </a:xfrm>
          <a:noFill/>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linds(horizontal)">
                                      <p:cBhvr>
                                        <p:cTn id="7" dur="500"/>
                                        <p:tgtEl>
                                          <p:spTgt spid="15362"/>
                                        </p:tgtEl>
                                      </p:cBhvr>
                                    </p:animEffect>
                                  </p:childTnLst>
                                  <p:subTnLst>
                                    <p:audio>
                                      <p:cMediaNode>
                                        <p:cTn display="0" masterRel="sameClick">
                                          <p:stCondLst>
                                            <p:cond evt="begin" delay="0">
                                              <p:tn val="5"/>
                                            </p:cond>
                                          </p:stCondLst>
                                          <p:endCondLst>
                                            <p:cond evt="onStopAudio" delay="0">
                                              <p:tgtEl>
                                                <p:sldTgt/>
                                              </p:tgtEl>
                                            </p:cond>
                                          </p:endCondLst>
                                        </p:cTn>
                                        <p:tgtEl>
                                          <p:sndTgt r:embed="rId2" name="driveby.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00CC99"/>
            </a:gs>
            <a:gs pos="100000">
              <a:srgbClr val="FFFF99"/>
            </a:gs>
          </a:gsLst>
          <a:lin ang="5400000" scaled="1"/>
        </a:gra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s-MX" smtClean="0"/>
              <a:t>Los Prismas rectos</a:t>
            </a:r>
            <a:endParaRPr lang="es-ES" smtClean="0"/>
          </a:p>
        </p:txBody>
      </p:sp>
      <p:sp>
        <p:nvSpPr>
          <p:cNvPr id="17411" name="Rectangle 4"/>
          <p:cNvSpPr>
            <a:spLocks noGrp="1" noChangeArrowheads="1"/>
          </p:cNvSpPr>
          <p:nvPr>
            <p:ph type="body" sz="half" idx="2"/>
          </p:nvPr>
        </p:nvSpPr>
        <p:spPr>
          <a:xfrm>
            <a:off x="4724400" y="1752600"/>
            <a:ext cx="3810000" cy="4724400"/>
          </a:xfrm>
        </p:spPr>
        <p:txBody>
          <a:bodyPr/>
          <a:lstStyle/>
          <a:p>
            <a:pPr eaLnBrk="1" hangingPunct="1">
              <a:lnSpc>
                <a:spcPct val="90000"/>
              </a:lnSpc>
            </a:pPr>
            <a:r>
              <a:rPr lang="es-MX" sz="1800" smtClean="0"/>
              <a:t>Como dije antes un prisma recto posee aristas laterales perpendiculares a la base</a:t>
            </a:r>
          </a:p>
          <a:p>
            <a:pPr eaLnBrk="1" hangingPunct="1">
              <a:lnSpc>
                <a:spcPct val="90000"/>
              </a:lnSpc>
            </a:pPr>
            <a:r>
              <a:rPr lang="es-MX" sz="1800" smtClean="0"/>
              <a:t>El número de aristas se calcula depende de la forma, y los lados de la forma se multiplican por tres, (si es un ortoedro o prisma rectangular, son 4 lados, así que 4.3 que es igual a 12 aristas), mientras que el número de vértices se calcula multiplicando el número de lados de la base por 2, (#l.2)</a:t>
            </a:r>
          </a:p>
          <a:p>
            <a:pPr eaLnBrk="1" hangingPunct="1">
              <a:lnSpc>
                <a:spcPct val="90000"/>
              </a:lnSpc>
            </a:pPr>
            <a:r>
              <a:rPr lang="es-MX" sz="1800" smtClean="0"/>
              <a:t>El área lateral se calcula multiplicando el perímetro por la altura, mientras que el área total multiplicando el perímetro por la altura más dos por el área de la base.</a:t>
            </a:r>
            <a:endParaRPr lang="es-ES" sz="1800" smtClean="0"/>
          </a:p>
        </p:txBody>
      </p:sp>
      <p:pic>
        <p:nvPicPr>
          <p:cNvPr id="17412" name="Picture 7" descr="prisma_recto"/>
          <p:cNvPicPr>
            <a:picLocks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944563" y="1981200"/>
            <a:ext cx="3292475" cy="4114800"/>
          </a:xfrm>
          <a:noFill/>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2700000" scaled="1"/>
        </a:gra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s-MX" smtClean="0"/>
              <a:t>Los Prismas oblicuos y los antiprismas</a:t>
            </a:r>
            <a:endParaRPr lang="es-ES" smtClean="0"/>
          </a:p>
        </p:txBody>
      </p:sp>
      <p:sp>
        <p:nvSpPr>
          <p:cNvPr id="18435" name="Rectangle 3"/>
          <p:cNvSpPr>
            <a:spLocks noGrp="1" noChangeArrowheads="1"/>
          </p:cNvSpPr>
          <p:nvPr>
            <p:ph type="body" sz="half" idx="1"/>
          </p:nvPr>
        </p:nvSpPr>
        <p:spPr/>
        <p:txBody>
          <a:bodyPr/>
          <a:lstStyle/>
          <a:p>
            <a:pPr eaLnBrk="1" hangingPunct="1"/>
            <a:r>
              <a:rPr lang="es-MX" sz="2600" smtClean="0"/>
              <a:t>Los prismas oblicuos y los antiprismas son prismas, sólo que están girados de manera que la vértice de una base se una a dos vértices de la otra.</a:t>
            </a:r>
          </a:p>
          <a:p>
            <a:pPr eaLnBrk="1" hangingPunct="1"/>
            <a:r>
              <a:rPr lang="es-MX" sz="2600" smtClean="0"/>
              <a:t>Estos tienen una forma extraña y pueden inclinarse casi hasta 180º</a:t>
            </a:r>
            <a:endParaRPr lang="es-ES" sz="2600" smtClean="0"/>
          </a:p>
        </p:txBody>
      </p:sp>
      <p:pic>
        <p:nvPicPr>
          <p:cNvPr id="18436" name="Picture 10" descr="10"/>
          <p:cNvPicPr>
            <a:picLocks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4648200" y="2465388"/>
            <a:ext cx="3810000" cy="3146425"/>
          </a:xfrm>
          <a:noFill/>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33CCFF"/>
            </a:gs>
            <a:gs pos="100000">
              <a:schemeClr val="accent2"/>
            </a:gs>
          </a:gsLst>
          <a:lin ang="5400000" scaled="1"/>
        </a:gra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s-MX" smtClean="0"/>
              <a:t>Las Pirámides</a:t>
            </a:r>
            <a:endParaRPr lang="es-ES" smtClean="0"/>
          </a:p>
        </p:txBody>
      </p:sp>
      <p:sp>
        <p:nvSpPr>
          <p:cNvPr id="19459" name="Rectangle 4"/>
          <p:cNvSpPr>
            <a:spLocks noGrp="1" noChangeArrowheads="1"/>
          </p:cNvSpPr>
          <p:nvPr>
            <p:ph type="body" sz="half" idx="2"/>
          </p:nvPr>
        </p:nvSpPr>
        <p:spPr>
          <a:xfrm>
            <a:off x="4648200" y="1676400"/>
            <a:ext cx="3810000" cy="4876800"/>
          </a:xfrm>
        </p:spPr>
        <p:txBody>
          <a:bodyPr/>
          <a:lstStyle/>
          <a:p>
            <a:pPr eaLnBrk="1" hangingPunct="1">
              <a:lnSpc>
                <a:spcPct val="90000"/>
              </a:lnSpc>
            </a:pPr>
            <a:r>
              <a:rPr lang="es-MX" sz="1800" smtClean="0"/>
              <a:t>Limitada por una cara llamada base y diversas caras laterales.</a:t>
            </a:r>
          </a:p>
          <a:p>
            <a:pPr eaLnBrk="1" hangingPunct="1">
              <a:lnSpc>
                <a:spcPct val="90000"/>
              </a:lnSpc>
            </a:pPr>
            <a:r>
              <a:rPr lang="es-MX" sz="1800" smtClean="0"/>
              <a:t>La base tiene forma cuadrada, mientras que las caras laterales son triángulos equiláteros.</a:t>
            </a:r>
          </a:p>
          <a:p>
            <a:pPr eaLnBrk="1" hangingPunct="1">
              <a:lnSpc>
                <a:spcPct val="90000"/>
              </a:lnSpc>
            </a:pPr>
            <a:r>
              <a:rPr lang="es-MX" sz="1800" smtClean="0"/>
              <a:t>Todas las caras laterales concurren en un punto común llamado vértice.</a:t>
            </a:r>
          </a:p>
          <a:p>
            <a:pPr eaLnBrk="1" hangingPunct="1">
              <a:lnSpc>
                <a:spcPct val="90000"/>
              </a:lnSpc>
            </a:pPr>
            <a:r>
              <a:rPr lang="es-MX" sz="1800" smtClean="0"/>
              <a:t>La recta perpendicular a la base que pasa por la vértice se le denomina altura, mientras que la altura de las caras laterales es la apotema.</a:t>
            </a:r>
          </a:p>
          <a:p>
            <a:pPr eaLnBrk="1" hangingPunct="1">
              <a:lnSpc>
                <a:spcPct val="90000"/>
              </a:lnSpc>
            </a:pPr>
            <a:r>
              <a:rPr lang="es-MX" sz="1800" smtClean="0"/>
              <a:t>La pirámide recibe el nombre de la figura de su base.</a:t>
            </a:r>
          </a:p>
          <a:p>
            <a:pPr eaLnBrk="1" hangingPunct="1">
              <a:lnSpc>
                <a:spcPct val="90000"/>
              </a:lnSpc>
            </a:pPr>
            <a:r>
              <a:rPr lang="es-MX" sz="1800" smtClean="0"/>
              <a:t>Se dice que es regular si su base es un polígono regular y la altura va desde el vértice al centro de la base</a:t>
            </a:r>
          </a:p>
          <a:p>
            <a:pPr eaLnBrk="1" hangingPunct="1">
              <a:lnSpc>
                <a:spcPct val="90000"/>
              </a:lnSpc>
            </a:pPr>
            <a:endParaRPr lang="es-ES" sz="1800" smtClean="0"/>
          </a:p>
        </p:txBody>
      </p:sp>
      <p:sp>
        <p:nvSpPr>
          <p:cNvPr id="19460" name="Text Box 6"/>
          <p:cNvSpPr txBox="1">
            <a:spLocks noChangeArrowheads="1"/>
          </p:cNvSpPr>
          <p:nvPr/>
        </p:nvSpPr>
        <p:spPr bwMode="auto">
          <a:xfrm>
            <a:off x="611188" y="4108450"/>
            <a:ext cx="3733800" cy="241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s-MX" sz="1600"/>
              <a:t>Si App* es apotema de la pirámide y Apb* es la apotema de la base de la pirámide</a:t>
            </a:r>
          </a:p>
          <a:p>
            <a:pPr eaLnBrk="1" hangingPunct="1">
              <a:spcBef>
                <a:spcPct val="50000"/>
              </a:spcBef>
            </a:pPr>
            <a:r>
              <a:rPr lang="es-MX" sz="1600"/>
              <a:t>Se calcula el área lateral de una pirámide de la siguiente manera: P.App*/2</a:t>
            </a:r>
          </a:p>
          <a:p>
            <a:pPr eaLnBrk="1" hangingPunct="1">
              <a:spcBef>
                <a:spcPct val="50000"/>
              </a:spcBef>
            </a:pPr>
            <a:r>
              <a:rPr lang="es-MX" sz="1600"/>
              <a:t>Se calcula el área total de una pirámide: P/2(App*+Apb*) </a:t>
            </a:r>
          </a:p>
          <a:p>
            <a:pPr eaLnBrk="1" hangingPunct="1">
              <a:spcBef>
                <a:spcPct val="50000"/>
              </a:spcBef>
            </a:pPr>
            <a:r>
              <a:rPr lang="es-MX" sz="1600"/>
              <a:t>Se calcula el volumen de la pirámide: 1/3Ab.h</a:t>
            </a:r>
            <a:endParaRPr lang="es-ES" sz="1600"/>
          </a:p>
        </p:txBody>
      </p:sp>
      <p:sp>
        <p:nvSpPr>
          <p:cNvPr id="19461" name="Text Box 9"/>
          <p:cNvSpPr txBox="1">
            <a:spLocks noChangeArrowheads="1"/>
          </p:cNvSpPr>
          <p:nvPr/>
        </p:nvSpPr>
        <p:spPr bwMode="auto">
          <a:xfrm>
            <a:off x="762000" y="3429000"/>
            <a:ext cx="3200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s-MX" sz="1600"/>
              <a:t>Las Pirámides de Egipto, las pirámides más grandes del mundo</a:t>
            </a:r>
            <a:endParaRPr lang="es-ES" sz="1600"/>
          </a:p>
        </p:txBody>
      </p:sp>
      <p:pic>
        <p:nvPicPr>
          <p:cNvPr id="19462" name="Picture 12" descr="piramide"/>
          <p:cNvPicPr>
            <a:picLocks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885825" y="1600200"/>
            <a:ext cx="2800350" cy="1752600"/>
          </a:xfr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s-MX" smtClean="0"/>
              <a:t>Tronco de Pirámide de bases paralelas</a:t>
            </a:r>
            <a:endParaRPr lang="es-ES" smtClean="0"/>
          </a:p>
        </p:txBody>
      </p:sp>
      <p:sp>
        <p:nvSpPr>
          <p:cNvPr id="20483" name="Rectangle 3"/>
          <p:cNvSpPr>
            <a:spLocks noGrp="1" noChangeArrowheads="1"/>
          </p:cNvSpPr>
          <p:nvPr>
            <p:ph type="body" sz="half" idx="1"/>
          </p:nvPr>
        </p:nvSpPr>
        <p:spPr>
          <a:xfrm>
            <a:off x="685800" y="1905000"/>
            <a:ext cx="3810000" cy="4572000"/>
          </a:xfrm>
        </p:spPr>
        <p:txBody>
          <a:bodyPr/>
          <a:lstStyle/>
          <a:p>
            <a:pPr eaLnBrk="1" hangingPunct="1">
              <a:lnSpc>
                <a:spcPct val="90000"/>
              </a:lnSpc>
            </a:pPr>
            <a:r>
              <a:rPr lang="es-MX" sz="1600" smtClean="0"/>
              <a:t>Es el sector de la pirámide siendo eliminada la vértice y teniendo una base menor en la parte superior</a:t>
            </a:r>
          </a:p>
          <a:p>
            <a:pPr eaLnBrk="1" hangingPunct="1">
              <a:lnSpc>
                <a:spcPct val="90000"/>
              </a:lnSpc>
            </a:pPr>
            <a:r>
              <a:rPr lang="es-MX" sz="1600" smtClean="0"/>
              <a:t>Cuando tienen bases paralelas tiene forma de un trapecio, ya que sus caras laterales son trapecios isósceles</a:t>
            </a:r>
          </a:p>
          <a:p>
            <a:pPr eaLnBrk="1" hangingPunct="1">
              <a:lnSpc>
                <a:spcPct val="90000"/>
              </a:lnSpc>
            </a:pPr>
            <a:r>
              <a:rPr lang="es-MX" sz="1600" smtClean="0"/>
              <a:t>El área lateral se calcula sumando el perímetro de la base mayor más el perímetro de la base menor por la apotema del tronco de la pirámide, y el área total se calcula dividiendo el perímetro de la base mayor y multiplicándolo por la apotema del tronco de la pirámide más la apotema de la base del tronco de la pirámide, luego haciendo lo mismo con el perímetro de la base menor y sumando los dos resultados</a:t>
            </a:r>
          </a:p>
          <a:p>
            <a:pPr eaLnBrk="1" hangingPunct="1">
              <a:lnSpc>
                <a:spcPct val="90000"/>
              </a:lnSpc>
            </a:pPr>
            <a:r>
              <a:rPr lang="es-MX" sz="1600" smtClean="0"/>
              <a:t>Y su volumen es h/3(B+b+ la raíz cuadrada de B.b)</a:t>
            </a:r>
            <a:endParaRPr lang="es-ES" sz="1600" smtClean="0"/>
          </a:p>
        </p:txBody>
      </p:sp>
      <p:pic>
        <p:nvPicPr>
          <p:cNvPr id="20484" name="Picture 7" descr="choc2"/>
          <p:cNvPicPr>
            <a:picLocks noChangeAspect="1" noChangeArrowheads="1"/>
          </p:cNvPicPr>
          <p:nvPr>
            <p:ph type="clipArt" sz="half" idx="2"/>
          </p:nvPr>
        </p:nvPicPr>
        <p:blipFill>
          <a:blip r:embed="rId3">
            <a:extLst>
              <a:ext uri="{28A0092B-C50C-407E-A947-70E740481C1C}">
                <a14:useLocalDpi xmlns:a14="http://schemas.microsoft.com/office/drawing/2010/main" val="0"/>
              </a:ext>
            </a:extLst>
          </a:blip>
          <a:srcRect/>
          <a:stretch>
            <a:fillRect/>
          </a:stretch>
        </p:blipFill>
        <p:spPr>
          <a:xfrm>
            <a:off x="4800600" y="2366963"/>
            <a:ext cx="3048000" cy="2967037"/>
          </a:xfrm>
          <a:noFill/>
        </p:spPr>
      </p:pic>
      <p:sp>
        <p:nvSpPr>
          <p:cNvPr id="20485" name="Text Box 8"/>
          <p:cNvSpPr txBox="1">
            <a:spLocks noChangeArrowheads="1"/>
          </p:cNvSpPr>
          <p:nvPr/>
        </p:nvSpPr>
        <p:spPr bwMode="auto">
          <a:xfrm>
            <a:off x="4876800" y="5562600"/>
            <a:ext cx="33528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s-MX" sz="1600"/>
              <a:t>Algunas barras de chocolate tienen forma de tronco de pirámides, al igual que los lingotes de oro</a:t>
            </a:r>
            <a:endParaRPr lang="es-ES" sz="1600"/>
          </a:p>
        </p:txBody>
      </p:sp>
      <p:pic>
        <p:nvPicPr>
          <p:cNvPr id="20486" name="Picture 10" descr="inso-lingote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00" y="4495800"/>
            <a:ext cx="10572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1013</TotalTime>
  <Words>568</Words>
  <Application>Microsoft Office PowerPoint</Application>
  <PresentationFormat>Presentación en pantalla (4:3)</PresentationFormat>
  <Paragraphs>30</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Times New Roman</vt:lpstr>
      <vt:lpstr>Arial</vt:lpstr>
      <vt:lpstr>Calibri</vt:lpstr>
      <vt:lpstr>Symbol</vt:lpstr>
      <vt:lpstr>Diseño predeterminado</vt:lpstr>
      <vt:lpstr>Los Prismas</vt:lpstr>
      <vt:lpstr>Los Prismas rectos</vt:lpstr>
      <vt:lpstr>Los Prismas oblicuos y los antiprismas</vt:lpstr>
      <vt:lpstr>Las Pirámides</vt:lpstr>
      <vt:lpstr>Tronco de Pirámide de bases paralelas</vt:lpstr>
    </vt:vector>
  </TitlesOfParts>
  <Company>Empresa Autorizado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Personal Autorizado</dc:creator>
  <cp:lastModifiedBy>marcocharo</cp:lastModifiedBy>
  <cp:revision>18</cp:revision>
  <dcterms:created xsi:type="dcterms:W3CDTF">2004-10-31T16:58:59Z</dcterms:created>
  <dcterms:modified xsi:type="dcterms:W3CDTF">2014-02-15T02:43:24Z</dcterms:modified>
</cp:coreProperties>
</file>