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95" r:id="rId10"/>
    <p:sldId id="283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CC0000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532" autoAdjust="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10C38-94D3-4C14-A852-DE4842BF65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76297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629AA-99D9-4668-95CD-E67F0CCCDF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699728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57227-507E-4162-A342-664172C2B8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76142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57F93-4031-4DD1-A929-C3E57CCFF3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85976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78F44-FBA8-4772-BA3B-D7E97F6826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37750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8080-BFF5-47EA-B392-7E846B2252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387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308A0-2625-43F9-860A-2ABE20F1F3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1878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8CEE4-8C51-419D-9A92-19E4B09FE4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54544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EF211-F4D4-487C-B1FB-A44A711B05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3519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B2026-6583-4191-9EF4-7180405F8A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92777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538CA-9242-42BB-A37E-12CBCF67EA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39329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6B50-28B6-4B67-B77D-8D3F8852EE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12783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B4A1E-C0F8-4F1A-9117-0379AA33C2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1372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9891B-FF80-4F06-A640-6D020938F5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8404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03A23C-C6AF-4D17-AC40-F510773091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99"/>
            </a:gs>
            <a:gs pos="100000">
              <a:srgbClr val="99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Los Cuerpos Redondos</a:t>
            </a:r>
            <a:endParaRPr lang="es-E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s-MX" sz="2800" smtClean="0"/>
              <a:t>Existen 3 cuerpos redondos básicamente: el cilindro, que es como un prisma circular, el cono y la esfera.</a:t>
            </a:r>
          </a:p>
          <a:p>
            <a:pPr eaLnBrk="1" hangingPunct="1"/>
            <a:r>
              <a:rPr lang="es-MX" sz="2800" smtClean="0"/>
              <a:t>A continuación analizaremos cada uno de ellos</a:t>
            </a:r>
            <a:endParaRPr lang="es-ES" sz="2800" smtClean="0"/>
          </a:p>
        </p:txBody>
      </p:sp>
      <p:pic>
        <p:nvPicPr>
          <p:cNvPr id="26628" name="Picture 7" descr="circulo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168525"/>
            <a:ext cx="3810000" cy="37401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Los demás Sólidos</a:t>
            </a:r>
            <a:endParaRPr lang="es-E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800" smtClean="0"/>
              <a:t>Existen muchísimos más sólidos pero no los podemos explicar ya que son muchos.</a:t>
            </a:r>
          </a:p>
          <a:p>
            <a:pPr eaLnBrk="1" hangingPunct="1">
              <a:lnSpc>
                <a:spcPct val="90000"/>
              </a:lnSpc>
            </a:pPr>
            <a:r>
              <a:rPr lang="es-MX" sz="2800" smtClean="0"/>
              <a:t>En otra oportunidad explicaremos cada uno de ellos y nos profundizaremos en los que ya hemos explicado</a:t>
            </a:r>
            <a:endParaRPr lang="es-ES" sz="2800" smtClean="0"/>
          </a:p>
        </p:txBody>
      </p:sp>
      <p:pic>
        <p:nvPicPr>
          <p:cNvPr id="35844" name="Picture 7" descr="II_caleidociclo_small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151063"/>
            <a:ext cx="3810000" cy="37734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La Esfera: Definición y partes I</a:t>
            </a:r>
            <a:endParaRPr lang="es-ES" smtClean="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3810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1800" smtClean="0"/>
              <a:t>Es el cuerpo que se obtiene al hacer girar un círculo alrededor de su diámetro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En una esfera podemos resaltar las siguientes partes: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Casquete Esférico.- Es la superficie esférica obtenida al cortar a la esfera de una manera perpendicular al diámetro.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Zona Esférica.- Es el sector de la superficie esférica entre dos paralelos perpendiculares al diámetro.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Huso Esférico.- Es la parte de la superficie esférica entre dos planos interceptados por el diámetro</a:t>
            </a:r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</p:txBody>
      </p:sp>
      <p:pic>
        <p:nvPicPr>
          <p:cNvPr id="27652" name="Picture 7" descr="esfera"/>
          <p:cNvPicPr>
            <a:picLocks noGrp="1" noChangeAspect="1" noChangeArrowheads="1" noCrop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3810000" cy="341153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La Esfera: Definición y partes II</a:t>
            </a:r>
            <a:endParaRPr lang="es-E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1700" smtClean="0"/>
              <a:t>Segmento esférico de una base.- Porción de volumen esférico limitado por un plano perpendicular al plano y el casquete esférico.</a:t>
            </a:r>
          </a:p>
          <a:p>
            <a:pPr eaLnBrk="1" hangingPunct="1">
              <a:lnSpc>
                <a:spcPct val="90000"/>
              </a:lnSpc>
            </a:pPr>
            <a:r>
              <a:rPr lang="es-MX" sz="1700" smtClean="0"/>
              <a:t>Rebanada esférica.- Sector del volumen esférico limitado por dos planos y la zona esférica correspondiente.</a:t>
            </a:r>
          </a:p>
          <a:p>
            <a:pPr eaLnBrk="1" hangingPunct="1">
              <a:lnSpc>
                <a:spcPct val="90000"/>
              </a:lnSpc>
            </a:pPr>
            <a:r>
              <a:rPr lang="es-MX" sz="1700" smtClean="0"/>
              <a:t>Cuña esférica.- Es la parte del volumen esférico dentro de dos planos , está limitada por dichos planos y el huso esférico correspondiente</a:t>
            </a:r>
          </a:p>
          <a:p>
            <a:pPr eaLnBrk="1" hangingPunct="1">
              <a:lnSpc>
                <a:spcPct val="90000"/>
              </a:lnSpc>
            </a:pPr>
            <a:r>
              <a:rPr lang="es-MX" sz="1700" smtClean="0"/>
              <a:t>Sector Esférico.- Porción de volumen esférico formado por un segmento esférico  y un cono cuya generatriz es el radio de la esfera y cuyo radio de la base coincide con el del segmento.</a:t>
            </a:r>
            <a:endParaRPr lang="es-ES" sz="1700" smtClean="0"/>
          </a:p>
        </p:txBody>
      </p:sp>
      <p:pic>
        <p:nvPicPr>
          <p:cNvPr id="28676" name="Picture 7" descr="esfera"/>
          <p:cNvPicPr>
            <a:picLocks noGrp="1" noChangeAspect="1" noChangeArrowheads="1" noCrop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767013"/>
            <a:ext cx="3810000" cy="25415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La Esfera: Área y Volumen </a:t>
            </a:r>
            <a:endParaRPr lang="es-E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28800"/>
            <a:ext cx="3810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1800" smtClean="0"/>
              <a:t>Para calcular el área de una esfera se utiliza la siguiente fórmula: 4pr2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Para calcular el área de las distintas partes de la esfera se utilizan las siguientes fórmulas: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Casquete Esférico: 2p.r.h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Huso esférico: (p.r2.x°) /90°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Zona Esférica: 2p.r.h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Para calcular el volumen de la esfera y sus distintas partes se utilizan las siguientes fórmulas: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Esfera: 4pr2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Segmento Esférico: Vs*-Vc*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Rebanada Esférica: Vs1*-Vs2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Cuña Esférica: p.r3.x°/270°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Sector Esférico: 2</a:t>
            </a:r>
            <a:r>
              <a:rPr lang="es-MX" sz="1800" smtClean="0">
                <a:latin typeface="Symbol" pitchFamily="18" charset="2"/>
              </a:rPr>
              <a:t>p</a:t>
            </a:r>
            <a:r>
              <a:rPr lang="es-MX" sz="1800" smtClean="0"/>
              <a:t>r2.h/3</a:t>
            </a:r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</p:txBody>
      </p:sp>
      <p:pic>
        <p:nvPicPr>
          <p:cNvPr id="29700" name="Picture 7" descr="esfera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1250" y="1828800"/>
            <a:ext cx="3111500" cy="3048000"/>
          </a:xfrm>
          <a:noFill/>
        </p:spPr>
      </p:pic>
      <p:sp>
        <p:nvSpPr>
          <p:cNvPr id="29701" name="Text Box 9"/>
          <p:cNvSpPr txBox="1">
            <a:spLocks noChangeArrowheads="1"/>
          </p:cNvSpPr>
          <p:nvPr/>
        </p:nvSpPr>
        <p:spPr bwMode="auto">
          <a:xfrm>
            <a:off x="838200" y="5029200"/>
            <a:ext cx="3581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1800"/>
              <a:t>Vs* es el volumen del sector, Vc* es el volumen del cono, Vs1* es el volumen del segmento esférico 1 y Vs2* es el volumen del segmento esférico 2.  </a:t>
            </a:r>
            <a:endParaRPr lang="es-E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La Esfera: Coordenadas Geográficas</a:t>
            </a:r>
            <a:endParaRPr lang="es-E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000" smtClean="0"/>
              <a:t>En la Tierra se utilizan las coordenadas geográficos para ubicar lugares.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Para eso se divide la Tierra en pequeños cuadrados al cruzarse dos planos: los meridianos, verticales, y los paralelos, horizontales.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Para eso se utilizan dos factores en grados: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Latitud.- Distancia entre cualquier punto de la Tierra y el paralelo de 0°, de norte a sur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Longitud.- Distancia entre cualquier punto de la Tierra y el meridiano base, de oeste a este</a:t>
            </a:r>
            <a:endParaRPr lang="es-ES" sz="2000" smtClean="0"/>
          </a:p>
        </p:txBody>
      </p:sp>
      <p:pic>
        <p:nvPicPr>
          <p:cNvPr id="30724" name="Picture 7" descr="vdm014i20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286000"/>
            <a:ext cx="4191000" cy="381793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El Cono</a:t>
            </a:r>
            <a:endParaRPr lang="es-ES" smtClean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1800" smtClean="0">
                <a:solidFill>
                  <a:srgbClr val="000000"/>
                </a:solidFill>
              </a:rPr>
              <a:t>El cono es el sólido engendrado por un triángulo rectángulo al girar en</a:t>
            </a:r>
            <a:r>
              <a:rPr lang="es-MX" sz="1800" smtClean="0">
                <a:solidFill>
                  <a:srgbClr val="000000"/>
                </a:solidFill>
              </a:rPr>
              <a:t> </a:t>
            </a:r>
            <a:r>
              <a:rPr lang="es-ES" sz="1800" smtClean="0">
                <a:solidFill>
                  <a:srgbClr val="000000"/>
                </a:solidFill>
              </a:rPr>
              <a:t>torno a uno de sus </a:t>
            </a:r>
            <a:r>
              <a:rPr lang="es-MX" sz="1800" smtClean="0"/>
              <a:t>cat</a:t>
            </a:r>
            <a:r>
              <a:rPr lang="es-ES" sz="1800" smtClean="0"/>
              <a:t>et</a:t>
            </a:r>
            <a:r>
              <a:rPr lang="es-MX" sz="1800" smtClean="0"/>
              <a:t>os</a:t>
            </a:r>
            <a:r>
              <a:rPr lang="es-ES" sz="1800" smtClean="0"/>
              <a:t>.</a:t>
            </a:r>
            <a:endParaRPr lang="es-MX" sz="1800" smtClean="0"/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Un elemento notable en el cono es la generatriz que es la línea que al moverse genera la superficie de un cuerpo.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Para calcular el área el volumen, y la generatriz del cono se utilizan las siguientes fórmulas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Área lateral: </a:t>
            </a:r>
            <a:r>
              <a:rPr lang="es-MX" sz="1800" smtClean="0">
                <a:latin typeface="Symbol" pitchFamily="18" charset="2"/>
              </a:rPr>
              <a:t>p</a:t>
            </a:r>
            <a:r>
              <a:rPr lang="es-MX" sz="1800" smtClean="0"/>
              <a:t>.r.g (g: generatriz)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Área total: </a:t>
            </a:r>
            <a:r>
              <a:rPr lang="es-MX" sz="1800" smtClean="0">
                <a:latin typeface="Symbol" pitchFamily="18" charset="2"/>
              </a:rPr>
              <a:t>p</a:t>
            </a:r>
            <a:r>
              <a:rPr lang="es-MX" sz="1800" smtClean="0"/>
              <a:t>.r.g+</a:t>
            </a:r>
            <a:r>
              <a:rPr lang="es-MX" sz="1800" smtClean="0">
                <a:latin typeface="Symbol" pitchFamily="18" charset="2"/>
              </a:rPr>
              <a:t>p</a:t>
            </a:r>
            <a:r>
              <a:rPr lang="es-MX" sz="1800" smtClean="0"/>
              <a:t>.r2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Volumen: b.h/3</a:t>
            </a:r>
          </a:p>
          <a:p>
            <a:pPr eaLnBrk="1" hangingPunct="1">
              <a:lnSpc>
                <a:spcPct val="90000"/>
              </a:lnSpc>
            </a:pPr>
            <a:r>
              <a:rPr lang="es-MX" sz="1800" smtClean="0"/>
              <a:t>Generatriz: Raíz cuadrada de  Ca2+Cb2 (C: catetos)</a:t>
            </a:r>
          </a:p>
          <a:p>
            <a:pPr eaLnBrk="1" hangingPunct="1">
              <a:lnSpc>
                <a:spcPct val="90000"/>
              </a:lnSpc>
            </a:pPr>
            <a:endParaRPr lang="es-MX" sz="1800" smtClean="0"/>
          </a:p>
          <a:p>
            <a:pPr eaLnBrk="1" hangingPunct="1">
              <a:lnSpc>
                <a:spcPct val="90000"/>
              </a:lnSpc>
            </a:pPr>
            <a:endParaRPr lang="es-ES" sz="1600" smtClean="0"/>
          </a:p>
        </p:txBody>
      </p:sp>
      <p:pic>
        <p:nvPicPr>
          <p:cNvPr id="31748" name="Picture 7" descr="cono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2620963" cy="3352800"/>
          </a:xfrm>
          <a:noFill/>
        </p:spPr>
      </p:pic>
      <p:sp>
        <p:nvSpPr>
          <p:cNvPr id="31749" name="Text Box 8"/>
          <p:cNvSpPr txBox="1">
            <a:spLocks noChangeArrowheads="1"/>
          </p:cNvSpPr>
          <p:nvPr/>
        </p:nvSpPr>
        <p:spPr bwMode="auto">
          <a:xfrm>
            <a:off x="1143000" y="55626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1800"/>
              <a:t>El cono de helado tiene forma cónica</a:t>
            </a:r>
            <a:endParaRPr lang="es-E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El Tronco de cono</a:t>
            </a:r>
            <a:endParaRPr lang="es-E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0000" cy="4876800"/>
          </a:xfrm>
        </p:spPr>
        <p:txBody>
          <a:bodyPr/>
          <a:lstStyle/>
          <a:p>
            <a:pPr eaLnBrk="1" hangingPunct="1"/>
            <a:r>
              <a:rPr lang="es-MX" sz="2400" smtClean="0"/>
              <a:t>El tronco de cono es el sólido que se forma al eliminar el vértice sustiyendola por una base menor de forma circular.</a:t>
            </a:r>
          </a:p>
          <a:p>
            <a:pPr eaLnBrk="1" hangingPunct="1"/>
            <a:r>
              <a:rPr lang="es-MX" sz="2400" smtClean="0"/>
              <a:t>Para calcular el área del tronco de cono utilizamos las siguientes fórmulas:</a:t>
            </a:r>
          </a:p>
          <a:p>
            <a:pPr eaLnBrk="1" hangingPunct="1"/>
            <a:r>
              <a:rPr lang="es-MX" sz="2400" smtClean="0"/>
              <a:t>Área lateral: </a:t>
            </a:r>
            <a:r>
              <a:rPr lang="es-MX" sz="2400" smtClean="0">
                <a:latin typeface="Symbol" pitchFamily="18" charset="2"/>
              </a:rPr>
              <a:t>p(</a:t>
            </a:r>
            <a:r>
              <a:rPr lang="es-MX" sz="2400" smtClean="0"/>
              <a:t>r+r’).g (r’: radio de la base menor)</a:t>
            </a:r>
          </a:p>
          <a:p>
            <a:pPr eaLnBrk="1" hangingPunct="1"/>
            <a:r>
              <a:rPr lang="es-MX" sz="2400" smtClean="0"/>
              <a:t>Área total: </a:t>
            </a:r>
            <a:r>
              <a:rPr lang="es-MX" sz="2400" smtClean="0">
                <a:latin typeface="Symbol" pitchFamily="18" charset="2"/>
              </a:rPr>
              <a:t>p</a:t>
            </a:r>
            <a:r>
              <a:rPr lang="es-MX" sz="2400" smtClean="0"/>
              <a:t>[(r+r’).g+r2+r’2]</a:t>
            </a:r>
            <a:endParaRPr lang="es-ES" sz="2400" smtClean="0"/>
          </a:p>
        </p:txBody>
      </p:sp>
      <p:pic>
        <p:nvPicPr>
          <p:cNvPr id="32772" name="Picture 7" descr="megafono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981200"/>
            <a:ext cx="3276600" cy="3263900"/>
          </a:xfrm>
          <a:noFill/>
        </p:spPr>
      </p:pic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4876800" y="5410200"/>
            <a:ext cx="3657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La boca de un megáfono tiene forma de tronco de cono</a:t>
            </a:r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El Cilindro</a:t>
            </a:r>
            <a:endParaRPr lang="es-ES" smtClean="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000" smtClean="0">
                <a:solidFill>
                  <a:srgbClr val="000000"/>
                </a:solidFill>
              </a:rPr>
              <a:t>El cilindro es el sólido</a:t>
            </a:r>
            <a:r>
              <a:rPr lang="es-MX" sz="2000" smtClean="0">
                <a:solidFill>
                  <a:srgbClr val="000000"/>
                </a:solidFill>
              </a:rPr>
              <a:t> </a:t>
            </a:r>
            <a:r>
              <a:rPr lang="es-ES" sz="2000" smtClean="0">
                <a:solidFill>
                  <a:srgbClr val="000000"/>
                </a:solidFill>
              </a:rPr>
              <a:t>engendrado por un rectángulo al girar en torno a uno de sus lados.</a:t>
            </a:r>
            <a:endParaRPr lang="es-MX" sz="20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000" smtClean="0">
                <a:solidFill>
                  <a:srgbClr val="000000"/>
                </a:solidFill>
              </a:rPr>
              <a:t>Al igual que el cono posee una generatriz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>
                <a:solidFill>
                  <a:srgbClr val="000000"/>
                </a:solidFill>
              </a:rPr>
              <a:t>El área y le volumen se calculan con las siguientes fórmulas: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Área lateral: </a:t>
            </a:r>
            <a:r>
              <a:rPr lang="es-MX" sz="2000" smtClean="0">
                <a:latin typeface="Symbol" pitchFamily="18" charset="2"/>
              </a:rPr>
              <a:t>2.p.</a:t>
            </a:r>
            <a:r>
              <a:rPr lang="es-MX" sz="2000" smtClean="0"/>
              <a:t>r.h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Área Total: 2.</a:t>
            </a:r>
            <a:r>
              <a:rPr lang="es-MX" sz="2000" smtClean="0">
                <a:latin typeface="Symbol" pitchFamily="18" charset="2"/>
              </a:rPr>
              <a:t>p</a:t>
            </a:r>
            <a:r>
              <a:rPr lang="es-MX" sz="2000" smtClean="0"/>
              <a:t>.r.h+2</a:t>
            </a:r>
            <a:r>
              <a:rPr lang="es-MX" sz="2000" smtClean="0">
                <a:latin typeface="Symbol" pitchFamily="18" charset="2"/>
              </a:rPr>
              <a:t>p</a:t>
            </a:r>
            <a:r>
              <a:rPr lang="es-MX" sz="2000" smtClean="0"/>
              <a:t>.r2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Volumen: </a:t>
            </a:r>
            <a:r>
              <a:rPr lang="es-MX" sz="2000" smtClean="0">
                <a:latin typeface="Symbol" pitchFamily="18" charset="2"/>
              </a:rPr>
              <a:t>p</a:t>
            </a:r>
            <a:r>
              <a:rPr lang="es-MX" sz="2000" smtClean="0"/>
              <a:t>.r2.h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Los tubos por ejemplo tienen una forma cilíndrica, al igual que un resorte</a:t>
            </a:r>
            <a:r>
              <a:rPr lang="es-ES" sz="2000" smtClean="0"/>
              <a:t> </a:t>
            </a:r>
            <a:br>
              <a:rPr lang="es-ES" sz="2000" smtClean="0"/>
            </a:br>
            <a:endParaRPr lang="es-ES" sz="2000" smtClean="0"/>
          </a:p>
          <a:p>
            <a:pPr eaLnBrk="1" hangingPunct="1">
              <a:lnSpc>
                <a:spcPct val="90000"/>
              </a:lnSpc>
            </a:pPr>
            <a:endParaRPr lang="es-ES" sz="2400" smtClean="0"/>
          </a:p>
        </p:txBody>
      </p:sp>
      <p:pic>
        <p:nvPicPr>
          <p:cNvPr id="33796" name="Picture 7" descr="cilindro"/>
          <p:cNvPicPr>
            <a:picLocks noGrp="1" noChangeAspect="1" noChangeArrowheads="1" noCrop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6938" y="1981200"/>
            <a:ext cx="3387725" cy="4114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Otros Cuerpos Redondos</a:t>
            </a:r>
            <a:endParaRPr lang="es-E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000" smtClean="0"/>
              <a:t>Existen otros cuerpos redondos tales como la semiesfera, que tiene la forma de un semicírculo tridimensional.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Algunas vasijas tienen forma de semiesfera, generalmente el sopero y la dulcera.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La ovo esfera es otro cuerpo redondo irregular, también llamada esfera ovalada, esta es como un óvalo tridimensional.</a:t>
            </a:r>
          </a:p>
          <a:p>
            <a:pPr eaLnBrk="1" hangingPunct="1">
              <a:lnSpc>
                <a:spcPct val="90000"/>
              </a:lnSpc>
            </a:pPr>
            <a:r>
              <a:rPr lang="es-MX" sz="2000" smtClean="0"/>
              <a:t>Los huevos, por ejemplo tienen forma de ovo esfera.</a:t>
            </a:r>
          </a:p>
          <a:p>
            <a:pPr eaLnBrk="1" hangingPunct="1">
              <a:lnSpc>
                <a:spcPct val="90000"/>
              </a:lnSpc>
            </a:pPr>
            <a:endParaRPr lang="es-ES" sz="2000" smtClean="0"/>
          </a:p>
        </p:txBody>
      </p:sp>
      <p:pic>
        <p:nvPicPr>
          <p:cNvPr id="34820" name="Picture 7" descr="semiesfera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481263"/>
            <a:ext cx="3810000" cy="31130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784</Words>
  <Application>Microsoft Office PowerPoint</Application>
  <PresentationFormat>Presentación en pantalla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Diseño predeterminado</vt:lpstr>
      <vt:lpstr>Los Cuerpos Redondos</vt:lpstr>
      <vt:lpstr>La Esfera: Definición y partes I</vt:lpstr>
      <vt:lpstr>La Esfera: Definición y partes II</vt:lpstr>
      <vt:lpstr>La Esfera: Área y Volumen </vt:lpstr>
      <vt:lpstr>La Esfera: Coordenadas Geográficas</vt:lpstr>
      <vt:lpstr>El Cono</vt:lpstr>
      <vt:lpstr>El Tronco de cono</vt:lpstr>
      <vt:lpstr>El Cilindro</vt:lpstr>
      <vt:lpstr>Otros Cuerpos Redondos</vt:lpstr>
      <vt:lpstr>Los demás Sólidos</vt:lpstr>
    </vt:vector>
  </TitlesOfParts>
  <Company>Empresa Autorizado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 Autorizado</dc:creator>
  <cp:lastModifiedBy>marcocharo</cp:lastModifiedBy>
  <cp:revision>18</cp:revision>
  <dcterms:created xsi:type="dcterms:W3CDTF">2004-10-31T16:58:59Z</dcterms:created>
  <dcterms:modified xsi:type="dcterms:W3CDTF">2014-02-15T02:44:37Z</dcterms:modified>
</cp:coreProperties>
</file>