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63" r:id="rId17"/>
    <p:sldId id="264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00"/>
    <a:srgbClr val="CC66FF"/>
    <a:srgbClr val="F8F200"/>
    <a:srgbClr val="00FFFF"/>
    <a:srgbClr val="70CC32"/>
    <a:srgbClr val="00CCFF"/>
    <a:srgbClr val="FF3399"/>
    <a:srgbClr val="CC00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4" autoAdjust="0"/>
    <p:restoredTop sz="94660"/>
  </p:normalViewPr>
  <p:slideViewPr>
    <p:cSldViewPr>
      <p:cViewPr>
        <p:scale>
          <a:sx n="69" d="100"/>
          <a:sy n="69" d="100"/>
        </p:scale>
        <p:origin x="-64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DC41-1927-4B33-9DA0-35835ACF3A6D}" type="datetimeFigureOut">
              <a:rPr lang="es-MX" smtClean="0"/>
              <a:t>23/08/2012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5C1-9228-43BA-B596-BC9802CE3B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200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DC41-1927-4B33-9DA0-35835ACF3A6D}" type="datetimeFigureOut">
              <a:rPr lang="es-MX" smtClean="0"/>
              <a:t>23/08/2012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5C1-9228-43BA-B596-BC9802CE3B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81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DC41-1927-4B33-9DA0-35835ACF3A6D}" type="datetimeFigureOut">
              <a:rPr lang="es-MX" smtClean="0"/>
              <a:t>23/08/2012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5C1-9228-43BA-B596-BC9802CE3B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231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DC41-1927-4B33-9DA0-35835ACF3A6D}" type="datetimeFigureOut">
              <a:rPr lang="es-MX" smtClean="0"/>
              <a:t>23/08/2012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5C1-9228-43BA-B596-BC9802CE3B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90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DC41-1927-4B33-9DA0-35835ACF3A6D}" type="datetimeFigureOut">
              <a:rPr lang="es-MX" smtClean="0"/>
              <a:t>23/08/2012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5C1-9228-43BA-B596-BC9802CE3B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657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DC41-1927-4B33-9DA0-35835ACF3A6D}" type="datetimeFigureOut">
              <a:rPr lang="es-MX" smtClean="0"/>
              <a:t>23/08/2012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5C1-9228-43BA-B596-BC9802CE3B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26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DC41-1927-4B33-9DA0-35835ACF3A6D}" type="datetimeFigureOut">
              <a:rPr lang="es-MX" smtClean="0"/>
              <a:t>23/08/2012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5C1-9228-43BA-B596-BC9802CE3B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078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DC41-1927-4B33-9DA0-35835ACF3A6D}" type="datetimeFigureOut">
              <a:rPr lang="es-MX" smtClean="0"/>
              <a:t>23/08/2012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5C1-9228-43BA-B596-BC9802CE3B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454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DC41-1927-4B33-9DA0-35835ACF3A6D}" type="datetimeFigureOut">
              <a:rPr lang="es-MX" smtClean="0"/>
              <a:t>23/08/2012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5C1-9228-43BA-B596-BC9802CE3B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380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DC41-1927-4B33-9DA0-35835ACF3A6D}" type="datetimeFigureOut">
              <a:rPr lang="es-MX" smtClean="0"/>
              <a:t>23/08/2012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5C1-9228-43BA-B596-BC9802CE3B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02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DC41-1927-4B33-9DA0-35835ACF3A6D}" type="datetimeFigureOut">
              <a:rPr lang="es-MX" smtClean="0"/>
              <a:t>23/08/2012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5C1-9228-43BA-B596-BC9802CE3B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41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1DC41-1927-4B33-9DA0-35835ACF3A6D}" type="datetimeFigureOut">
              <a:rPr lang="es-MX" smtClean="0"/>
              <a:t>23/08/2012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D35C1-9228-43BA-B596-BC9802CE3B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16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15816" y="404664"/>
            <a:ext cx="6188224" cy="1326009"/>
          </a:xfrm>
        </p:spPr>
        <p:txBody>
          <a:bodyPr>
            <a:normAutofit/>
          </a:bodyPr>
          <a:lstStyle/>
          <a:p>
            <a:r>
              <a:rPr lang="es-MX" sz="7200" b="1" dirty="0" smtClean="0">
                <a:solidFill>
                  <a:srgbClr val="70CC32"/>
                </a:solidFill>
              </a:rPr>
              <a:t>Citoplasma</a:t>
            </a:r>
            <a:endParaRPr lang="es-MX" sz="7200" b="1" dirty="0">
              <a:solidFill>
                <a:srgbClr val="70CC3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MX" sz="3900" b="1" dirty="0" smtClean="0">
                <a:solidFill>
                  <a:srgbClr val="CC0099"/>
                </a:solidFill>
              </a:rPr>
              <a:t>Equipo # 3:</a:t>
            </a:r>
          </a:p>
          <a:p>
            <a:pPr marL="457200" indent="-457200" algn="l">
              <a:buFontTx/>
              <a:buChar char="-"/>
            </a:pPr>
            <a:r>
              <a:rPr lang="es-MX" dirty="0" smtClean="0">
                <a:solidFill>
                  <a:srgbClr val="00CCFF"/>
                </a:solidFill>
              </a:rPr>
              <a:t>Valeria Andrade</a:t>
            </a:r>
          </a:p>
          <a:p>
            <a:pPr marL="457200" indent="-457200" algn="l">
              <a:buFontTx/>
              <a:buChar char="-"/>
            </a:pPr>
            <a:r>
              <a:rPr lang="es-MX" dirty="0" smtClean="0">
                <a:solidFill>
                  <a:srgbClr val="00CCFF"/>
                </a:solidFill>
              </a:rPr>
              <a:t>Marcela Bravo</a:t>
            </a:r>
          </a:p>
          <a:p>
            <a:pPr marL="457200" indent="-457200" algn="l">
              <a:buFontTx/>
              <a:buChar char="-"/>
            </a:pPr>
            <a:r>
              <a:rPr lang="es-MX" dirty="0" smtClean="0">
                <a:solidFill>
                  <a:srgbClr val="00CCFF"/>
                </a:solidFill>
              </a:rPr>
              <a:t>Claudia Renault</a:t>
            </a:r>
          </a:p>
          <a:p>
            <a:pPr marL="457200" indent="-457200" algn="l">
              <a:buFontTx/>
              <a:buChar char="-"/>
            </a:pPr>
            <a:r>
              <a:rPr lang="es-MX" dirty="0" smtClean="0">
                <a:solidFill>
                  <a:srgbClr val="00CCFF"/>
                </a:solidFill>
              </a:rPr>
              <a:t>Camila Reyes</a:t>
            </a:r>
          </a:p>
          <a:p>
            <a:pPr marL="457200" indent="-457200" algn="l">
              <a:buFontTx/>
              <a:buChar char="-"/>
            </a:pPr>
            <a:r>
              <a:rPr lang="es-MX" dirty="0" err="1" smtClean="0">
                <a:solidFill>
                  <a:srgbClr val="00CCFF"/>
                </a:solidFill>
              </a:rPr>
              <a:t>Alessia</a:t>
            </a:r>
            <a:r>
              <a:rPr lang="es-MX" dirty="0" smtClean="0">
                <a:solidFill>
                  <a:srgbClr val="00CCFF"/>
                </a:solidFill>
              </a:rPr>
              <a:t> </a:t>
            </a:r>
            <a:r>
              <a:rPr lang="es-MX" dirty="0" err="1" smtClean="0">
                <a:solidFill>
                  <a:srgbClr val="00CCFF"/>
                </a:solidFill>
              </a:rPr>
              <a:t>Torri</a:t>
            </a:r>
            <a:endParaRPr lang="es-MX" dirty="0" smtClean="0">
              <a:solidFill>
                <a:srgbClr val="00CCFF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6"/>
            <a:ext cx="3707903" cy="363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http://t3.gstatic.com/images?q=tbn:ANd9GcSPTwxd0a9YnPvllmrQgm9HZd0pgRKeuxE-hhzFkI8WhuwjgB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408040" cy="44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6600" b="1" dirty="0" smtClean="0">
                <a:solidFill>
                  <a:schemeClr val="accent2">
                    <a:lumMod val="75000"/>
                  </a:schemeClr>
                </a:solidFill>
              </a:rPr>
              <a:t>Lisosomas</a:t>
            </a:r>
            <a:endParaRPr lang="es-MX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Formados </a:t>
            </a:r>
            <a:r>
              <a:rPr lang="es-MX" dirty="0"/>
              <a:t>por el retículo </a:t>
            </a:r>
            <a:r>
              <a:rPr lang="es-MX" dirty="0" err="1" smtClean="0"/>
              <a:t>endoplasmático</a:t>
            </a:r>
            <a:r>
              <a:rPr lang="es-MX" dirty="0" smtClean="0"/>
              <a:t> </a:t>
            </a:r>
            <a:r>
              <a:rPr lang="es-MX" dirty="0"/>
              <a:t>rugoso y empaquetadas por el complejo de Golgi.</a:t>
            </a:r>
          </a:p>
          <a:p>
            <a:r>
              <a:rPr lang="es-MX" dirty="0"/>
              <a:t>Función: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- Participan </a:t>
            </a:r>
            <a:r>
              <a:rPr lang="es-MX" dirty="0"/>
              <a:t>en la muerte celular </a:t>
            </a:r>
          </a:p>
          <a:p>
            <a:pPr marL="0" indent="0">
              <a:buNone/>
            </a:pPr>
            <a:r>
              <a:rPr lang="es-MX" dirty="0" smtClean="0"/>
              <a:t>- Contribuyen </a:t>
            </a:r>
            <a:r>
              <a:rPr lang="es-MX" dirty="0"/>
              <a:t>a la desintegración de células de deshecho.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06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6000" b="1" dirty="0" smtClean="0">
                <a:solidFill>
                  <a:srgbClr val="00FFFF"/>
                </a:solidFill>
              </a:rPr>
              <a:t>Vacuolas</a:t>
            </a:r>
            <a:endParaRPr lang="es-MX" sz="6000" b="1" dirty="0">
              <a:solidFill>
                <a:srgbClr val="00FF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8640"/>
            <a:ext cx="3816424" cy="6381328"/>
          </a:xfrm>
        </p:spPr>
        <p:txBody>
          <a:bodyPr>
            <a:noAutofit/>
          </a:bodyPr>
          <a:lstStyle/>
          <a:p>
            <a:r>
              <a:rPr lang="es-ES" sz="2200" dirty="0" smtClean="0"/>
              <a:t>Son sacos </a:t>
            </a:r>
            <a:r>
              <a:rPr lang="es-ES" sz="2200" dirty="0"/>
              <a:t>limitados por membrana, llenos de agua con varios azúcares, sales, proteínas, y otros nutrientes disueltos en ella. </a:t>
            </a:r>
            <a:endParaRPr lang="es-ES" sz="2200" dirty="0" smtClean="0"/>
          </a:p>
          <a:p>
            <a:r>
              <a:rPr lang="es-ES" sz="2200" dirty="0" smtClean="0"/>
              <a:t>FUNCIONES:</a:t>
            </a:r>
          </a:p>
          <a:p>
            <a:pPr marL="0" indent="0">
              <a:buNone/>
            </a:pPr>
            <a:r>
              <a:rPr lang="es-ES" sz="2200" dirty="0" smtClean="0"/>
              <a:t>- Almacenamiento </a:t>
            </a:r>
            <a:r>
              <a:rPr lang="es-ES" sz="2200" dirty="0"/>
              <a:t>de reservas y de productos </a:t>
            </a:r>
            <a:r>
              <a:rPr lang="es-ES" sz="2200" dirty="0" smtClean="0"/>
              <a:t>tóxicos.</a:t>
            </a:r>
          </a:p>
          <a:p>
            <a:pPr marL="0" indent="0">
              <a:buNone/>
            </a:pPr>
            <a:r>
              <a:rPr lang="es-ES" sz="2200" dirty="0" smtClean="0"/>
              <a:t>- Crecimiento </a:t>
            </a:r>
            <a:r>
              <a:rPr lang="es-ES" sz="2200" dirty="0"/>
              <a:t>de las células por presión de </a:t>
            </a:r>
            <a:r>
              <a:rPr lang="es-ES" sz="2200" dirty="0" smtClean="0"/>
              <a:t>turgencia.</a:t>
            </a:r>
          </a:p>
          <a:p>
            <a:pPr marL="0" indent="0">
              <a:buNone/>
            </a:pPr>
            <a:r>
              <a:rPr lang="es-ES" sz="2200" dirty="0" smtClean="0"/>
              <a:t>- Funciones </a:t>
            </a:r>
            <a:r>
              <a:rPr lang="es-ES" sz="2200" dirty="0"/>
              <a:t>análogas a los lisosomas cuando contienen enzimas </a:t>
            </a:r>
            <a:r>
              <a:rPr lang="es-ES" sz="2200" dirty="0" err="1" smtClean="0"/>
              <a:t>hidrolíticas</a:t>
            </a:r>
            <a:r>
              <a:rPr lang="es-ES" sz="2200" dirty="0" smtClean="0"/>
              <a:t>.</a:t>
            </a:r>
          </a:p>
          <a:p>
            <a:pPr marL="0" indent="0">
              <a:buNone/>
            </a:pPr>
            <a:r>
              <a:rPr lang="es-ES" sz="2200" dirty="0" smtClean="0"/>
              <a:t>- Homeóstasis </a:t>
            </a:r>
            <a:r>
              <a:rPr lang="es-ES" sz="2200" dirty="0"/>
              <a:t>del interior </a:t>
            </a:r>
            <a:r>
              <a:rPr lang="es-ES" sz="2200" dirty="0" smtClean="0"/>
              <a:t>celular.</a:t>
            </a:r>
          </a:p>
          <a:p>
            <a:pPr marL="0" indent="0">
              <a:buNone/>
            </a:pPr>
            <a:r>
              <a:rPr lang="es-ES" sz="2200" dirty="0" smtClean="0"/>
              <a:t>- Permiten </a:t>
            </a:r>
            <a:r>
              <a:rPr lang="es-ES" sz="2200" dirty="0"/>
              <a:t>rápidos movimientos en algunos órganos de ciertas </a:t>
            </a:r>
            <a:r>
              <a:rPr lang="es-ES" sz="2200" dirty="0" smtClean="0"/>
              <a:t>plantas.</a:t>
            </a:r>
            <a:endParaRPr lang="es-MX" sz="2200" dirty="0"/>
          </a:p>
          <a:p>
            <a:endParaRPr lang="es-MX" sz="2200" dirty="0"/>
          </a:p>
        </p:txBody>
      </p:sp>
      <p:pic>
        <p:nvPicPr>
          <p:cNvPr id="14338" name="Picture 2" descr="http://ceibal.edu.uy/UserFiles/P0001/ODEA/HTML/081007_celula_vegetal.elp/3vacuolas_c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69163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85592" y="274638"/>
            <a:ext cx="4978896" cy="1858218"/>
          </a:xfrm>
        </p:spPr>
        <p:txBody>
          <a:bodyPr>
            <a:noAutofit/>
          </a:bodyPr>
          <a:lstStyle/>
          <a:p>
            <a:pPr algn="r"/>
            <a:r>
              <a:rPr lang="es-MX" sz="5400" b="1" dirty="0" smtClean="0">
                <a:solidFill>
                  <a:srgbClr val="F8F200"/>
                </a:solidFill>
              </a:rPr>
              <a:t>Retículo </a:t>
            </a:r>
            <a:r>
              <a:rPr lang="es-MX" sz="5400" b="1" dirty="0" err="1" smtClean="0">
                <a:solidFill>
                  <a:srgbClr val="F8F200"/>
                </a:solidFill>
              </a:rPr>
              <a:t>Endoplasmático</a:t>
            </a:r>
            <a:endParaRPr lang="es-MX" sz="5400" b="1" dirty="0">
              <a:solidFill>
                <a:srgbClr val="F8F2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>
            <a:normAutofit/>
          </a:bodyPr>
          <a:lstStyle/>
          <a:p>
            <a:r>
              <a:rPr lang="es-MX" sz="2800" dirty="0" smtClean="0"/>
              <a:t>Es </a:t>
            </a:r>
            <a:r>
              <a:rPr lang="es-MX" sz="2800" dirty="0"/>
              <a:t>un orgánulo que tiene apariencia de una red interconectada de tubos aplanados y sáculos </a:t>
            </a:r>
            <a:r>
              <a:rPr lang="es-MX" sz="2800" dirty="0" smtClean="0"/>
              <a:t>comunicados </a:t>
            </a:r>
            <a:r>
              <a:rPr lang="es-MX" sz="2800" dirty="0"/>
              <a:t>entre </a:t>
            </a:r>
            <a:r>
              <a:rPr lang="es-MX" sz="2800" dirty="0" smtClean="0"/>
              <a:t>sí.</a:t>
            </a:r>
          </a:p>
          <a:p>
            <a:r>
              <a:rPr lang="es-MX" sz="2800" dirty="0"/>
              <a:t>Es un orgánulo encargado de la síntesis y el transporte de las proteínas.</a:t>
            </a:r>
          </a:p>
          <a:p>
            <a:r>
              <a:rPr lang="es-MX" sz="2800" b="1" dirty="0"/>
              <a:t>R</a:t>
            </a:r>
            <a:r>
              <a:rPr lang="es-MX" sz="2800" b="1" dirty="0" smtClean="0"/>
              <a:t>etículo </a:t>
            </a:r>
            <a:r>
              <a:rPr lang="es-MX" sz="2800" b="1" dirty="0" err="1"/>
              <a:t>endoplasmático</a:t>
            </a:r>
            <a:r>
              <a:rPr lang="es-MX" sz="2800" b="1" dirty="0"/>
              <a:t> </a:t>
            </a:r>
            <a:r>
              <a:rPr lang="es-MX" sz="2800" b="1" dirty="0" smtClean="0"/>
              <a:t>rugoso: </a:t>
            </a:r>
            <a:r>
              <a:rPr lang="es-MX" sz="2800" dirty="0"/>
              <a:t>se encuentra unido a la membrana nuclear </a:t>
            </a:r>
            <a:r>
              <a:rPr lang="es-MX" sz="2800" dirty="0" smtClean="0"/>
              <a:t>externa.</a:t>
            </a:r>
          </a:p>
          <a:p>
            <a:r>
              <a:rPr lang="es-MX" sz="2800" b="1" dirty="0"/>
              <a:t>R</a:t>
            </a:r>
            <a:r>
              <a:rPr lang="es-MX" sz="2800" b="1" dirty="0" smtClean="0"/>
              <a:t>etículo </a:t>
            </a:r>
            <a:r>
              <a:rPr lang="es-MX" sz="2800" b="1" dirty="0" err="1"/>
              <a:t>endoplasmático</a:t>
            </a:r>
            <a:r>
              <a:rPr lang="es-MX" sz="2800" b="1" dirty="0"/>
              <a:t> </a:t>
            </a:r>
            <a:r>
              <a:rPr lang="es-MX" sz="2800" b="1" dirty="0" smtClean="0"/>
              <a:t>liso: </a:t>
            </a:r>
            <a:r>
              <a:rPr lang="es-MX" sz="2800" dirty="0"/>
              <a:t>es una prolongación del retículo </a:t>
            </a:r>
            <a:r>
              <a:rPr lang="es-MX" sz="2800" dirty="0" err="1"/>
              <a:t>endoplasmático</a:t>
            </a:r>
            <a:r>
              <a:rPr lang="es-MX" sz="2800" dirty="0"/>
              <a:t> rugoso.</a:t>
            </a:r>
          </a:p>
          <a:p>
            <a:endParaRPr lang="es-MX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81642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7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5400" b="1" dirty="0" smtClean="0">
                <a:solidFill>
                  <a:srgbClr val="CC66FF"/>
                </a:solidFill>
              </a:rPr>
              <a:t>Aparato de Golgi</a:t>
            </a:r>
            <a:endParaRPr lang="es-MX" sz="5400" b="1" dirty="0">
              <a:solidFill>
                <a:srgbClr val="CC66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Aparato </a:t>
            </a:r>
            <a:r>
              <a:rPr lang="es-ES" dirty="0"/>
              <a:t>de </a:t>
            </a:r>
            <a:r>
              <a:rPr lang="es-ES" dirty="0" smtClean="0"/>
              <a:t>Golgi </a:t>
            </a:r>
            <a:r>
              <a:rPr lang="es-ES" dirty="0"/>
              <a:t>función es completar la fabricación de algunas proteínas. </a:t>
            </a:r>
            <a:endParaRPr lang="es-ES" dirty="0" smtClean="0"/>
          </a:p>
          <a:p>
            <a:r>
              <a:rPr lang="es-ES" dirty="0" smtClean="0"/>
              <a:t>Función:</a:t>
            </a:r>
          </a:p>
          <a:p>
            <a:pPr>
              <a:buFontTx/>
              <a:buChar char="-"/>
            </a:pPr>
            <a:r>
              <a:rPr lang="es-ES" dirty="0" smtClean="0"/>
              <a:t>Modifica </a:t>
            </a:r>
            <a:r>
              <a:rPr lang="es-ES" dirty="0"/>
              <a:t>vesículas del retículo endoplasmático rugoso.</a:t>
            </a:r>
            <a:endParaRPr lang="es-MX" dirty="0"/>
          </a:p>
          <a:p>
            <a:endParaRPr lang="es-MX" dirty="0"/>
          </a:p>
        </p:txBody>
      </p:sp>
      <p:pic>
        <p:nvPicPr>
          <p:cNvPr id="16386" name="Picture 2" descr="http://t2.gstatic.com/images?q=tbn:ANd9GcSH3wjsiD4izBdpsiZlYdKKJ9gQaHmjH3_j4gfNUlXSYr6Rix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5160259" cy="27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5400" b="1" dirty="0" smtClean="0">
                <a:solidFill>
                  <a:srgbClr val="FF6600"/>
                </a:solidFill>
              </a:rPr>
              <a:t>Mitocondrias</a:t>
            </a:r>
            <a:endParaRPr lang="es-MX" sz="5400" b="1" dirty="0">
              <a:solidFill>
                <a:srgbClr val="FF66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4402832" cy="5289451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</a:t>
            </a:r>
            <a:r>
              <a:rPr lang="es-ES" dirty="0" smtClean="0"/>
              <a:t>on </a:t>
            </a:r>
            <a:r>
              <a:rPr lang="es-ES" dirty="0"/>
              <a:t>orgánulos celulares encargados de suministrar la mayor parte de la energía necesaria para la actividad celular</a:t>
            </a:r>
            <a:r>
              <a:rPr lang="es-ES" dirty="0" smtClean="0"/>
              <a:t>.</a:t>
            </a:r>
            <a:endParaRPr lang="es-MX" dirty="0"/>
          </a:p>
          <a:p>
            <a:r>
              <a:rPr lang="es-ES" dirty="0" smtClean="0"/>
              <a:t>Las principales funciones son:</a:t>
            </a:r>
          </a:p>
          <a:p>
            <a:pPr>
              <a:buFontTx/>
              <a:buChar char="-"/>
            </a:pPr>
            <a:r>
              <a:rPr lang="es-ES" dirty="0" smtClean="0"/>
              <a:t>La </a:t>
            </a:r>
            <a:r>
              <a:rPr lang="es-ES" dirty="0"/>
              <a:t>oxidación de </a:t>
            </a:r>
            <a:r>
              <a:rPr lang="es-ES" dirty="0" smtClean="0"/>
              <a:t>metabolitos.</a:t>
            </a:r>
          </a:p>
          <a:p>
            <a:pPr>
              <a:buFontTx/>
              <a:buChar char="-"/>
            </a:pPr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obtención de ATP </a:t>
            </a:r>
            <a:endParaRPr lang="es-MX" dirty="0"/>
          </a:p>
          <a:p>
            <a:endParaRPr lang="es-MX" dirty="0"/>
          </a:p>
        </p:txBody>
      </p:sp>
      <p:pic>
        <p:nvPicPr>
          <p:cNvPr id="17410" name="Picture 2" descr="http://cuidatusaludcondiane.com/wordpress/wp-content/uploads/2012/02/mitocond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40466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>
                <a:solidFill>
                  <a:srgbClr val="66FF33"/>
                </a:solidFill>
              </a:rPr>
              <a:t>P</a:t>
            </a:r>
            <a:r>
              <a:rPr lang="es-ES" sz="5400" b="1" dirty="0" smtClean="0">
                <a:solidFill>
                  <a:srgbClr val="66FF33"/>
                </a:solidFill>
              </a:rPr>
              <a:t>eroxisomas</a:t>
            </a:r>
            <a:endParaRPr lang="es-MX" sz="5400" dirty="0">
              <a:solidFill>
                <a:srgbClr val="66FF3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</a:t>
            </a:r>
            <a:r>
              <a:rPr lang="es-ES" dirty="0" smtClean="0"/>
              <a:t>on </a:t>
            </a:r>
            <a:r>
              <a:rPr lang="es-ES" dirty="0"/>
              <a:t>orgánulos citoplasmáticos muy comunes en forma de vesículas que contienen oxidasas y catalasas. </a:t>
            </a:r>
            <a:endParaRPr lang="es-ES" dirty="0" smtClean="0"/>
          </a:p>
          <a:p>
            <a:r>
              <a:rPr lang="es-ES" dirty="0" smtClean="0"/>
              <a:t>Estas </a:t>
            </a:r>
            <a:r>
              <a:rPr lang="es-ES" dirty="0"/>
              <a:t>enzimas cumplen funciones de detoxificación celular. 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AutoShape 2" descr="data:image/jpeg;base64,/9j/4AAQSkZJRgABAQAAAQABAAD/2wCEAAkGBhQSERIUERQVFRUVFxQWFBUWERgUFhYTFxQVFhUZGxUYHCYeFxojHxQVHy8gIycpLiwsFx4yNTAqNSYtLSkBCQoKDgwOGg8PGjUlHRwsLCksLSw1LikpLikvMi0sLCwpLCkqLCwsKSwpKSwpLCwpLCksKS4sKSwsLSksLCwvNf/AABEIAHMAtgMBIgACEQEDEQH/xAAcAAEAAgMBAQEAAAAAAAAAAAAABQYBAwQCBwj/xABGEAABAwICBQULCgYBBQAAAAABAAIDBBESIQUGMUFREyIyYdIHFDRxdIGRlKGxsyMzQlJTVGLB4fAVFiRyc9GjZIKDkqL/xAAaAQEAAgMBAAAAAAAAAAAAAAAAAgUBBAYD/8QALREAAgECBAQEBgMAAAAAAAAAAAECAxESMTJRBBMhcSJBUpEFgaGx0fAzYeH/2gAMAwEAAhEDEQA/AJ/VzQVK6kpS6mpyTBTkk00RJJhYSSS25JO9TMWrlJ90pfVIewo7VuT+kpfJ6f4LFE6wa74QY6Y57HS7h/ZxP4vQttRuROrWqsoaYGOKkpHTEfdIS2PrdzMzwb6VVtXtShVuxvjY2K/OcImDEd4aA2w8ewKS1b1PdMRLUXEZzAN8Um+53hp47SvoEUQaA1oAAFgALADgAqbjviMaN6dHrLze3+/Y3KHDuXilkRseqlG0AClp7AWF6eMnzktuUdq3RgXNLTADae9ouypN7wAScgNpUS97qh1hlGNp4/r1Lm+ZN+ZY4I7Ec7QNPM7DHS07Wja7vWLs+xSUWqlG0W71pz1mmiJ9OFScMIaAGiwCjaypMruTj2fSO7r8ycyW5nBHYjZ9B00rsEVLTADa7vaL34dnvWyp0JSRAMbS07n9dNEc+vm7epd80whaI483nbxufz6lrdHyDcRzlds324lMctxgjsQx1ZgLgzveAvO3+nis3q6PpU3BqnSNaB3tTniTTRG5/wDVdWjKLA256TtvV1LtTHLcYVsRn8sUn3Wm9Vi7KwdWKT7rTeqxdlSiwU5ktxgjsZ7ncYbBUMaA1rayra1oFmtbyuxrRk0ZnIcValV9QPmqvy2r+IrQuupaI9kUss2ERF6EQiIgCIiAIiID88waZlngp4IwbclC3A3Nzy2Joz6stmxW/VzUhsdpKizn7Qza1p6/rH2DrXbqVoiKGkp3Mbznwwuc45uJdE02vuGexWBUvG/FJTvTpdFv5v8ABYUOGS8UgsOdYXOQCySoiomM78DOiOkeP6KkN4xI91Q7C3KMbTx/XgFKRQhoAaLAJBAGNDW7AuPSelGxiwILzsaMyOuwWUm+iMN2POkqwk8nH0jkerqXh7hTswtze7938XALho9I8nd3JPLj9I2A9pusUWk2coXy4r7jhuB6CV6cmpsRxx3JSgosAL39I3JJ3Df51ppG8tKZD0W9Ee7/AGs6Rrg9rWxkOx8DfLgpClgDGho3e0715ZEzaiIgCFEQHrUD5qq8tq/iK0Kp9zh14Kk/9ZWfFKti7Gloj2RRy1MIiL0IhERAEREAREQFC1Y8Co/J6f4LFJqM1Y8Co/J6f4LF70lXEcxmb3cN1/zXG1NT7l5DSjVX1Re7ko9/SP5eLiu6kpRG2w854la9H0Ijb+I7T+S86WqjHGcPScQ1n9zsr+bb5lGKxOyMt2VzVUVLpHmOI4Wt+ck4fhb18TuVffpUyEx6Oa1rAbPq3jHidv5MHpn8RyWNMkuMVDESA5uOocDY8lfZfi838ynKCha1rWtAAAAAAyAXR8JwsYxuysrVm3ZEEzVBj853STu3mSQ28zW2AXqTUqm3R4TxY9zT6QVdYdH5LnraXCrCyNUoUmj6ildylO8yhuZjktjt+F/0vEVbtX9Psqo8bMnDJ7Dta7gRuUXpF9lXm1vetQypbk0kMqGjY5jjYPtxabLQ4vg41YuUV4l9TZo13B2eR9JRYaVlc0WoREKA19zUWp6nyys+KVblVu58LRVXltZ8VWldjS0R7Io56mERF6EQiIgCIiAIiID5xoetEdBSfWNPT2H/AIWZ+JdujKIjnvze7PPcD+aitUaQvpqV79gggDR4oWD0Kyrjamp9y8hpQUPpx/ykA63u9AAHvKlZ5gxpcdgVarXOc5krthcWjquMvcp0P5ERqaWR2g5sc9XKdrpSwdTIgGgem5VppqgXCoeiagsdO3e2aT/6OIe9TDNJrrY6UUzzL/FVtttUZpbSItYKsfxk22rjqdKX3qRg2aSqrqLqKN7mSNLH5tcOg7gepap6q656gtEcsjo4iQ1xuaeIkuOzMszJJQH0bVqRzqSmLwQ7kmXuCDcNAzB8Skv3sULonVqBsEIkp6dzxGzGTSwkl2EXvzNt11fy9S/dab1WHsLkp8pyeef75lxHHZZfvyJD97EP7yUf/L1L91pvVYewuXSuh6aOJ7hTU17WH9LDtOQ+h1qKVJ+b+n5JeP8Ar9+RMdz6T5GpLrtxVdW4XFsjJkc9ymqnTrGTCJwff5K7w27G8q90cQJve7nNIyG8Xsql3P8AVyllgmMtNTvLampYC6miJDWvs0dHYFav5fjNRyxANmRMYyxDWck6VwNgcJ+cFrjLCCOrq6eiNtkVEtTudB0zBzhy0XMOF/yrea7C51nZ802a42O5p4L1FpWJzi1ssZc12BzRI0uD7E4SAbh1muNtuR4KEodTGxyMcXNcI5A9gMZJsGyWDi55Fw54cCxrQC3o3sR6bqiSMDpbxhvJNAis8Q4g+2MuI5TE1tnta21jYA2c2fUx0JVunIb2MsYu8MZeRnPeWMeA3nc42e3Lb7L+v41Bdw5aK7CWv+VZzXAOcWuz5ps1xsdzTwUO7VN2LFyrbl7S+0FuaIYYi1oD7AERbHBzOdbCbXWBqfcx4pAWxXEQ5LMNwShuJxecTw57XBwDehs3h1FkTc2lImNxPlja0uLA50jQMYJBbcm2K4IttyK6gVVpdRwYzG2XCDYZR2DW97QU5whrhYjkARmW86xa6wVko4MEbGXvha1t7WvhAGzdsQw7G5ERZMFC1Y8Co/J6f4LFJOdbMqM1Y8CpPJ6f4LF4qqgzO5OPo/Sd+93vXG1NT7l5DSjDyah9hlG32/qvOkTyvyMdrDfuBGzzBbKmbABDF0jkeOf5+5dtBRCNtt52n97lFOzuiTVz53XR8nU4nDCJrMf+GdmQv/cFie7TmrjrNoSOaNxdYEix4O4DqcNxVQZVGG0daDh+hUYbgjdjtsP4hkuk4Pio1Y4Xmiqr0XB38jmdUrW6ZTTNBMkGKORrmnYQ4EexaanRcUQvLNGwdbxf0bSrA1iKaCVIaF0Z3zUMi2xwlsk53Fwzjj8ZOZ6gt1Do+SpypWOjjPSqZG2y38kw5uPWcld9EaIjpohHELAZknNznHa5x3kqs43jI04uEH4n9DaoUHJ3eR2hEusXXOloZUTrE/mxt4vv5mgn/SlbqC1jfzoh1PPuClDMysya7mng9R5XV/EVuVQ7mPg0/ldV8RW9dfS0R7Io6mt92ERF6EAiIgCIiAIiID4ZonXRwpaeKWMsYIoW8ow4wWiNoBc3aMttrq2U2loeSHer2yF30m5kHrG0HqKoGjo/kIP8UXw2rHIljw+Nzo5Bsew2PnGw+dc3UoRk3bozoeU1FYT6ho6gwDE7N529XUutzwAScgNpVK0Pr8W2ZWADcJ2Dm/8Ae0dHxjJTrqg1JAjPye3EMwRx6+oLSnTlDM87+R6zqH7xG32/qfYpR8DS3CWgt2WIBHoKxFEGgBosAvS8zJCzakUTjc07ATtw3b7GkLdR6q0kRvHTxg8S3EfS66lEK9HWqNWcn7kOXHYzdLryl15kzN0WEQGVX9ZTz4/7Xe9T6gNaG5xnqcPcVOGZlZk53L/BZ/K6r4iuKp3ct8Fm8rqviK4rrqWiPZFHU1vuwiIvQgEREAREQBERAfCNHUv9NT/4YT/xMWuWFT2iqW9JS/4IPgsXJVUq52XSTOppu8UQT2LbojS8tI68XOjJu+EnI8Sw/Qd7FulhXI9in0aszE4KWZ9J0NpuOqjxxO2ZOacnMdwcN35rvXySCd8MglhdhkG36r2/VcN4X0LV7WRlUw25kjfnIyc2niOLTuK0q1DB4o5fY1WnF2ZMIV5uhK1gLpdYxJiQGbosXS6AzdROssd4gfqu9hFlK4loroccb28QbePaPasxdmDd3LPBJvKqr4iuSpvcs8Em8qqviK5LsKehdkUlTW+7CIi9CAREQBERAEREB8NqIjG50bJJmsY5zGNFTNZrGOLWgc/YAAPMtJiJ2yTeszdtEWHThsjKqTWTZrNCDtdL6zL215/hbOMvrE3bREVOGyM82p6n7mDohnGX1iXtr1DoxsbuUY6VrwLBwqJQbHaOnsRE5cdhzJvNs6u+pft6j1qbtp31L9vUetTdtYROTT9K9kYxy3M99S/b1HrU3bWO+pft6j1qbtoicmn6V7IY5bme+pft6j1qbtp31L9vUetTdtYROTT9K9kMctzPfUv29R61N2076l+2qPWpu2sInJp+leyGOW59J7m0QbSOtc3mkcSXFxLnYXOJc4kkkkq1oiyYCIiAIiIAiIgC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4354641" cy="253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5000" b="1" dirty="0" smtClean="0">
                <a:solidFill>
                  <a:srgbClr val="CC0099"/>
                </a:solidFill>
              </a:rPr>
              <a:t>Funciones del Citoplasma</a:t>
            </a:r>
            <a:endParaRPr lang="es-MX" sz="5000" b="1" dirty="0">
              <a:solidFill>
                <a:srgbClr val="CC00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032" y="1484784"/>
            <a:ext cx="3816424" cy="4752528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Llena la mayor parte de la célula.</a:t>
            </a:r>
          </a:p>
          <a:p>
            <a:r>
              <a:rPr lang="es-MX" dirty="0" smtClean="0"/>
              <a:t>Dentro de el se llevan a cabo las funciones metabólicas y biosintéticas de la célula.</a:t>
            </a:r>
          </a:p>
          <a:p>
            <a:r>
              <a:rPr lang="es-MX" dirty="0" smtClean="0"/>
              <a:t>Da a la célula la capacidad de conservar su forma.</a:t>
            </a:r>
          </a:p>
          <a:p>
            <a:endParaRPr lang="es-MX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7700"/>
            <a:ext cx="4206577" cy="445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3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131" y="908689"/>
            <a:ext cx="4248472" cy="2880320"/>
          </a:xfrm>
        </p:spPr>
        <p:txBody>
          <a:bodyPr>
            <a:normAutofit/>
          </a:bodyPr>
          <a:lstStyle/>
          <a:p>
            <a:r>
              <a:rPr lang="es-MX" dirty="0" smtClean="0"/>
              <a:t>Le proporciona a la célula un importante grado de plasticidad.</a:t>
            </a:r>
          </a:p>
          <a:p>
            <a:r>
              <a:rPr lang="es-MX" dirty="0" smtClean="0"/>
              <a:t>En el se localizan los organelos celulares.</a:t>
            </a:r>
          </a:p>
        </p:txBody>
      </p:sp>
      <p:pic>
        <p:nvPicPr>
          <p:cNvPr id="6146" name="Picture 2" descr="http://t1.gstatic.com/images?q=tbn:ANd9GcRrPadb7Enlt7LzCMAEJWm39xKDj3I0lokVNMbb5d3WtzQaf2j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75" y="397736"/>
            <a:ext cx="4576799" cy="35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3789040"/>
            <a:ext cx="7885879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3200" dirty="0"/>
              <a:t>Proporciona sostén y medios de comunicación a la célula 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3200" dirty="0"/>
              <a:t>Es un contenedor de enzimas, ARN y otros solutos de la célula.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32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7200" b="1" dirty="0" smtClean="0">
                <a:solidFill>
                  <a:srgbClr val="FF3399"/>
                </a:solidFill>
              </a:rPr>
              <a:t>Citoplasma</a:t>
            </a:r>
            <a:endParaRPr lang="es-MX" sz="7200" b="1" dirty="0">
              <a:solidFill>
                <a:srgbClr val="FF33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Significa: Plasma o sustancia formadora de la célula.</a:t>
            </a:r>
          </a:p>
          <a:p>
            <a:r>
              <a:rPr lang="es-MX" dirty="0" smtClean="0"/>
              <a:t>Antes se le llamaba </a:t>
            </a:r>
            <a:r>
              <a:rPr lang="es-MX" b="1" dirty="0" smtClean="0"/>
              <a:t>protoplasma.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30829"/>
            <a:ext cx="4680520" cy="358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9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12567"/>
            <a:ext cx="5384651" cy="326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0375" y="404664"/>
            <a:ext cx="8229600" cy="4525963"/>
          </a:xfrm>
        </p:spPr>
        <p:txBody>
          <a:bodyPr/>
          <a:lstStyle/>
          <a:p>
            <a:r>
              <a:rPr lang="es-MX" dirty="0"/>
              <a:t>Es el espacio celular comprendido entre la membrana plasmática y la envoltura </a:t>
            </a:r>
            <a:r>
              <a:rPr lang="es-MX" dirty="0" smtClean="0"/>
              <a:t>nuclear.</a:t>
            </a:r>
          </a:p>
          <a:p>
            <a:r>
              <a:rPr lang="es-MX" dirty="0" smtClean="0"/>
              <a:t>Comprende </a:t>
            </a:r>
            <a:r>
              <a:rPr lang="es-MX" dirty="0"/>
              <a:t>todo el volumen de la célula, salvo el núcleo. </a:t>
            </a:r>
            <a:endParaRPr lang="es-MX" dirty="0" smtClean="0"/>
          </a:p>
          <a:p>
            <a:r>
              <a:rPr lang="es-MX" dirty="0" smtClean="0"/>
              <a:t>Está </a:t>
            </a:r>
            <a:r>
              <a:rPr lang="es-MX" dirty="0"/>
              <a:t>compuesto por el </a:t>
            </a:r>
            <a:r>
              <a:rPr lang="es-MX" dirty="0" err="1"/>
              <a:t>citosol</a:t>
            </a:r>
            <a:r>
              <a:rPr lang="es-MX" dirty="0"/>
              <a:t>, los orgánulos celulares y el </a:t>
            </a:r>
            <a:r>
              <a:rPr lang="es-MX" dirty="0" err="1"/>
              <a:t>citoesqueleto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AutoShape 2" descr="data:image/jpeg;base64,/9j/4AAQSkZJRgABAQAAAQABAAD/2wCEAAkGBhMSERUUExMVFRUWFxUYFxYXGBcbGBwXFxgYFxoZGhkYHCYeFxojGhoXHy8gIycpLCwsFx8xNTAqNSYrLCkBCQoKDgwOGg8PGiwkHyU0LC8qNC0sLDQsKSksLCktLCwtLCovLCwvLC0sLCwsLCwvLCwpLCwvLCwsLCwsLCwsLP/AABEIAL0BCgMBIgACEQEDEQH/xAAbAAACAwEBAQAAAAAAAAAAAAAABQMEBgIBB//EAEQQAAECAwYDBQMJBwMEAwAAAAECEQADIQQFEjFBUSJhcQYTMoGRUqGxI0JicoKSwdHwFBVDU7Lh8QczwiRjotJUk7P/xAAaAQACAwEBAAAAAAAAAAAAAAAAAgEDBAUG/8QAMREAAgIBAwIEBAUEAwAAAAAAAAECEQMEEiExQRNRYXEigZHwBTLB0fEUUqGxIzPh/9oADAMBAAIRAxEAPwD7jBBBAAQQQQAEEEEABBBBAAQQQQAEEEEABBBBAAQQQQAEEEKLxvhiEock0GGqlHZOgG6jQQVZDdDGdbEIopVdsz6CscSrwlqOEGugIIfpiAfyhfZbkKqzjnXAkkJ+0rxTDzJiedciG4OE7OW5auDzDERPBFsZQQoTecyXSZKWW+ckYn+6G8zh6RIL7B8MmcfsEe8loKJtDOIp9pSgOosMuZOwAqTyEVEzZ68kJlDdRxq+6mg9T0ieRYQk4iSpXtKqeg0SOQAiAOrNNUqpThGgPi82oOlfwE8EEBIQQQQAEEEEABBBBAAQQQQAEEEEABBBBAAQQQQAEEEEABBBBAAQQQQAEEEEABHKlgBzQDMmPJs0JBKiwGZhHeF4FRAwkk+CVqo+0rkM9hrylKyG6O7yvUkAJBOKiEjxL58k/qgizdV093xrOKaoVOgHsp2Hxj267rwErmHFNVmdAPZTy56+6GUS32QqXdhBBCe+e1dmstJszj0QkFS/QZebRCTfCLErHEDRiR/qanEf+lnlFWUML6ZpJDPXIn8u5f8AqdIK8JQtLswXwqJ2GMBKvsqMP4c/IZwkjZwRl5X+oMgrwlM1KWqtSQwo7EBRUPSHN337InkiVOQsgOQkhwNyMxCOLXUVpovwQQRBAQQQQAEEEEABBBBAAQQQQAEEEEABBBBAAQRxNmhIJUQAMyaCFs++CQ6EgJ/mTHSnyHiV7oCG6GscqmAZkDrGb/eBmFgZ03lLGBHqK+piWXdcw1EmUjms4letYbaLu8hybwlj+Ij7w/OPP3lK/mI+8IWpum0fzZafqo/uI9/cs7/5A/8ArH/tBS8wuXkMv3hK/mI+8n848N5Sv5iPvCE1rsSpVV2sJfL5MfDFHVhsq5qcUu1haXZ0oTmMwa0PIwbe4bn0GpvSXop+gUfgI4nXiwcJbmshI/E+6K/7mUfFaJp6YR+BiSVcEkVIKzuslXuy90RwT8QvNpXNV8n8qofOZpSOY3PqYZ3bdQluonHMV4ln4DYRdSgAMAw5R08FgkEEULbfkmV45iQdhU+gjM3x/qRLQhfcoK1hJwu3iYtTrvnCqSk9qfI9N8HPbjteqWtNlsyvlVVmKDPLScqmgUandhGQkWVKMuJR8SzVSjVyScop2dCkkqWp5iziWrUqVXPkz9AIs4/drzGfSOgoKKpGhKlRaUrJxryjkpSoFKku++THRtIgWsnyPuf+8TBYz0/Lf4RJDRQF2JkKxoBUli6XOMD6JJZTO7EeYzjm0SgEpnJmlICiUrSpqEsxLUOb5EZZiGaFjfn/AG+ELLSgS1lC27mfQuKImOGVmGCmCTkxwnQxK5G78mhub/UedKUlM9pkpvEB8oBoXFF6DJ6u5yOtR27kGtWLMaNXnlHyq2WVKWSlLJYhJCnBGebvo8K5cxSA2NTjUJQXrqFJL02IjPk07yfkdFU0kro+7SO1UhWSjqMtRSm8X5V4S1ZKEfHezARNXgWsCmLhTgKgCA2GoerkjSN9LuKyLSA5zB8SncAs5erOWfKORmy5cOR43TobHCOSO5XRrAqPYys+zzpAeUe8AahU1OrMT19YuXf2gJfGCAHd8wxZ+addwC9Q7Th1anLbJUxZ4nFWug+gjxKnyj2NpUEEEEABBBBAARFabSmWkqVkP0w3JyiWFt5DFMlpOQxLPUMB8TEohsoW+24UiZNDqP8AtyswNifaVz00j2w3IqaRMtBJOYl6Ac4r2RPfW04qiWHbnp7zGohnwIlfU5lywkMAANhlHUEEIWBFa1XlKlkBcxKSosASHJOTCJ5kwAOYx1qmpUZqyXmpYIcmgUCkqSMjxKCXq3xeENwk5bSzb3nifMGPDLDJCSxKgHL0qAK4RuYguC9EWcTsYYLUJiVhyFOlKcP0SG1oX5RTuq3KsMpWOYqdKWkzEHNaVL0Y7lnAyOWbCnJvJKJiFYcRQgUWngGJgFP81VCHIZico0NLa76dvv3KN3KfcbC0ptJmGdPwYAMCElOTOVMQcYxcNNi+YhZY74tCEqWFn5LuiZROIKCsWJNXYhtNDnpCztJeK+NctAQtQSpRDA4Qwfh3dn8zlQF4S+7Hd5KCiAScRbN3LlQyMZtRqPBhF7G7a8vh879a6FmOHiN89P8AJsbb2+s6eFBK1MCwBZjkXbmIxnaHt/OWSlCwmrEJf0pU+Z8ozs62nCVAqQA1AopSNcSjWhJLJSMq5GFxllQ+cRz4U+QDk+bjnF+LQve5ZpWuy7f++z49xvEeRLw416/f8ntqt6lniWo8nP8ASinrF2wWXA6iMnAFBxA8ZPRXAPqKOsLZ1EtQ10DZPltEcu8Voo7j2TUfmI6FLbtiqLsODZLdJ2zQKnsd1bnIdP1pEX7wSNRzyd8/KEM2+QtqEHUCo/OI/wBpc0VSmR/WsKsfmabRprPb0qyPKJ5U5gC+lX3cnzNcoyMm0kF3Znq8aKwzeFzUnM/rKFnCg6jOXMcghzzrXelAI7tNm72WoFiT4aZEZMPd6xBJXTN+T0Z9gYsoLUFdc+fSsVC9BMiaiXISpVApSwXLtMxMoCmRbEHL8YhVOkYVKIUSFNTT+9Gh9OsqHmoIcEomjqoFCm2PCj9NCG8FFnSNmGQbyB0ixDWFlmqeiQMORCgg5fZr9rUQ3sXaKalYSVnFngmCrM7gipHMYhCCRNYh30oCR/Sd/wBGLspmUVDvEkurEONGEAUIAVhS2QZSali5h5YceWNZIp+5z8jlhncHVn0a4u07kAnCdiQQfqqyPxh1a7ShXEgYVDXTz3EfJZM1aVKd8BUkDZ1AjPVlAV1xAwzN5LWBxqIbiSVOFJUCDTQtiD7iPPaz8J2fFilUeL716o1YNb4nE1z29fc+i3NfXdkAn5JR1+YdW5DbYg7xrgY+Ydm5pXKWkl1ILE74SpBPmAj0MbLsrbSpBlqLlDYfqHIeRHoRGzZJKpdVw/3+ZnUlfHQfQQQQo4QQQQAELrXSeh8lIUnzBB+D+kMYq3jZitPD4kkKT1GnmHHnEohiG6lYLctJ+ekt7j+EaiMlfSCcFplZpqRrTMEcofWa+ZapQmYgAdNX26wTaStiw60X45UsCppCe1dpEpBwjzVQQhn3ouc5UspQzsKE1Zvo/GmYNIw/1mOUlDG7f+PqX+G0tzGHaK90EpSC6QU4w7OCoAjoxHlCK+LYkHEkJSrMJCRmBhybyfpC62M4S5ZSlU0AIcmtXLNnmX1itapxmzGGJjLcEGjlTgjQ5k12cbxsjNxSm3aq+FxzJV17tdV1M0lutJd6+i5J7dakyilRqAtLlsiQcwKZuX6RFa7xU6VoTiDEK3UmhcDUPqaZ6F4p2mfwEqZQRyouYMy2TDLr6RRmT8ytyzYhm6lBwkvoAASNSRtGrFo24LxuZVT8mrv6+vmVSzLd/wAfS7Xnf7FqVbCnvCE40lgkfNSBiopRdORyBMU+9XJQ2N8RU5DE4yonCgHLNnNAA/QmWgiqlEBIJatVJGJQz8Kcm1L6CFV3WjilhXElJl8RFR3icQoCQCxKTnnGvwYK3V3V+6XHUMNykk+nP7jcWQviUasAEh8IDk9VKJ11PnHNoTvloN/T0Z2hkpLt0LnfpEUyQC+r7bddoXdbOmuFSEM6U+Qzz1PuhfOs7PufhGhnWUu2EZN09B5ZxQtFnNXam396+6LYyGTMzaJKgcjFNajsaRop1n5N5fnWK/7MM2jQpitC2RPU9Q43NI1F23jKYJxlJy4svUQlUjaPAn/MLJKRK4NrKSCzuRoyXDf8hFqzoFS/SrH0enSMPZp0xFUKUno7HyyhxZe1KhSYnFzSWI8jQ+6KJY32IGV4ThLmAlgFSyklw3iSoOeqfUwkthzhpb7dLnYClWTukgpLYJmY14sHKsJbW6zhS5JYBgST0CdekQrSJ4Kfd8T8mbTP4wxss8mpoSkgvqUqSlDvviKH/Knlnuclio0BqEnV8isOBWjJxHSmcXLZdoUO7TQFicLOya0eiUjcmjkkk53RMOpnF0kVrJLUEhCtEykqOfEhlKyzwpSB1bcR5ZZy5aSpgQkAKcscWJ2HtNiAI31pF21cBEtBBmKTmHZCBUq+qM61Uog7RdsF0CYqXLSCSFAJlHI5nGsjUA4iD9KlYJuO17uhmindmp7C2Aos81agf4eIkCqlBUxQHIY0DqIe9ngU2hA3SUnyD/FMWJVnTKkdyDiYOtRzUolyo7Eqq2gbaILmP/Up+1/SY5k3ubfmXLika6CCCM5eEEEEABBBEc6aEhz+icohugFN6JEklb8KnxI1KmzT116PGfvCXKYHiwEOnCWAA1FDV+XV8onvC8sZVNzbEEB2FKeqlU6NGZXaiqYmWp0KAxrQhZZzQClASK9Gq9I4WXXSzbow4S7+iNkNOotNlrGpS2WSyWKQzP8ASVoTyFIrWxasLo4sJxMNQ7ke4iLEtIqQ5yDkkmmhfLSILRPISUhqkAqriw5sOuUUaOcY6hSn+Xm/o7+o+oTeNqPXj/Ypv8CZIJSo+KWQBqeJOFt+ION08oltc3uEKSDVEpOhphCEGuRFYsWG53UZiXwggsApRM0AgEuMkAuBV1KJPhAFO2WJ5pVjqxSqXMThBCqEYgot5gdRHpMOq02HHHFOdpU1afHkm1aVHPnpdTlucIe9fO2vqKbwtrJwaJp1Y1Pn+ce22bh7wbTT5hSUKSfMAxH+7golJSpZSnCEklJUMkk6hQAVL+tg0eLM2zBcoKScRwhKssRSnwlvbTkeUd1VSObVNlG2TVJmBSRiAUVhOeOUo4j1IdQI2VsDE8y6wwMkhQASAS5IRQhKgKqADYZiXIAYggUhsRA+Tm8SX4CDQjQpUA4I5EERNb0iUkLBKkYgkksFAqClAhQoocJdw+VTVmasaOSnx1LVnvFSQAsOlzhUGNA9QRmOlaswi5KtcouymLvqNcuW0UrJaETAeIElnYByfpoJZXUcXOOZ92OeFSgWNEEmmXgUQtOf0jXOM88ZvxamEvzDJctGivQkZ+dYpz7KdC+uY/zFSVKCSQtSAaMCTK3d3luDl+Y17UlRFAVPkyiRTmhRUfuxCg0W+NC6shmWQjMD0/RMVJsnp6RbUW8SQDsZix6d5h+EQTZuQCghzTCsEnYMMWLX8jDc9kOskO7X1KKpRO3qB8SImlXMvPLyUT6sE++HUkTE0HCAAB8wBtWbvFH7IyzilaZc/vB3cnFLCqCYMKSmvtMGP466y5siOWLfDKK7IlCSpSgw3NT9lL/1RPYLMhZCuMSw5JAwpLA0KzUHzNWoRDEskuV4TtjQn/8AGWD745t17CUoAJS5S6VcSlF9QVcQ6efOJ+IzvVpqkium7jMcIUcB9mWUqqCKuyAa54i0W5djlypZLpAyJJz5LWwcP8xAAOuKJJtqUoJJUpAIDghIUKVYrck9EwIWlDEIJXouariH1SqqfspETt5+/wDZnlnnJU2QWecZkwoSkoATidSC7USO7l0fqaDbSJ1qH+2glKlMVOMSxzWpwEgbDLZ4in2cTSFTJpATiICHNSwPGsvVhpppHUlQGFKAEvVsw2q1E1U2gOcNVlKkkeWRLiqUoUrCZhIBJIDAmvFkSEihfZ3+iXFcqbLKxrDTVpLvUpSS7H6RoVcw2QDpOyF1JmL75Q+Tknhf5801BO+EMSdynYw17R3gS9W4QPvnCB8PWMeWbctpfBcWeLtpUGGai56Zj3Q07MySqcVaJSfVVB7nhHKllIxKoTpsNuu5ja3HYe7lBxxK4leeQ8h+MZsjLIq2MYIIIoLgggggAISdpbS0tQBqA3mqg9xh0tTBzpGTvSZjlKUdSFEcgf7xn1VrDNryY+P/ALIr1E6jhlgaBLk7BndsiXhNdc0JtAXNPjQSX5lJFNmCi3+IZ3ul5LDNeBH3iAfc8LbzlYZ8pQFC6W5OAPctXpHn9A1GVyV3fzrk6WRWmXrdfeFU1Q4SlsIKkBK0hgaHDo6gcRI9AV1hmG0swwviNfZGuxOmxPrF79xYvEhCdOKvoD5UaLqbOkSz3RSVEECZRtQQGHwfLkG6er1+DLDZjTv5cGfDp57uegqXesmWrAtC0lgAtY4SA/sqOGpJNGcuc4o2u1EzcCg6ShagrNglBUGPzkmgwmnECG1bXhZwtOGallHCHALBSiE0JAd1EAUJrmBFW7bnwoSkOWckqDFsWMIYEgDExIfTmRHIS53P+TuxnjxQvp99hZaLORNJSCVpK3TqUlsTbkOD5nWKq5wBxg4g/Fu4+c38wNUagE6ExpTdwUrFLVxB2J8uj1ELr7s2JCqALzxBPHwnhFMzzJ+Mey/D9ZCeKMG7aVHitRBxm/J8iS0IQs8Ku7Wa0AKFa4ilVN60iKzSJmNOLCtAfD3bFlFJAXhUQpRGeraNElll4wlQBxA4sIoQdSnY0qnLpSJ5cuUrdKvnFHDXdSCGB8tc46/oZr4s8nTVFgsIW3tOk+RWEqHlHUualm4uQxYh/wCQU0cqmscPfEMaODy2UHH5R13ExVQpKh9Yj+sMYhV5gTYh7S2rSregUB7oinplKKcSmKcgyg1PorEdCSczJxcu5CvQoLesUr2lpVxYVy1hgxSzp0ZIqAGZ9HGekLqM7ouS56QcKJqgammIBgHJdcwgADWOZs2WtOBdqJGIEgKGYL/NlnWuccXPdSkfKVc0ClgpT0AVxLf6I0hzLsK6YiuuX8FPkGM1fkBGfJqMeN039DRi0+TJzFFVMtBDnvljcrmsfPhS/nEtmu4FymUkg5FXFpuAoeqtYYybMElhQ7ISAR9pWJQ+0UGJBZgo1AURmVFcw+aagesY5a/+1fVm2Og/uf0Fv7MEmplo6GWDtkFHbaJE2V3biPLvdte7liLkuakrUhC0gpBfCkaM4AClFRD5DJi+RiKYl8l4+Qly1H7r4vdGf+tydqNC0WPu39/IXLsahwuhBOeFLLPQKUk++OJdglp8UoPqueuvMhCTl5HrFv8AYy+a08ghCX9Fj4Qut/E0lKVAg4jjPE7NyZ9gPWEepyy4cqLo6TFDlRsW31ZiylyU/JgBJIyCgA5ZzhBNW0eJggzEoEgcc4oSK6nhCW0SDU9OVLYQZMuYimKcEpEsMTTE5plQtD3/AE97PYJneqIUmUDhZ8OOYHpvhQSH/wC4I6UM6jFxbt9n5/w6Rx8+NOSaVX1Xl/JrJViTIky5CMkBifaUaqUeZJJ84oypAWsqNQNPpaeiW81cou2iexUo5JBJ8oo2NZwpSlJK15J1dVa+Xwip8IhDO7LvE2aCRwy2J5q0H4+m8aiKt3WMSpYTrmo7qOZi1Gdu2XRVIIIIIgYIIIIAK15f7S/qmEXdApKdwR6/r3Q9vFDylj6KvhGas1odvfE7VKLi+4jdSTQmWgqZCqFC00+rT3H3NFmzAAk0xAUJ2+cx6e6LF72H+KnTx9BkqnoeTHeFK17FXrWPI5sLwzeOXy9jsRmpxU0Vf29YSTNUol04kg5BQUoMBQYeBuYVmzR7ICkpCZaTgOI4i6UpxF24wxSS5wMrDpC6z3vNC1Y1EBynGKGhpiIzBP4bxamrKvESTzJPuMXTwThxwav6qC7EtmRxkuKqLLr4XIDAnMjZgHzOUN7KtABSpPPPPcnV3LvCFE5iDtr+ZeLYvgBnS5yhfAdcMx5c7ySTa4G5tqEUSlKX0AqXB01198Lr0khSWKQokVBAIahqMwaDZjFNd8AVSkc/R2+P6MWZ/d4AZiBMOfgdScRLChJamZOozemzRwjp28k5v5FGSLz1CMefcQWqxpCnGJO2JynSmPNPniHKI5k9P8eWSNFYXFBljQCQHroaRo5d2yFh5ZVLLVFUmrDwk1DsNq5GE9ssapRqAAaOGAOdGOEPnQYSKukR6nTa7DnVRlz9H9/U5mbS5MT+JCSfaJHeI7uevCQrEkrxAFuHiOTmmuWkdypfeOlBKiXDoxLAeniJCRDNc8PVDmvikqP/ABf3w1uq2+KUFJlzg2AroCA+IJwjhJJGQ0IjXlyuEW6bopx4lOSV1ZnLRdVpkOUy5sxORIlremoDFxU1/CG11W7FLSgCdLUAygJamJBPESQKsRmdNBDBdkngkzJ6AOSlE+gT+UVpVuSuYEBRWK8SyKqCSUpSPDLcgDEXNaERyMuq8WG1x/ydfDo1hnvUr+R2mUo+BS8R+cGXMbYKpLl+pO7ikTfs+CiiSpvCFOoj/uLow5cKa5GIbTabQSwE0ckpUP8AyZz5kwvnLUgqxVUsJSJYOI0UDiURQEDEAB7Rdsjis6G2+bGCbekpZQKCCod2UhgASMgoPlrTYQsvq75kxKcMwhLE4RwgpyoAWHkWPkRFo260JABU3NTv6vCy8BOmqCEKUcdVTAdNgYix1GiWTdktKHUTRqBtOjxFZbwRP4TMWkpUopJDghQSCzkZYdD87LWJpF3y7GnDMWVGZQJJJ9CXrlDq77vsaEOUjoqvuNBAgcu4oVZZaaqm4uQDH1JLekV56TOGJFCGSnDokBm/zEt4SZWPhDJzYDQah8taQxTeKQnBKlAOwJzUTkOtchzhXJR6hKW1WypYuzKgUzEqxlTJDnixE89GdzoHOkbGw3jLlJ7oGiaYmJxH5x3qp/JtoRKUbNLZSiZq3AFOAHPL5x1OlBu8EhbskAqUaACpJ2YR0sUG34k+v6Hn884qW3H0HNtvDGyUglD+ay9AAKs/q3rrLguXux3kz/dUPuj2Rz3MQdnOzfdNMmsZug0RyG6ufkNzoIac74REI92EEEEVlgQQQQAEEEEAHK0uCN6Rh5HCopOYLelI3UZTtBY8E0rA4VsftDP8/WHg+xXkXcsSVAiEV6XV3ZxJHye3s8umx8ureyTXEXDXShox+EZdVpY6iNPr2ZbhzPG/QwU6whlVqS/x9KFoe9n7qQmz48ONVXVM4gkBwyUmqiGzPrpHN73GpIxShiT7OZHT2h7xzzhRZ7aWYGmqfdpX0jk45Swycc336o2zSyK4Fu+jLdICWcs9HJIPEGphFDttCazWVcwtLQpamLgB2zY0yDbxYtUsrBY4VO2KpLEaFRNMwWbzeHdyWsypKUMFE4io5Al8zvRh5RbmyYpbdr9+OouHDN390Zi0WVSDhWkpOygQeWen5wzsM8TZYSC0xJFS5diC1cwQMtOkWrdbErVhWOBdFFmAIcpUk6EOa8zpCZZVJmEKcjKmebgjZ3fPUxmg4ZG8UnV9H5Ps/wB/Rl+THkwtTSGNqsykjEXWgKCkEAk5GhAbiDtUEatENgvHvceJIwqJBzUSsh8jw8y4AESWe/Sg8QNfnABSVD6QD1/TawwMuTNBUABiAdaGIOocO4zpUZxlz4cmnkvEVeT7P2f2zbh1WPNFp8/p8ipKu1xwzMKuElKTiSHchsVWLHXSkKr+7PzVsUMpY0cJcbMoh/flDeTc6wskLlqTw4egSUsQpmIoQXOas3cFou205s7P4VDEeWNSnSl9B7s424vxjUYqbkn7/wAr9TLk/DtPNtJ0Zy5rFgmPbETAhqJWVBJVsS7GmkcdoDIKx+zgI3wUHu8o1FqsahLXjU+JKglLkgAJLEu7kkA5s5Gzqx0myhRPEAQWKci+WRjt6HVrWt5LpRpOuj+f++pzs0Vp14aW5vo/L+Pkai1XAUoThtJw0xLLHPUAZksWrlmaRWlXRJlkLE5albul/wCksOTxWumcpGKWp1oU3C5phqCmtGqaNmYtGdJFQFq5Et73jJllGM2rNuHJuim7RWvC71TQpQmFQBAUkhiAp2yLKFCNCNtY03Z+wSJMsJo4+OZ98JZF58QGAJlh3QNykgFRLkkPq/KJJ93LIxS1Ap+sAR56jrWEhki7rktlK1TZ32kTKUWzD03fcbGF1kvFOEhSXILE7mlQ2WnrDW7OyE2ZxLDJ0Uo/Bs/Tzh5YbjssrEqYEqCWqsgIDBvD4W+s8WKE5/l49yueeEI0uTJSblmWpXAhkaqySBq6jmejkbQ4Ik2bEQUlaU1U1E0qw+aG1zNdKQ/tFoWtJw8CGYUZRHIHwJ6h+QzhfL7FG0BONRRJJxEDxr2qfCCavUmnWNWPAoO5GHNqJZI0YqwS51tnnu0FROWyU7qOSd4+odnOyyLMMSmXNIqrQbhOw55nllDO7rrlSEBEpAQkaDXmTmTzMW4vlO+hlhj28sIIIIrLQggggAIIIIACCCCAAivb7EJqCg65HY6GLEEAGQTJVLWUKoR6EbjlF+WqG1usCZoY5jI6iEc+SuUWV5HQ/l0iy7KqoswtvLs/KncXgX7acz9YZK9x5xcl2gGkSmsVzxxmqkrHjNxdxZkrRclol6d4ndOf3TV+j9YrTrSUJBFCk1SaFuhY/wCI2qDHM5VA6QoPkoOD5GOdl/Dk+YSo24Na8crkrMVabxmTkAiWAN3D+m0Qfsyp0lKwWXLBQtLPQeFTbjJ9QTtR/b7FZ0ljLwYqpVL4XHQUcZGmccI7Lsccq1FBb5yEq8nBSCPKOY8E93wtWvM688uOeOmqT6dzHzJcwUUktugmvk7xJKtiUnhJQQBm4I3rRg+nPzjVSuzOJyq0OxGUpOfLibI0bpyMtv7KhOEiYJgUoJ4gwGKgJqQoOw3qI2OOTJCpK0vJ/o7OU9kJevsIZNtmlQZSSC4yGelUsevWK9rv21S3CUobchR+K42snsNZ0gEkk7AJCcvZbnEVruCScwSeal16MR6Ru0+g0u2suNX99TJmz5b+CTo+fS7fOmH5RfQBgM82Gfm8ay6bdZJcv5VKe8NVFQBfo+jMPKJ03FIGcpP3pn/vDOzXTIIGKUkh6BRUoeQUTHRyQh4ezHFRS8lwZ8OSp7p2zDTZ4mTJipaPkgwSchi2T+qR1JkFRZKST9EO/pV4+jCwSBlKl8uEH4xKFNQBuQoI5E9A5ytuvkb5aldkY27+yU5bFSe7SPaz+69fNo0dhuWTKYlJWoZFQDA7hIp5lzzi6uc0LbXbyaD1/XwjTh0UIO119SieeUupPeF5ADc7V9+0K7MQtQVMY4S6U/NBGRAyJG/9oWXpbMPCPErXbn+QjS9n+zpKAqakgUZBzPNX5eu0bqUEZ9zk6Rcu+xGcQtXgzA9rmfo/GHoEAEexS3ZalQQQQRBIQQQQAEEEEABBBBAAQQQQAEEEEABHK5YIYgEbGOoIAFdquQGqDhO2n9ooLCpdFjz0PQxo44mygoEKDg6QyYriIRNEcTg4PJj+MQ3rYFyTiDmXuM0/W5c4jk2im8M1aK7p8k143amZLI0IemhzCgMn+MYida51mVhWHGhqx6E68jWNebUfC+W/9vXzirPBVm3qr4EsfOMWo0Xi/FF0zpaTXeD8MlcTIyu0U0zU4AXJAwirg5gjUM8bpNslzEFJLpJyLjVwfVj1hUiygeHCk6kJSD7hE6bRLSR301THIZAl+fXLnC6TRzg3KT69lyNrdZjz0oKqGar4QOHvAT6n0DtHH7VioElt1UHpmfSEN69obPKAMrCfN8ubwzTbgUg7gH1EdPbto5kuODqfIq+ItqEkD3sT6GJ7Mv8AVfxhXNtpeJZU/WB2ImNl2lojNsih3+0RlZJYZ6AZkwtBuLc21uM4ozDNWcEhBWv0SnmtWQ6ZnQQ8u7s2Syp1B7AzPU6dBGilSEpDJASBoAwiHKugyi31M/2d7HpkHvJp72calR8KT9EfifJo0cEEVt31LUkuEEEEEQSEEEEABBBBAAQQQQAEEEEABBBBAAQQQQAEEEEABBBBAB4RCudcKalHC+nzfLaGsESnRDSZmrTdqgKpPXMe6FU6ynSN1EE6woVmkdcj6iGUxHAw/wCyqzined1iajCoHkRn/jlG3mXCg5KWnoQfiIgX2XBzmr9E/lDKdOxdjPmUvs5KQrEpSltkFMB6DOL023HIRtldh5B8SpqvtAfBIieV2Lsg/hk9VrP/AChpZFLqL4cjAySolypugH4w5sV3KmeFCl8z4fU8MbWy3NIl+CUgc8If1NYuNCvJ5DLHXUzNl7KrNZigkbJqfU0Hvh5Yrrlyhwpr7Rqr1i3BCOTZYopBBBBCjBBBBAAQQQQAEEEEABBBBAAQQQQAEEEE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73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5400" b="1" dirty="0" smtClean="0">
                <a:solidFill>
                  <a:srgbClr val="00CC66"/>
                </a:solidFill>
              </a:rPr>
              <a:t>Características</a:t>
            </a:r>
            <a:endParaRPr lang="es-MX" sz="5400" b="1" dirty="0">
              <a:solidFill>
                <a:srgbClr val="00CC6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4258816" cy="45693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Su estado físico puede variar.</a:t>
            </a:r>
          </a:p>
          <a:p>
            <a:pPr algn="just"/>
            <a:r>
              <a:rPr lang="es-MX" dirty="0" smtClean="0"/>
              <a:t>Su consistencia es gelatinosa.</a:t>
            </a:r>
          </a:p>
          <a:p>
            <a:pPr algn="just"/>
            <a:r>
              <a:rPr lang="es-MX" dirty="0" smtClean="0"/>
              <a:t>Se encuentra contenido entre la membrana citoplasmática que es la que lo rodea, y la membrana que envuelve al núcleo.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3074" name="Picture 2" descr="http://html.rincondelvago.com/0006525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06" y="1412776"/>
            <a:ext cx="405128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5400" b="1" dirty="0" smtClean="0">
                <a:solidFill>
                  <a:srgbClr val="FF5050"/>
                </a:solidFill>
              </a:rPr>
              <a:t>Composición Química</a:t>
            </a:r>
            <a:endParaRPr lang="es-MX" sz="5400" b="1" dirty="0">
              <a:solidFill>
                <a:srgbClr val="FF5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Está compuesto principalmente por moléculas de proteínas y de glóbulos lipídicos.</a:t>
            </a:r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4029223" cy="343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7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5400" b="1" dirty="0" err="1" smtClean="0">
                <a:solidFill>
                  <a:srgbClr val="92D050"/>
                </a:solidFill>
              </a:rPr>
              <a:t>Citosol</a:t>
            </a:r>
            <a:endParaRPr lang="es-MX" sz="5400" b="1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También llamado </a:t>
            </a:r>
            <a:r>
              <a:rPr lang="es-MX" b="1" dirty="0" smtClean="0"/>
              <a:t>hialoplasma.</a:t>
            </a:r>
          </a:p>
          <a:p>
            <a:r>
              <a:rPr lang="es-MX" b="1" dirty="0" smtClean="0"/>
              <a:t>Es al parte soluble del citoplasma.</a:t>
            </a:r>
          </a:p>
          <a:p>
            <a:r>
              <a:rPr lang="es-MX" dirty="0" smtClean="0"/>
              <a:t>Funciones:</a:t>
            </a:r>
          </a:p>
          <a:p>
            <a:pPr marL="0" indent="0">
              <a:buNone/>
            </a:pPr>
            <a:r>
              <a:rPr lang="es-MX" dirty="0" smtClean="0"/>
              <a:t>- En el se llevan a cabo las reacciones de la glucólisis.</a:t>
            </a:r>
          </a:p>
          <a:p>
            <a:pPr>
              <a:buFontTx/>
              <a:buChar char="-"/>
            </a:pPr>
            <a:r>
              <a:rPr lang="es-MX" dirty="0" smtClean="0"/>
              <a:t>También la biosíntesis de azúcares, </a:t>
            </a:r>
            <a:r>
              <a:rPr lang="es-MX" dirty="0" err="1" smtClean="0"/>
              <a:t>acidos</a:t>
            </a:r>
            <a:r>
              <a:rPr lang="es-MX" dirty="0" smtClean="0"/>
              <a:t> grasos, aminoácidos y nucleótidos.</a:t>
            </a:r>
          </a:p>
          <a:p>
            <a:pPr>
              <a:buFontTx/>
              <a:buChar char="-"/>
            </a:pPr>
            <a:r>
              <a:rPr lang="es-MX" dirty="0" smtClean="0"/>
              <a:t>Almacena sustancias de reserva en forma de gránulos.</a:t>
            </a:r>
          </a:p>
        </p:txBody>
      </p:sp>
      <p:pic>
        <p:nvPicPr>
          <p:cNvPr id="8194" name="Picture 2" descr="http://2.bp.blogspot.com/_9kdJhAPaaBg/R2Gip3XHlzI/AAAAAAAAABE/ql3sfjco2pk/s200/cito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8090"/>
            <a:ext cx="2664296" cy="28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000" b="1" dirty="0" err="1" smtClean="0">
                <a:solidFill>
                  <a:srgbClr val="0070C0"/>
                </a:solidFill>
              </a:rPr>
              <a:t>Citoesqueleto</a:t>
            </a:r>
            <a:endParaRPr lang="es-MX" sz="5000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3767389" cy="4497363"/>
          </a:xfrm>
        </p:spPr>
        <p:txBody>
          <a:bodyPr>
            <a:normAutofit/>
          </a:bodyPr>
          <a:lstStyle/>
          <a:p>
            <a:r>
              <a:rPr lang="es-MX" dirty="0" smtClean="0"/>
              <a:t>Red de filamentos </a:t>
            </a:r>
            <a:r>
              <a:rPr lang="es-MX" dirty="0"/>
              <a:t>proteicos, que le confieren forma y organización interna a la célula y permiten su </a:t>
            </a:r>
            <a:r>
              <a:rPr lang="es-MX" dirty="0" smtClean="0"/>
              <a:t>movimiento.</a:t>
            </a:r>
          </a:p>
          <a:p>
            <a:endParaRPr lang="es-MX" dirty="0" smtClean="0"/>
          </a:p>
        </p:txBody>
      </p:sp>
      <p:pic>
        <p:nvPicPr>
          <p:cNvPr id="7170" name="Picture 2" descr="http://t0.gstatic.com/images?q=tbn:ANd9GcTm_4ujQgVlpfChhQl5XYPiALFc14Jqem4t7RJVp0L2ARHGdOwp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589" y="1844824"/>
            <a:ext cx="4940046" cy="388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7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5000" b="1" dirty="0" smtClean="0">
                <a:solidFill>
                  <a:srgbClr val="0070C0"/>
                </a:solidFill>
              </a:rPr>
              <a:t>Filamentos del </a:t>
            </a:r>
            <a:r>
              <a:rPr lang="es-MX" sz="5000" b="1" dirty="0" err="1" smtClean="0">
                <a:solidFill>
                  <a:srgbClr val="0070C0"/>
                </a:solidFill>
              </a:rPr>
              <a:t>Citoesqueleto</a:t>
            </a:r>
            <a:endParaRPr lang="es-MX" sz="5000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4042792" cy="5040560"/>
          </a:xfrm>
        </p:spPr>
        <p:txBody>
          <a:bodyPr>
            <a:normAutofit fontScale="92500"/>
          </a:bodyPr>
          <a:lstStyle/>
          <a:p>
            <a:pPr algn="just">
              <a:buFontTx/>
              <a:buChar char="-"/>
            </a:pPr>
            <a:r>
              <a:rPr lang="es-MX" b="1" dirty="0" smtClean="0"/>
              <a:t>Filamentos de actina: </a:t>
            </a:r>
            <a:r>
              <a:rPr lang="es-MX" dirty="0" smtClean="0"/>
              <a:t>Dan estabilidad a la célula y su forma.</a:t>
            </a:r>
          </a:p>
          <a:p>
            <a:pPr algn="just">
              <a:buFontTx/>
              <a:buChar char="-"/>
            </a:pPr>
            <a:r>
              <a:rPr lang="es-MX" b="1" dirty="0" err="1" smtClean="0"/>
              <a:t>Microtúbulos</a:t>
            </a:r>
            <a:r>
              <a:rPr lang="es-MX" b="1" dirty="0" smtClean="0"/>
              <a:t>: </a:t>
            </a:r>
            <a:r>
              <a:rPr lang="es-MX" dirty="0" smtClean="0"/>
              <a:t>Intervienen en diferentes procesos celulares.</a:t>
            </a:r>
          </a:p>
          <a:p>
            <a:pPr algn="just">
              <a:buFontTx/>
              <a:buChar char="-"/>
            </a:pPr>
            <a:r>
              <a:rPr lang="es-MX" b="1" dirty="0" smtClean="0"/>
              <a:t>Filamentos intermedios: </a:t>
            </a:r>
            <a:r>
              <a:rPr lang="es-MX" dirty="0" smtClean="0"/>
              <a:t>Dan rigidez a la célula.</a:t>
            </a:r>
            <a:endParaRPr lang="es-MX" dirty="0"/>
          </a:p>
        </p:txBody>
      </p:sp>
      <p:pic>
        <p:nvPicPr>
          <p:cNvPr id="4100" name="Picture 4" descr="http://www.euita.upv.es/VARIOS/BIOLOGIA/images/Figuras_tema1/tema1_figura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t="15407" r="11368" b="6844"/>
          <a:stretch/>
        </p:blipFill>
        <p:spPr bwMode="auto">
          <a:xfrm>
            <a:off x="5004048" y="1916832"/>
            <a:ext cx="396044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5400" b="1" dirty="0" smtClean="0">
                <a:solidFill>
                  <a:srgbClr val="7030A0"/>
                </a:solidFill>
              </a:rPr>
              <a:t>Ribosomas</a:t>
            </a:r>
            <a:endParaRPr lang="es-MX" sz="5400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4906888" cy="4713387"/>
          </a:xfrm>
        </p:spPr>
        <p:txBody>
          <a:bodyPr>
            <a:normAutofit fontScale="92500" lnSpcReduction="20000"/>
          </a:bodyPr>
          <a:lstStyle/>
          <a:p>
            <a:endParaRPr lang="es-MX" dirty="0" smtClean="0"/>
          </a:p>
          <a:p>
            <a:r>
              <a:rPr lang="es-MX" dirty="0" smtClean="0"/>
              <a:t>Son complejos </a:t>
            </a:r>
            <a:r>
              <a:rPr lang="es-MX" dirty="0"/>
              <a:t>macromoleculares de proteínas y ARN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Compuesto por una subunidad grande y otra pequeña.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Función:  se encargan de la síntesis de proteínas.</a:t>
            </a:r>
          </a:p>
        </p:txBody>
      </p:sp>
      <p:pic>
        <p:nvPicPr>
          <p:cNvPr id="9220" name="Picture 4" descr="http://t2.gstatic.com/images?q=tbn:ANd9GcROouSSKDE-ndpUntobcmVnVRL87XtP6RnVZYbvCFozRrt62K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5157"/>
            <a:ext cx="382676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532</Words>
  <Application>Microsoft Office PowerPoint</Application>
  <PresentationFormat>Presentación en pantalla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Citoplasma</vt:lpstr>
      <vt:lpstr>Citoplasma</vt:lpstr>
      <vt:lpstr>Presentación de PowerPoint</vt:lpstr>
      <vt:lpstr>Características</vt:lpstr>
      <vt:lpstr>Composición Química</vt:lpstr>
      <vt:lpstr>Citosol</vt:lpstr>
      <vt:lpstr>Citoesqueleto</vt:lpstr>
      <vt:lpstr>Filamentos del Citoesqueleto</vt:lpstr>
      <vt:lpstr>Ribosomas</vt:lpstr>
      <vt:lpstr>Lisosomas</vt:lpstr>
      <vt:lpstr>Vacuolas</vt:lpstr>
      <vt:lpstr>Retículo Endoplasmático</vt:lpstr>
      <vt:lpstr>Aparato de Golgi</vt:lpstr>
      <vt:lpstr>Mitocondrias</vt:lpstr>
      <vt:lpstr>Peroxisomas</vt:lpstr>
      <vt:lpstr>Funciones del Citoplasma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</dc:creator>
  <cp:lastModifiedBy>Valeria</cp:lastModifiedBy>
  <cp:revision>18</cp:revision>
  <dcterms:created xsi:type="dcterms:W3CDTF">2012-08-24T00:04:10Z</dcterms:created>
  <dcterms:modified xsi:type="dcterms:W3CDTF">2012-08-24T03:50:26Z</dcterms:modified>
</cp:coreProperties>
</file>