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0"/>
  </p:notesMasterIdLst>
  <p:sldIdLst>
    <p:sldId id="274" r:id="rId2"/>
    <p:sldId id="275" r:id="rId3"/>
    <p:sldId id="257" r:id="rId4"/>
    <p:sldId id="258" r:id="rId5"/>
    <p:sldId id="259" r:id="rId6"/>
    <p:sldId id="262" r:id="rId7"/>
    <p:sldId id="264" r:id="rId8"/>
    <p:sldId id="260" r:id="rId9"/>
    <p:sldId id="261" r:id="rId10"/>
    <p:sldId id="265" r:id="rId11"/>
    <p:sldId id="266" r:id="rId12"/>
    <p:sldId id="267" r:id="rId13"/>
    <p:sldId id="268" r:id="rId14"/>
    <p:sldId id="269" r:id="rId15"/>
    <p:sldId id="271" r:id="rId16"/>
    <p:sldId id="276" r:id="rId17"/>
    <p:sldId id="277" r:id="rId18"/>
    <p:sldId id="278" r:id="rId19"/>
    <p:sldId id="279" r:id="rId20"/>
    <p:sldId id="280" r:id="rId21"/>
    <p:sldId id="281" r:id="rId22"/>
    <p:sldId id="282" r:id="rId23"/>
    <p:sldId id="283" r:id="rId24"/>
    <p:sldId id="285" r:id="rId25"/>
    <p:sldId id="286" r:id="rId26"/>
    <p:sldId id="287" r:id="rId27"/>
    <p:sldId id="288" r:id="rId28"/>
    <p:sldId id="289" r:id="rId29"/>
    <p:sldId id="301" r:id="rId30"/>
    <p:sldId id="291" r:id="rId31"/>
    <p:sldId id="292" r:id="rId32"/>
    <p:sldId id="293" r:id="rId33"/>
    <p:sldId id="294" r:id="rId34"/>
    <p:sldId id="295" r:id="rId35"/>
    <p:sldId id="296" r:id="rId36"/>
    <p:sldId id="297" r:id="rId37"/>
    <p:sldId id="298" r:id="rId38"/>
    <p:sldId id="300" r:id="rId39"/>
  </p:sldIdLst>
  <p:sldSz cx="9144000" cy="6858000" type="screen4x3"/>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C"/>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CC4785-EF40-4C5C-93EA-E97215962533}" type="datetimeFigureOut">
              <a:rPr lang="es-EC" smtClean="0"/>
              <a:pPr/>
              <a:t>09/11/2010</a:t>
            </a:fld>
            <a:endParaRPr lang="es-EC"/>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C"/>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C"/>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18B412-47A1-41B2-9269-FABCDB217EFD}" type="slidenum">
              <a:rPr lang="es-EC" smtClean="0"/>
              <a:pPr/>
              <a:t>‹Nº›</a:t>
            </a:fld>
            <a:endParaRPr lang="es-EC"/>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C" dirty="0"/>
          </a:p>
        </p:txBody>
      </p:sp>
      <p:sp>
        <p:nvSpPr>
          <p:cNvPr id="4" name="3 Marcador de número de diapositiva"/>
          <p:cNvSpPr>
            <a:spLocks noGrp="1"/>
          </p:cNvSpPr>
          <p:nvPr>
            <p:ph type="sldNum" sz="quarter" idx="10"/>
          </p:nvPr>
        </p:nvSpPr>
        <p:spPr/>
        <p:txBody>
          <a:bodyPr/>
          <a:lstStyle/>
          <a:p>
            <a:fld id="{DA18B412-47A1-41B2-9269-FABCDB217EFD}" type="slidenum">
              <a:rPr lang="es-EC" smtClean="0"/>
              <a:pPr/>
              <a:t>1</a:t>
            </a:fld>
            <a:endParaRPr lang="es-EC"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540544" y="776288"/>
            <a:ext cx="8062912" cy="1470025"/>
          </a:xfrm>
        </p:spPr>
        <p:txBody>
          <a:bodyPr anchor="b">
            <a:normAutofit/>
          </a:bodyPr>
          <a:lstStyle>
            <a:lvl1pPr algn="r">
              <a:defRPr sz="440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1371600" y="6012656"/>
            <a:ext cx="5791200" cy="365125"/>
          </a:xfrm>
        </p:spPr>
        <p:txBody>
          <a:bodyPr tIns="0" bIns="0" anchor="t"/>
          <a:lstStyle>
            <a:lvl1pPr algn="r">
              <a:defRPr sz="1000"/>
            </a:lvl1pPr>
          </a:lstStyle>
          <a:p>
            <a:fld id="{578D7E73-790A-4B47-92DC-49E971873BBA}" type="datetimeFigureOut">
              <a:rPr lang="es-EC" smtClean="0"/>
              <a:pPr/>
              <a:t>09/11/2010</a:t>
            </a:fld>
            <a:endParaRPr lang="es-EC"/>
          </a:p>
        </p:txBody>
      </p:sp>
      <p:sp>
        <p:nvSpPr>
          <p:cNvPr id="17" name="16 Marcador de pie de página"/>
          <p:cNvSpPr>
            <a:spLocks noGrp="1"/>
          </p:cNvSpPr>
          <p:nvPr>
            <p:ph type="ftr" sz="quarter" idx="11"/>
          </p:nvPr>
        </p:nvSpPr>
        <p:spPr>
          <a:xfrm>
            <a:off x="1371600" y="5650704"/>
            <a:ext cx="5791200" cy="365125"/>
          </a:xfrm>
        </p:spPr>
        <p:txBody>
          <a:bodyPr tIns="0" bIns="0" anchor="b"/>
          <a:lstStyle>
            <a:lvl1pPr algn="r">
              <a:defRPr sz="1100"/>
            </a:lvl1pPr>
          </a:lstStyle>
          <a:p>
            <a:endParaRPr lang="es-EC"/>
          </a:p>
        </p:txBody>
      </p:sp>
      <p:sp>
        <p:nvSpPr>
          <p:cNvPr id="29" name="28 Marcador de número de diapositiva"/>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2383354D-3D77-4191-B09F-BF948AA0331E}" type="slidenum">
              <a:rPr lang="es-EC" smtClean="0"/>
              <a:pPr/>
              <a:t>‹Nº›</a:t>
            </a:fld>
            <a:endParaRPr lang="es-EC"/>
          </a:p>
        </p:txBody>
      </p:sp>
    </p:spTree>
  </p:cSld>
  <p:clrMapOvr>
    <a:masterClrMapping/>
  </p:clrMapOvr>
  <p:transition>
    <p:dissolve/>
    <p:sndAc>
      <p:stSnd>
        <p:snd r:embed="rId1" name="click.wav" builtIn="1"/>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78D7E73-790A-4B47-92DC-49E971873BBA}" type="datetimeFigureOut">
              <a:rPr lang="es-EC" smtClean="0"/>
              <a:pPr/>
              <a:t>09/11/2010</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2383354D-3D77-4191-B09F-BF948AA0331E}" type="slidenum">
              <a:rPr lang="es-EC" smtClean="0"/>
              <a:pPr/>
              <a:t>‹Nº›</a:t>
            </a:fld>
            <a:endParaRPr lang="es-EC"/>
          </a:p>
        </p:txBody>
      </p:sp>
    </p:spTree>
  </p:cSld>
  <p:clrMapOvr>
    <a:masterClrMapping/>
  </p:clrMapOvr>
  <p:transition>
    <p:dissolve/>
    <p:sndAc>
      <p:stSnd>
        <p:snd r:embed="rId1" name="click.wav" builtIn="1"/>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78D7E73-790A-4B47-92DC-49E971873BBA}" type="datetimeFigureOut">
              <a:rPr lang="es-EC" smtClean="0"/>
              <a:pPr/>
              <a:t>09/11/2010</a:t>
            </a:fld>
            <a:endParaRPr lang="es-EC"/>
          </a:p>
        </p:txBody>
      </p:sp>
      <p:sp>
        <p:nvSpPr>
          <p:cNvPr id="5" name="4 Marcador de pie de página"/>
          <p:cNvSpPr>
            <a:spLocks noGrp="1"/>
          </p:cNvSpPr>
          <p:nvPr>
            <p:ph type="ftr" sz="quarter" idx="11"/>
          </p:nvPr>
        </p:nvSpPr>
        <p:spPr/>
        <p:txBody>
          <a:bodyPr/>
          <a:lstStyle/>
          <a:p>
            <a:endParaRPr lang="es-EC"/>
          </a:p>
        </p:txBody>
      </p:sp>
      <p:sp>
        <p:nvSpPr>
          <p:cNvPr id="6" name="5 Marcador de número de diapositiva"/>
          <p:cNvSpPr>
            <a:spLocks noGrp="1"/>
          </p:cNvSpPr>
          <p:nvPr>
            <p:ph type="sldNum" sz="quarter" idx="12"/>
          </p:nvPr>
        </p:nvSpPr>
        <p:spPr/>
        <p:txBody>
          <a:bodyPr/>
          <a:lstStyle/>
          <a:p>
            <a:fld id="{2383354D-3D77-4191-B09F-BF948AA0331E}" type="slidenum">
              <a:rPr lang="es-EC" smtClean="0"/>
              <a:pPr/>
              <a:t>‹Nº›</a:t>
            </a:fld>
            <a:endParaRPr lang="es-EC"/>
          </a:p>
        </p:txBody>
      </p:sp>
    </p:spTree>
  </p:cSld>
  <p:clrMapOvr>
    <a:masterClrMapping/>
  </p:clrMapOvr>
  <p:transition>
    <p:dissolve/>
    <p:sndAc>
      <p:stSnd>
        <p:snd r:embed="rId1" name="click.wav" builtIn="1"/>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457200" y="1882808"/>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791456" y="6480048"/>
            <a:ext cx="2133600" cy="301752"/>
          </a:xfrm>
        </p:spPr>
        <p:txBody>
          <a:bodyPr/>
          <a:lstStyle/>
          <a:p>
            <a:fld id="{578D7E73-790A-4B47-92DC-49E971873BBA}" type="datetimeFigureOut">
              <a:rPr lang="es-EC" smtClean="0"/>
              <a:pPr/>
              <a:t>09/11/2010</a:t>
            </a:fld>
            <a:endParaRPr lang="es-EC"/>
          </a:p>
        </p:txBody>
      </p:sp>
      <p:sp>
        <p:nvSpPr>
          <p:cNvPr id="5" name="4 Marcador de pie de página"/>
          <p:cNvSpPr>
            <a:spLocks noGrp="1"/>
          </p:cNvSpPr>
          <p:nvPr>
            <p:ph type="ftr" sz="quarter" idx="11"/>
          </p:nvPr>
        </p:nvSpPr>
        <p:spPr>
          <a:xfrm>
            <a:off x="457200" y="6480969"/>
            <a:ext cx="4260056" cy="300831"/>
          </a:xfrm>
        </p:spPr>
        <p:txBody>
          <a:bodyPr/>
          <a:lstStyle/>
          <a:p>
            <a:endParaRPr lang="es-EC"/>
          </a:p>
        </p:txBody>
      </p:sp>
      <p:sp>
        <p:nvSpPr>
          <p:cNvPr id="6" name="5 Marcador de número de diapositiva"/>
          <p:cNvSpPr>
            <a:spLocks noGrp="1"/>
          </p:cNvSpPr>
          <p:nvPr>
            <p:ph type="sldNum" sz="quarter" idx="12"/>
          </p:nvPr>
        </p:nvSpPr>
        <p:spPr/>
        <p:txBody>
          <a:bodyPr/>
          <a:lstStyle/>
          <a:p>
            <a:fld id="{2383354D-3D77-4191-B09F-BF948AA0331E}" type="slidenum">
              <a:rPr lang="es-EC" smtClean="0"/>
              <a:pPr/>
              <a:t>‹Nº›</a:t>
            </a:fld>
            <a:endParaRPr lang="es-EC"/>
          </a:p>
        </p:txBody>
      </p:sp>
    </p:spTree>
  </p:cSld>
  <p:clrMapOvr>
    <a:masterClrMapping/>
  </p:clrMapOvr>
  <p:transition>
    <p:dissolve/>
    <p:sndAc>
      <p:stSnd>
        <p:snd r:embed="rId1" name="click.wav" builtIn="1"/>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6955632" y="6477000"/>
            <a:ext cx="2133600" cy="304800"/>
          </a:xfrm>
        </p:spPr>
        <p:txBody>
          <a:bodyPr/>
          <a:lstStyle/>
          <a:p>
            <a:fld id="{578D7E73-790A-4B47-92DC-49E971873BBA}" type="datetimeFigureOut">
              <a:rPr lang="es-EC" smtClean="0"/>
              <a:pPr/>
              <a:t>09/11/2010</a:t>
            </a:fld>
            <a:endParaRPr lang="es-EC"/>
          </a:p>
        </p:txBody>
      </p:sp>
      <p:sp>
        <p:nvSpPr>
          <p:cNvPr id="5" name="4 Marcador de pie de página"/>
          <p:cNvSpPr>
            <a:spLocks noGrp="1"/>
          </p:cNvSpPr>
          <p:nvPr>
            <p:ph type="ftr" sz="quarter" idx="11"/>
          </p:nvPr>
        </p:nvSpPr>
        <p:spPr>
          <a:xfrm>
            <a:off x="2619376" y="6480969"/>
            <a:ext cx="4260056" cy="300831"/>
          </a:xfrm>
        </p:spPr>
        <p:txBody>
          <a:bodyPr/>
          <a:lstStyle/>
          <a:p>
            <a:endParaRPr lang="es-EC"/>
          </a:p>
        </p:txBody>
      </p:sp>
      <p:sp>
        <p:nvSpPr>
          <p:cNvPr id="6" name="5 Marcador de número de diapositiva"/>
          <p:cNvSpPr>
            <a:spLocks noGrp="1"/>
          </p:cNvSpPr>
          <p:nvPr>
            <p:ph type="sldNum" sz="quarter" idx="12"/>
          </p:nvPr>
        </p:nvSpPr>
        <p:spPr>
          <a:xfrm>
            <a:off x="8451056" y="809624"/>
            <a:ext cx="502920" cy="300831"/>
          </a:xfrm>
        </p:spPr>
        <p:txBody>
          <a:bodyPr/>
          <a:lstStyle/>
          <a:p>
            <a:fld id="{2383354D-3D77-4191-B09F-BF948AA0331E}" type="slidenum">
              <a:rPr lang="es-EC" smtClean="0"/>
              <a:pPr/>
              <a:t>‹Nº›</a:t>
            </a:fld>
            <a:endParaRPr lang="es-EC"/>
          </a:p>
        </p:txBody>
      </p:sp>
      <p:cxnSp>
        <p:nvCxnSpPr>
          <p:cNvPr id="11" name="10 Conector recto"/>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Tree>
  </p:cSld>
  <p:clrMapOvr>
    <a:overrideClrMapping bg1="dk1" tx1="lt1" bg2="dk2" tx2="lt2" accent1="accent1" accent2="accent2" accent3="accent3" accent4="accent4" accent5="accent5" accent6="accent6" hlink="hlink" folHlink="folHlink"/>
  </p:clrMapOvr>
  <p:transition>
    <p:dissolve/>
    <p:sndAc>
      <p:stSnd>
        <p:snd r:embed="rId1" name="click.wav" builtIn="1"/>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4791456" y="6480969"/>
            <a:ext cx="2133600" cy="301752"/>
          </a:xfrm>
        </p:spPr>
        <p:txBody>
          <a:bodyPr/>
          <a:lstStyle/>
          <a:p>
            <a:fld id="{578D7E73-790A-4B47-92DC-49E971873BBA}" type="datetimeFigureOut">
              <a:rPr lang="es-EC" smtClean="0"/>
              <a:pPr/>
              <a:t>09/11/2010</a:t>
            </a:fld>
            <a:endParaRPr lang="es-EC"/>
          </a:p>
        </p:txBody>
      </p:sp>
      <p:sp>
        <p:nvSpPr>
          <p:cNvPr id="6" name="5 Marcador de pie de página"/>
          <p:cNvSpPr>
            <a:spLocks noGrp="1"/>
          </p:cNvSpPr>
          <p:nvPr>
            <p:ph type="ftr" sz="quarter" idx="11"/>
          </p:nvPr>
        </p:nvSpPr>
        <p:spPr>
          <a:xfrm>
            <a:off x="457200" y="6480969"/>
            <a:ext cx="4260056" cy="301752"/>
          </a:xfrm>
        </p:spPr>
        <p:txBody>
          <a:bodyPr/>
          <a:lstStyle/>
          <a:p>
            <a:endParaRPr lang="es-EC"/>
          </a:p>
        </p:txBody>
      </p:sp>
      <p:sp>
        <p:nvSpPr>
          <p:cNvPr id="7" name="6 Marcador de número de diapositiva"/>
          <p:cNvSpPr>
            <a:spLocks noGrp="1"/>
          </p:cNvSpPr>
          <p:nvPr>
            <p:ph type="sldNum" sz="quarter" idx="12"/>
          </p:nvPr>
        </p:nvSpPr>
        <p:spPr>
          <a:xfrm>
            <a:off x="7589520" y="6480969"/>
            <a:ext cx="502920" cy="301752"/>
          </a:xfrm>
        </p:spPr>
        <p:txBody>
          <a:bodyPr/>
          <a:lstStyle/>
          <a:p>
            <a:fld id="{2383354D-3D77-4191-B09F-BF948AA0331E}" type="slidenum">
              <a:rPr lang="es-EC" smtClean="0"/>
              <a:pPr/>
              <a:t>‹Nº›</a:t>
            </a:fld>
            <a:endParaRPr lang="es-EC"/>
          </a:p>
        </p:txBody>
      </p:sp>
    </p:spTree>
  </p:cSld>
  <p:clrMapOvr>
    <a:masterClrMapping/>
  </p:clrMapOvr>
  <p:transition>
    <p:dissolve/>
    <p:sndAc>
      <p:stSnd>
        <p:snd r:embed="rId1" name="click.wav" builtIn="1"/>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a:xfrm>
            <a:off x="4791456" y="6480969"/>
            <a:ext cx="2130552" cy="301752"/>
          </a:xfrm>
        </p:spPr>
        <p:txBody>
          <a:bodyPr/>
          <a:lstStyle/>
          <a:p>
            <a:fld id="{578D7E73-790A-4B47-92DC-49E971873BBA}" type="datetimeFigureOut">
              <a:rPr lang="es-EC" smtClean="0"/>
              <a:pPr/>
              <a:t>09/11/2010</a:t>
            </a:fld>
            <a:endParaRPr lang="es-EC"/>
          </a:p>
        </p:txBody>
      </p:sp>
      <p:sp>
        <p:nvSpPr>
          <p:cNvPr id="8" name="7 Marcador de pie de página"/>
          <p:cNvSpPr>
            <a:spLocks noGrp="1"/>
          </p:cNvSpPr>
          <p:nvPr>
            <p:ph type="ftr" sz="quarter" idx="11"/>
          </p:nvPr>
        </p:nvSpPr>
        <p:spPr>
          <a:xfrm>
            <a:off x="457200" y="6480969"/>
            <a:ext cx="4261104" cy="301752"/>
          </a:xfrm>
        </p:spPr>
        <p:txBody>
          <a:bodyPr/>
          <a:lstStyle/>
          <a:p>
            <a:endParaRPr lang="es-EC"/>
          </a:p>
        </p:txBody>
      </p:sp>
      <p:sp>
        <p:nvSpPr>
          <p:cNvPr id="9" name="8 Marcador de número de diapositiva"/>
          <p:cNvSpPr>
            <a:spLocks noGrp="1"/>
          </p:cNvSpPr>
          <p:nvPr>
            <p:ph type="sldNum" sz="quarter" idx="12"/>
          </p:nvPr>
        </p:nvSpPr>
        <p:spPr>
          <a:xfrm>
            <a:off x="7589520" y="6483096"/>
            <a:ext cx="502920" cy="301752"/>
          </a:xfrm>
        </p:spPr>
        <p:txBody>
          <a:bodyPr/>
          <a:lstStyle>
            <a:lvl1pPr algn="ctr">
              <a:defRPr/>
            </a:lvl1pPr>
          </a:lstStyle>
          <a:p>
            <a:fld id="{2383354D-3D77-4191-B09F-BF948AA0331E}" type="slidenum">
              <a:rPr lang="es-EC" smtClean="0"/>
              <a:pPr/>
              <a:t>‹Nº›</a:t>
            </a:fld>
            <a:endParaRPr lang="es-EC"/>
          </a:p>
        </p:txBody>
      </p:sp>
    </p:spTree>
  </p:cSld>
  <p:clrMapOvr>
    <a:overrideClrMapping bg1="dk1" tx1="lt1" bg2="dk2" tx2="lt2" accent1="accent1" accent2="accent2" accent3="accent3" accent4="accent4" accent5="accent5" accent6="accent6" hlink="hlink" folHlink="folHlink"/>
  </p:clrMapOvr>
  <p:transition>
    <p:dissolve/>
    <p:sndAc>
      <p:stSnd>
        <p:snd r:embed="rId1" name="click.wav" builtIn="1"/>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578D7E73-790A-4B47-92DC-49E971873BBA}" type="datetimeFigureOut">
              <a:rPr lang="es-EC" smtClean="0"/>
              <a:pPr/>
              <a:t>09/11/2010</a:t>
            </a:fld>
            <a:endParaRPr lang="es-EC"/>
          </a:p>
        </p:txBody>
      </p:sp>
      <p:sp>
        <p:nvSpPr>
          <p:cNvPr id="4" name="3 Marcador de pie de página"/>
          <p:cNvSpPr>
            <a:spLocks noGrp="1"/>
          </p:cNvSpPr>
          <p:nvPr>
            <p:ph type="ftr" sz="quarter" idx="11"/>
          </p:nvPr>
        </p:nvSpPr>
        <p:spPr/>
        <p:txBody>
          <a:bodyPr/>
          <a:lstStyle/>
          <a:p>
            <a:endParaRPr lang="es-EC"/>
          </a:p>
        </p:txBody>
      </p:sp>
      <p:sp>
        <p:nvSpPr>
          <p:cNvPr id="5" name="4 Marcador de número de diapositiva"/>
          <p:cNvSpPr>
            <a:spLocks noGrp="1"/>
          </p:cNvSpPr>
          <p:nvPr>
            <p:ph type="sldNum" sz="quarter" idx="12"/>
          </p:nvPr>
        </p:nvSpPr>
        <p:spPr/>
        <p:txBody>
          <a:bodyPr/>
          <a:lstStyle/>
          <a:p>
            <a:fld id="{2383354D-3D77-4191-B09F-BF948AA0331E}" type="slidenum">
              <a:rPr lang="es-EC" smtClean="0"/>
              <a:pPr/>
              <a:t>‹Nº›</a:t>
            </a:fld>
            <a:endParaRPr lang="es-EC"/>
          </a:p>
        </p:txBody>
      </p:sp>
    </p:spTree>
  </p:cSld>
  <p:clrMapOvr>
    <a:masterClrMapping/>
  </p:clrMapOvr>
  <p:transition>
    <p:dissolve/>
    <p:sndAc>
      <p:stSnd>
        <p:snd r:embed="rId1" name="click.wav" builtIn="1"/>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791456" y="6480969"/>
            <a:ext cx="2133600" cy="301752"/>
          </a:xfrm>
        </p:spPr>
        <p:txBody>
          <a:bodyPr/>
          <a:lstStyle/>
          <a:p>
            <a:fld id="{578D7E73-790A-4B47-92DC-49E971873BBA}" type="datetimeFigureOut">
              <a:rPr lang="es-EC" smtClean="0"/>
              <a:pPr/>
              <a:t>09/11/2010</a:t>
            </a:fld>
            <a:endParaRPr lang="es-EC"/>
          </a:p>
        </p:txBody>
      </p:sp>
      <p:sp>
        <p:nvSpPr>
          <p:cNvPr id="3" name="2 Marcador de pie de página"/>
          <p:cNvSpPr>
            <a:spLocks noGrp="1"/>
          </p:cNvSpPr>
          <p:nvPr>
            <p:ph type="ftr" sz="quarter" idx="11"/>
          </p:nvPr>
        </p:nvSpPr>
        <p:spPr>
          <a:xfrm>
            <a:off x="457200" y="6481890"/>
            <a:ext cx="4260056" cy="300831"/>
          </a:xfrm>
        </p:spPr>
        <p:txBody>
          <a:bodyPr/>
          <a:lstStyle/>
          <a:p>
            <a:endParaRPr lang="es-EC"/>
          </a:p>
        </p:txBody>
      </p:sp>
      <p:sp>
        <p:nvSpPr>
          <p:cNvPr id="4" name="3 Marcador de número de diapositiva"/>
          <p:cNvSpPr>
            <a:spLocks noGrp="1"/>
          </p:cNvSpPr>
          <p:nvPr>
            <p:ph type="sldNum" sz="quarter" idx="12"/>
          </p:nvPr>
        </p:nvSpPr>
        <p:spPr>
          <a:xfrm>
            <a:off x="7589520" y="6480969"/>
            <a:ext cx="502920" cy="301752"/>
          </a:xfrm>
        </p:spPr>
        <p:txBody>
          <a:bodyPr/>
          <a:lstStyle/>
          <a:p>
            <a:fld id="{2383354D-3D77-4191-B09F-BF948AA0331E}" type="slidenum">
              <a:rPr lang="es-EC" smtClean="0"/>
              <a:pPr/>
              <a:t>‹Nº›</a:t>
            </a:fld>
            <a:endParaRPr lang="es-EC"/>
          </a:p>
        </p:txBody>
      </p:sp>
    </p:spTree>
  </p:cSld>
  <p:clrMapOvr>
    <a:masterClrMapping/>
  </p:clrMapOvr>
  <p:transition>
    <p:dissolve/>
    <p:sndAc>
      <p:stSnd>
        <p:snd r:embed="rId1" name="click.wav" builtIn="1"/>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278976" y="6556248"/>
            <a:ext cx="2133600" cy="301752"/>
          </a:xfrm>
        </p:spPr>
        <p:txBody>
          <a:bodyPr/>
          <a:lstStyle>
            <a:lvl1pPr>
              <a:defRPr sz="900"/>
            </a:lvl1pPr>
          </a:lstStyle>
          <a:p>
            <a:fld id="{578D7E73-790A-4B47-92DC-49E971873BBA}" type="datetimeFigureOut">
              <a:rPr lang="es-EC" smtClean="0"/>
              <a:pPr/>
              <a:t>09/11/2010</a:t>
            </a:fld>
            <a:endParaRPr lang="es-EC"/>
          </a:p>
        </p:txBody>
      </p:sp>
      <p:sp>
        <p:nvSpPr>
          <p:cNvPr id="6" name="5 Marcador de pie de página"/>
          <p:cNvSpPr>
            <a:spLocks noGrp="1"/>
          </p:cNvSpPr>
          <p:nvPr>
            <p:ph type="ftr" sz="quarter" idx="11"/>
          </p:nvPr>
        </p:nvSpPr>
        <p:spPr>
          <a:xfrm>
            <a:off x="1135856" y="6556248"/>
            <a:ext cx="5143120" cy="301752"/>
          </a:xfrm>
        </p:spPr>
        <p:txBody>
          <a:bodyPr/>
          <a:lstStyle>
            <a:lvl1pPr>
              <a:defRPr sz="900"/>
            </a:lvl1pPr>
          </a:lstStyle>
          <a:p>
            <a:endParaRPr lang="es-EC"/>
          </a:p>
        </p:txBody>
      </p:sp>
      <p:sp>
        <p:nvSpPr>
          <p:cNvPr id="7" name="6 Marcador de número de diapositiva"/>
          <p:cNvSpPr>
            <a:spLocks noGrp="1"/>
          </p:cNvSpPr>
          <p:nvPr>
            <p:ph type="sldNum" sz="quarter" idx="12"/>
          </p:nvPr>
        </p:nvSpPr>
        <p:spPr>
          <a:xfrm>
            <a:off x="8410576" y="6556248"/>
            <a:ext cx="502920" cy="301752"/>
          </a:xfrm>
        </p:spPr>
        <p:txBody>
          <a:bodyPr/>
          <a:lstStyle>
            <a:lvl1pPr>
              <a:defRPr sz="900"/>
            </a:lvl1pPr>
          </a:lstStyle>
          <a:p>
            <a:fld id="{2383354D-3D77-4191-B09F-BF948AA0331E}" type="slidenum">
              <a:rPr lang="es-EC" smtClean="0"/>
              <a:pPr/>
              <a:t>‹Nº›</a:t>
            </a:fld>
            <a:endParaRPr lang="es-EC"/>
          </a:p>
        </p:txBody>
      </p:sp>
    </p:spTree>
  </p:cSld>
  <p:clrMapOvr>
    <a:overrideClrMapping bg1="dk1" tx1="lt1" bg2="dk2" tx2="lt2" accent1="accent1" accent2="accent2" accent3="accent3" accent4="accent4" accent5="accent5" accent6="accent6" hlink="hlink" folHlink="folHlink"/>
  </p:clrMapOvr>
  <p:transition>
    <p:dissolve/>
    <p:sndAc>
      <p:stSnd>
        <p:snd r:embed="rId1" name="click.wav" builtIn="1"/>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6108192" y="6556248"/>
            <a:ext cx="2103120" cy="301752"/>
          </a:xfrm>
        </p:spPr>
        <p:txBody>
          <a:bodyPr/>
          <a:lstStyle>
            <a:lvl1pPr>
              <a:defRPr sz="900"/>
            </a:lvl1pPr>
          </a:lstStyle>
          <a:p>
            <a:fld id="{578D7E73-790A-4B47-92DC-49E971873BBA}" type="datetimeFigureOut">
              <a:rPr lang="es-EC" smtClean="0"/>
              <a:pPr/>
              <a:t>09/11/2010</a:t>
            </a:fld>
            <a:endParaRPr lang="es-EC"/>
          </a:p>
        </p:txBody>
      </p:sp>
      <p:sp>
        <p:nvSpPr>
          <p:cNvPr id="6" name="5 Marcador de pie de página"/>
          <p:cNvSpPr>
            <a:spLocks noGrp="1"/>
          </p:cNvSpPr>
          <p:nvPr>
            <p:ph type="ftr" sz="quarter" idx="11"/>
          </p:nvPr>
        </p:nvSpPr>
        <p:spPr>
          <a:xfrm>
            <a:off x="1170432" y="6557169"/>
            <a:ext cx="4948072" cy="301752"/>
          </a:xfrm>
        </p:spPr>
        <p:txBody>
          <a:bodyPr/>
          <a:lstStyle>
            <a:lvl1pPr>
              <a:defRPr sz="900"/>
            </a:lvl1pPr>
          </a:lstStyle>
          <a:p>
            <a:endParaRPr lang="es-EC"/>
          </a:p>
        </p:txBody>
      </p:sp>
      <p:sp>
        <p:nvSpPr>
          <p:cNvPr id="7" name="6 Marcador de número de diapositiva"/>
          <p:cNvSpPr>
            <a:spLocks noGrp="1"/>
          </p:cNvSpPr>
          <p:nvPr>
            <p:ph type="sldNum" sz="quarter" idx="12"/>
          </p:nvPr>
        </p:nvSpPr>
        <p:spPr>
          <a:xfrm>
            <a:off x="8217192" y="6556248"/>
            <a:ext cx="365760" cy="301752"/>
          </a:xfrm>
        </p:spPr>
        <p:txBody>
          <a:bodyPr/>
          <a:lstStyle>
            <a:lvl1pPr algn="ctr">
              <a:defRPr sz="900"/>
            </a:lvl1pPr>
          </a:lstStyle>
          <a:p>
            <a:fld id="{2383354D-3D77-4191-B09F-BF948AA0331E}" type="slidenum">
              <a:rPr lang="es-EC" smtClean="0"/>
              <a:pPr/>
              <a:t>‹Nº›</a:t>
            </a:fld>
            <a:endParaRPr lang="es-EC"/>
          </a:p>
        </p:txBody>
      </p:sp>
    </p:spTree>
  </p:cSld>
  <p:clrMapOvr>
    <a:overrideClrMapping bg1="dk1" tx1="lt1" bg2="dk2" tx2="lt2" accent1="accent1" accent2="accent2" accent3="accent3" accent4="accent4" accent5="accent5" accent6="accent6" hlink="hlink" folHlink="folHlink"/>
  </p:clrMapOvr>
  <p:transition>
    <p:dissolve/>
    <p:sndAc>
      <p:stSnd>
        <p:snd r:embed="rId1" name="click.wav" builtIn="1"/>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7494"/>
            <a:ext cx="8229600" cy="1399032"/>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578D7E73-790A-4B47-92DC-49E971873BBA}" type="datetimeFigureOut">
              <a:rPr lang="es-EC" smtClean="0"/>
              <a:pPr/>
              <a:t>09/11/2010</a:t>
            </a:fld>
            <a:endParaRPr lang="es-EC"/>
          </a:p>
        </p:txBody>
      </p:sp>
      <p:sp>
        <p:nvSpPr>
          <p:cNvPr id="3" name="2 Marcador de pie de página"/>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s-EC"/>
          </a:p>
        </p:txBody>
      </p:sp>
      <p:sp>
        <p:nvSpPr>
          <p:cNvPr id="23" name="22 Marcador de número de diapositiva"/>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2383354D-3D77-4191-B09F-BF948AA0331E}" type="slidenum">
              <a:rPr lang="es-EC" smtClean="0"/>
              <a:pPr/>
              <a:t>‹Nº›</a:t>
            </a:fld>
            <a:endParaRPr lang="es-EC"/>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dissolve/>
    <p:sndAc>
      <p:stSnd>
        <p:snd r:embed="rId13" name="click.wav" builtIn="1"/>
      </p:stSnd>
    </p:sndAc>
  </p:transition>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2928926" y="285728"/>
            <a:ext cx="3607270"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s-ES" sz="5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LA CELULA</a:t>
            </a:r>
            <a:endParaRPr lang="es-E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pic>
        <p:nvPicPr>
          <p:cNvPr id="16386" name="Picture 2" descr="http://www.aprendamosbiologia.cl/data/docthumbs/celula.jpg"/>
          <p:cNvPicPr>
            <a:picLocks noChangeAspect="1" noChangeArrowheads="1"/>
          </p:cNvPicPr>
          <p:nvPr/>
        </p:nvPicPr>
        <p:blipFill>
          <a:blip r:embed="rId4"/>
          <a:srcRect/>
          <a:stretch>
            <a:fillRect/>
          </a:stretch>
        </p:blipFill>
        <p:spPr bwMode="auto">
          <a:xfrm>
            <a:off x="857224" y="1857364"/>
            <a:ext cx="4762500" cy="368617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7" name="6 CuadroTexto"/>
          <p:cNvSpPr txBox="1"/>
          <p:nvPr/>
        </p:nvSpPr>
        <p:spPr>
          <a:xfrm>
            <a:off x="6000760" y="2000240"/>
            <a:ext cx="2786082" cy="1569660"/>
          </a:xfrm>
          <a:prstGeom prst="rect">
            <a:avLst/>
          </a:prstGeom>
          <a:noFill/>
        </p:spPr>
        <p:txBody>
          <a:bodyPr wrap="square" rtlCol="0">
            <a:spAutoFit/>
          </a:bodyPr>
          <a:lstStyle/>
          <a:p>
            <a:pPr>
              <a:buFont typeface="Wingdings" pitchFamily="2" charset="2"/>
              <a:buChar char="v"/>
            </a:pPr>
            <a:r>
              <a:rPr lang="es-EC" sz="2400" dirty="0" smtClean="0"/>
              <a:t>Conceptos </a:t>
            </a:r>
          </a:p>
          <a:p>
            <a:pPr>
              <a:buFont typeface="Wingdings" pitchFamily="2" charset="2"/>
              <a:buChar char="v"/>
            </a:pPr>
            <a:r>
              <a:rPr lang="es-EC" sz="2400" dirty="0" smtClean="0"/>
              <a:t>Teoría      celular</a:t>
            </a:r>
          </a:p>
          <a:p>
            <a:pPr>
              <a:buFont typeface="Wingdings" pitchFamily="2" charset="2"/>
              <a:buChar char="v"/>
            </a:pPr>
            <a:r>
              <a:rPr lang="es-EC" sz="2400" dirty="0" smtClean="0"/>
              <a:t>Partes de la célula</a:t>
            </a:r>
          </a:p>
          <a:p>
            <a:pPr>
              <a:buFont typeface="Wingdings" pitchFamily="2" charset="2"/>
              <a:buChar char="v"/>
            </a:pPr>
            <a:r>
              <a:rPr lang="es-EC" sz="2400" dirty="0" smtClean="0"/>
              <a:t>Diferencias</a:t>
            </a:r>
            <a:endParaRPr lang="es-EC" sz="2400" dirty="0"/>
          </a:p>
        </p:txBody>
      </p:sp>
    </p:spTree>
  </p:cSld>
  <p:clrMapOvr>
    <a:masterClrMapping/>
  </p:clrMapOvr>
  <p:transition>
    <p:dissolve/>
    <p:sndAc>
      <p:stSnd>
        <p:snd r:embed="rId3" name="click.wav" builtIn="1"/>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C" dirty="0" smtClean="0"/>
              <a:t>MEMBRANA CELULAR</a:t>
            </a:r>
            <a:endParaRPr lang="es-EC" dirty="0"/>
          </a:p>
        </p:txBody>
      </p:sp>
      <p:sp>
        <p:nvSpPr>
          <p:cNvPr id="3" name="2 Marcador de contenido"/>
          <p:cNvSpPr>
            <a:spLocks noGrp="1"/>
          </p:cNvSpPr>
          <p:nvPr>
            <p:ph idx="1"/>
          </p:nvPr>
        </p:nvSpPr>
        <p:spPr/>
        <p:txBody>
          <a:bodyPr>
            <a:normAutofit fontScale="77500" lnSpcReduction="20000"/>
          </a:bodyPr>
          <a:lstStyle/>
          <a:p>
            <a:r>
              <a:rPr lang="es-EC" dirty="0" smtClean="0"/>
              <a:t>Intercambio de materiales con el medio</a:t>
            </a:r>
          </a:p>
          <a:p>
            <a:r>
              <a:rPr lang="es-EC" dirty="0" smtClean="0"/>
              <a:t>Limita a los demás </a:t>
            </a:r>
            <a:r>
              <a:rPr lang="es-EC" dirty="0" err="1" smtClean="0"/>
              <a:t>organelos</a:t>
            </a:r>
            <a:r>
              <a:rPr lang="es-EC" dirty="0" smtClean="0"/>
              <a:t> que realizan funciones específicas</a:t>
            </a:r>
          </a:p>
          <a:p>
            <a:r>
              <a:rPr lang="es-EC" dirty="0" smtClean="0"/>
              <a:t>Transporta sustancias que forman estructuras complejas, que facilitan el paso de nutrientes y que relacionan a la célula con el medio circundante.</a:t>
            </a:r>
          </a:p>
          <a:p>
            <a:r>
              <a:rPr lang="es-EC" dirty="0" smtClean="0"/>
              <a:t>Los compuestos básicos que forman la membrana son : LIPIDOS, CARBOHIDRATOS Y PROTEINAS.</a:t>
            </a:r>
          </a:p>
          <a:p>
            <a:r>
              <a:rPr lang="es-EC" dirty="0" smtClean="0"/>
              <a:t>Los lípidos forman la estructura de la membrana, están representados por los </a:t>
            </a:r>
            <a:r>
              <a:rPr lang="es-EC" dirty="0" err="1" smtClean="0"/>
              <a:t>fosfolípidos</a:t>
            </a:r>
            <a:endParaRPr lang="es-EC" dirty="0" smtClean="0"/>
          </a:p>
          <a:p>
            <a:r>
              <a:rPr lang="es-EC" dirty="0" smtClean="0"/>
              <a:t>Los </a:t>
            </a:r>
            <a:r>
              <a:rPr lang="es-EC" dirty="0" err="1" smtClean="0"/>
              <a:t>fosfolípidos</a:t>
            </a:r>
            <a:r>
              <a:rPr lang="es-EC" dirty="0" smtClean="0"/>
              <a:t> le dan a la membrana movimiento constante por la presencia de sus colas </a:t>
            </a:r>
            <a:endParaRPr lang="es-EC" dirty="0"/>
          </a:p>
        </p:txBody>
      </p:sp>
    </p:spTree>
  </p:cSld>
  <p:clrMapOvr>
    <a:masterClrMapping/>
  </p:clrMapOvr>
  <p:transition>
    <p:dissolve/>
    <p:sndAc>
      <p:stSnd>
        <p:snd r:embed="rId2" name="click.wav" builtIn="1"/>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C" dirty="0" smtClean="0"/>
              <a:t>ACCION Y TIPOS DE PROTEINAS</a:t>
            </a:r>
            <a:endParaRPr lang="es-EC" dirty="0"/>
          </a:p>
        </p:txBody>
      </p:sp>
      <p:sp>
        <p:nvSpPr>
          <p:cNvPr id="3" name="2 Marcador de contenido"/>
          <p:cNvSpPr>
            <a:spLocks noGrp="1"/>
          </p:cNvSpPr>
          <p:nvPr>
            <p:ph idx="1"/>
          </p:nvPr>
        </p:nvSpPr>
        <p:spPr/>
        <p:txBody>
          <a:bodyPr/>
          <a:lstStyle/>
          <a:p>
            <a:pPr>
              <a:buNone/>
            </a:pPr>
            <a:r>
              <a:rPr lang="es-EC" dirty="0" smtClean="0"/>
              <a:t>ACCION</a:t>
            </a:r>
          </a:p>
          <a:p>
            <a:r>
              <a:rPr lang="es-EC" dirty="0" smtClean="0"/>
              <a:t>Transporte de sustancias</a:t>
            </a:r>
          </a:p>
          <a:p>
            <a:pPr marL="514350" indent="-514350"/>
            <a:r>
              <a:rPr lang="es-EC" dirty="0" smtClean="0"/>
              <a:t>Reconocimiento celular</a:t>
            </a:r>
          </a:p>
          <a:p>
            <a:pPr marL="514350" indent="-514350">
              <a:buNone/>
            </a:pPr>
            <a:r>
              <a:rPr lang="es-EC" dirty="0" smtClean="0"/>
              <a:t> TIPOS DE PROTEINAS</a:t>
            </a:r>
          </a:p>
          <a:p>
            <a:pPr marL="514350" indent="-514350">
              <a:buFont typeface="Wingdings" pitchFamily="2" charset="2"/>
              <a:buChar char="v"/>
            </a:pPr>
            <a:r>
              <a:rPr lang="es-EC" b="1" dirty="0" smtClean="0"/>
              <a:t>Filamentosas</a:t>
            </a:r>
          </a:p>
          <a:p>
            <a:pPr marL="514350" indent="-514350">
              <a:buFont typeface="Wingdings" pitchFamily="2" charset="2"/>
              <a:buChar char="v"/>
            </a:pPr>
            <a:r>
              <a:rPr lang="es-EC" b="1" dirty="0" smtClean="0"/>
              <a:t>Globulares</a:t>
            </a:r>
          </a:p>
          <a:p>
            <a:pPr marL="514350" indent="-514350">
              <a:buNone/>
            </a:pPr>
            <a:r>
              <a:rPr lang="es-EC" dirty="0" smtClean="0"/>
              <a:t> </a:t>
            </a:r>
          </a:p>
          <a:p>
            <a:pPr marL="514350" indent="-514350">
              <a:buFont typeface="+mj-lt"/>
              <a:buAutoNum type="arabicPeriod"/>
            </a:pPr>
            <a:endParaRPr lang="es-EC" dirty="0"/>
          </a:p>
        </p:txBody>
      </p:sp>
    </p:spTree>
  </p:cSld>
  <p:clrMapOvr>
    <a:masterClrMapping/>
  </p:clrMapOvr>
  <p:transition>
    <p:dissolve/>
    <p:sndAc>
      <p:stSnd>
        <p:snd r:embed="rId2" name="click.wav" builtIn="1"/>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C" dirty="0" smtClean="0"/>
              <a:t>MENSAJEROS QUIMICOS (proteínas filamentosas)</a:t>
            </a:r>
            <a:endParaRPr lang="es-EC" dirty="0"/>
          </a:p>
        </p:txBody>
      </p:sp>
      <p:sp>
        <p:nvSpPr>
          <p:cNvPr id="3" name="2 Marcador de contenido"/>
          <p:cNvSpPr>
            <a:spLocks noGrp="1"/>
          </p:cNvSpPr>
          <p:nvPr>
            <p:ph idx="1"/>
          </p:nvPr>
        </p:nvSpPr>
        <p:spPr/>
        <p:txBody>
          <a:bodyPr>
            <a:normAutofit lnSpcReduction="10000"/>
          </a:bodyPr>
          <a:lstStyle/>
          <a:p>
            <a:r>
              <a:rPr lang="es-EC" dirty="0" smtClean="0"/>
              <a:t>Comunican una célula con otra</a:t>
            </a:r>
          </a:p>
          <a:p>
            <a:r>
              <a:rPr lang="es-EC" dirty="0" smtClean="0"/>
              <a:t>Forman parte de hormonas y neurotransmisores</a:t>
            </a:r>
          </a:p>
          <a:p>
            <a:r>
              <a:rPr lang="es-EC" dirty="0" smtClean="0"/>
              <a:t>Identifican  a las moléculas que rodean a la célula</a:t>
            </a:r>
          </a:p>
          <a:p>
            <a:r>
              <a:rPr lang="es-EC" dirty="0" smtClean="0"/>
              <a:t>Están formados por proteínas filamentosas y carbohidratos (</a:t>
            </a:r>
            <a:r>
              <a:rPr lang="es-EC" dirty="0" err="1" smtClean="0"/>
              <a:t>glucoproteínas</a:t>
            </a:r>
            <a:r>
              <a:rPr lang="es-EC" dirty="0" smtClean="0"/>
              <a:t> o </a:t>
            </a:r>
            <a:r>
              <a:rPr lang="es-EC" dirty="0" err="1" smtClean="0"/>
              <a:t>glucolípidos</a:t>
            </a:r>
            <a:r>
              <a:rPr lang="es-EC" dirty="0" smtClean="0"/>
              <a:t>)</a:t>
            </a:r>
          </a:p>
          <a:p>
            <a:r>
              <a:rPr lang="es-EC" dirty="0" smtClean="0"/>
              <a:t>Gracias a ellos nosotros podemos :sentir, pensar, tomar decisiones, percibir</a:t>
            </a:r>
            <a:endParaRPr lang="es-EC" dirty="0"/>
          </a:p>
        </p:txBody>
      </p:sp>
    </p:spTree>
  </p:cSld>
  <p:clrMapOvr>
    <a:masterClrMapping/>
  </p:clrMapOvr>
  <p:transition>
    <p:dissolve/>
    <p:sndAc>
      <p:stSnd>
        <p:snd r:embed="rId2" name="click.wav" builtIn="1"/>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redondeado"/>
          <p:cNvSpPr/>
          <p:nvPr/>
        </p:nvSpPr>
        <p:spPr>
          <a:xfrm>
            <a:off x="1142976" y="1500174"/>
            <a:ext cx="1500198"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Primeros mensajeros</a:t>
            </a:r>
            <a:endParaRPr lang="es-EC" dirty="0"/>
          </a:p>
        </p:txBody>
      </p:sp>
      <p:sp>
        <p:nvSpPr>
          <p:cNvPr id="5" name="4 Rectángulo redondeado"/>
          <p:cNvSpPr/>
          <p:nvPr/>
        </p:nvSpPr>
        <p:spPr>
          <a:xfrm>
            <a:off x="3714744" y="1428736"/>
            <a:ext cx="1714512" cy="6429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Superficie la membrana </a:t>
            </a:r>
            <a:endParaRPr lang="es-EC" dirty="0"/>
          </a:p>
        </p:txBody>
      </p:sp>
      <p:sp>
        <p:nvSpPr>
          <p:cNvPr id="6" name="5 Rectángulo redondeado"/>
          <p:cNvSpPr/>
          <p:nvPr/>
        </p:nvSpPr>
        <p:spPr>
          <a:xfrm>
            <a:off x="6429388" y="1428736"/>
            <a:ext cx="1714512"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sz="1400" dirty="0" smtClean="0"/>
              <a:t>Reciben señal  agente extraño</a:t>
            </a:r>
            <a:endParaRPr lang="es-EC" sz="1400" dirty="0"/>
          </a:p>
        </p:txBody>
      </p:sp>
      <p:sp>
        <p:nvSpPr>
          <p:cNvPr id="7" name="6 Rectángulo redondeado"/>
          <p:cNvSpPr/>
          <p:nvPr/>
        </p:nvSpPr>
        <p:spPr>
          <a:xfrm>
            <a:off x="6429388" y="2643182"/>
            <a:ext cx="1785950"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EC" dirty="0" smtClean="0"/>
              <a:t>Envían señal  a las proteínas</a:t>
            </a:r>
            <a:endParaRPr lang="es-EC" dirty="0"/>
          </a:p>
        </p:txBody>
      </p:sp>
      <p:sp>
        <p:nvSpPr>
          <p:cNvPr id="8" name="7 Rectángulo redondeado"/>
          <p:cNvSpPr/>
          <p:nvPr/>
        </p:nvSpPr>
        <p:spPr>
          <a:xfrm>
            <a:off x="3857620" y="2714620"/>
            <a:ext cx="1643074" cy="7143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Traducen mensaje </a:t>
            </a:r>
            <a:endParaRPr lang="es-EC" dirty="0"/>
          </a:p>
        </p:txBody>
      </p:sp>
      <p:sp>
        <p:nvSpPr>
          <p:cNvPr id="9" name="8 Rectángulo redondeado"/>
          <p:cNvSpPr/>
          <p:nvPr/>
        </p:nvSpPr>
        <p:spPr>
          <a:xfrm>
            <a:off x="1000100" y="2786058"/>
            <a:ext cx="1857388" cy="6429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Interior de la célula</a:t>
            </a:r>
            <a:endParaRPr lang="es-EC" dirty="0"/>
          </a:p>
        </p:txBody>
      </p:sp>
      <p:sp>
        <p:nvSpPr>
          <p:cNvPr id="10" name="9 Rectángulo"/>
          <p:cNvSpPr/>
          <p:nvPr/>
        </p:nvSpPr>
        <p:spPr>
          <a:xfrm>
            <a:off x="2643174" y="500042"/>
            <a:ext cx="4500594" cy="5715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FUNCION DE LOS MENSAJEROS QUIMICOS</a:t>
            </a:r>
            <a:endParaRPr lang="es-EC" dirty="0"/>
          </a:p>
        </p:txBody>
      </p:sp>
      <p:sp>
        <p:nvSpPr>
          <p:cNvPr id="12" name="11 Rectángulo redondeado"/>
          <p:cNvSpPr/>
          <p:nvPr/>
        </p:nvSpPr>
        <p:spPr>
          <a:xfrm>
            <a:off x="1071538" y="4000504"/>
            <a:ext cx="1714512"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Segundos mensajeros</a:t>
            </a:r>
            <a:endParaRPr lang="es-EC" dirty="0"/>
          </a:p>
        </p:txBody>
      </p:sp>
      <p:sp>
        <p:nvSpPr>
          <p:cNvPr id="13" name="12 Rectángulo redondeado"/>
          <p:cNvSpPr/>
          <p:nvPr/>
        </p:nvSpPr>
        <p:spPr>
          <a:xfrm>
            <a:off x="1071538" y="5357826"/>
            <a:ext cx="1785950"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MONOFOSFATO DE ADENOSINA</a:t>
            </a:r>
            <a:endParaRPr lang="es-EC" dirty="0"/>
          </a:p>
        </p:txBody>
      </p:sp>
      <p:sp>
        <p:nvSpPr>
          <p:cNvPr id="14" name="13 Rectángulo redondeado"/>
          <p:cNvSpPr/>
          <p:nvPr/>
        </p:nvSpPr>
        <p:spPr>
          <a:xfrm>
            <a:off x="1000100" y="1428736"/>
            <a:ext cx="1857388" cy="6429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Primeros mensajeros</a:t>
            </a:r>
            <a:endParaRPr lang="es-EC" dirty="0"/>
          </a:p>
        </p:txBody>
      </p:sp>
      <p:sp>
        <p:nvSpPr>
          <p:cNvPr id="15" name="14 Rectángulo redondeado"/>
          <p:cNvSpPr/>
          <p:nvPr/>
        </p:nvSpPr>
        <p:spPr>
          <a:xfrm>
            <a:off x="3929058" y="4071942"/>
            <a:ext cx="1571636"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ACCIONES</a:t>
            </a:r>
            <a:endParaRPr lang="es-EC" dirty="0"/>
          </a:p>
        </p:txBody>
      </p:sp>
      <p:sp>
        <p:nvSpPr>
          <p:cNvPr id="16" name="15 Rectángulo redondeado"/>
          <p:cNvSpPr/>
          <p:nvPr/>
        </p:nvSpPr>
        <p:spPr>
          <a:xfrm>
            <a:off x="6429388" y="4000504"/>
            <a:ext cx="1857388" cy="107157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C" dirty="0" smtClean="0"/>
              <a:t>Secreción de compuestos y contracción celular</a:t>
            </a:r>
            <a:endParaRPr lang="es-EC" dirty="0"/>
          </a:p>
        </p:txBody>
      </p:sp>
      <p:sp>
        <p:nvSpPr>
          <p:cNvPr id="17" name="16 Flecha derecha"/>
          <p:cNvSpPr/>
          <p:nvPr/>
        </p:nvSpPr>
        <p:spPr>
          <a:xfrm>
            <a:off x="3000364" y="1714488"/>
            <a:ext cx="571504"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8" name="17 Flecha derecha"/>
          <p:cNvSpPr/>
          <p:nvPr/>
        </p:nvSpPr>
        <p:spPr>
          <a:xfrm>
            <a:off x="5572132" y="1714488"/>
            <a:ext cx="714380"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19" name="18 Flecha abajo"/>
          <p:cNvSpPr/>
          <p:nvPr/>
        </p:nvSpPr>
        <p:spPr>
          <a:xfrm>
            <a:off x="7286644" y="2143116"/>
            <a:ext cx="214314" cy="35719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22" name="21 Flecha izquierda"/>
          <p:cNvSpPr/>
          <p:nvPr/>
        </p:nvSpPr>
        <p:spPr>
          <a:xfrm>
            <a:off x="5715008" y="3000372"/>
            <a:ext cx="571504" cy="21431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23" name="22 Flecha izquierda"/>
          <p:cNvSpPr/>
          <p:nvPr/>
        </p:nvSpPr>
        <p:spPr>
          <a:xfrm>
            <a:off x="3071802" y="3000372"/>
            <a:ext cx="500066" cy="21431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24" name="23 Flecha abajo"/>
          <p:cNvSpPr/>
          <p:nvPr/>
        </p:nvSpPr>
        <p:spPr>
          <a:xfrm>
            <a:off x="1928794" y="3500438"/>
            <a:ext cx="214314" cy="4286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25" name="24 Flecha derecha"/>
          <p:cNvSpPr/>
          <p:nvPr/>
        </p:nvSpPr>
        <p:spPr>
          <a:xfrm>
            <a:off x="3000364" y="4286256"/>
            <a:ext cx="714380"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26" name="25 Flecha derecha"/>
          <p:cNvSpPr/>
          <p:nvPr/>
        </p:nvSpPr>
        <p:spPr>
          <a:xfrm>
            <a:off x="5715008" y="4357694"/>
            <a:ext cx="571504"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
        <p:nvSpPr>
          <p:cNvPr id="27" name="26 Flecha abajo"/>
          <p:cNvSpPr/>
          <p:nvPr/>
        </p:nvSpPr>
        <p:spPr>
          <a:xfrm>
            <a:off x="1928794" y="4857760"/>
            <a:ext cx="214314" cy="5000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C"/>
          </a:p>
        </p:txBody>
      </p:sp>
    </p:spTree>
  </p:cSld>
  <p:clrMapOvr>
    <a:masterClrMapping/>
  </p:clrMapOvr>
  <p:transition>
    <p:dissolve/>
    <p:sndAc>
      <p:stSnd>
        <p:snd r:embed="rId2" name="click.wav" builtIn="1"/>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PROTEINAS GLOBULARES</a:t>
            </a:r>
            <a:endParaRPr lang="es-EC" dirty="0"/>
          </a:p>
        </p:txBody>
      </p:sp>
      <p:sp>
        <p:nvSpPr>
          <p:cNvPr id="3" name="2 Marcador de contenido"/>
          <p:cNvSpPr>
            <a:spLocks noGrp="1"/>
          </p:cNvSpPr>
          <p:nvPr>
            <p:ph idx="1"/>
          </p:nvPr>
        </p:nvSpPr>
        <p:spPr/>
        <p:txBody>
          <a:bodyPr>
            <a:normAutofit lnSpcReduction="10000"/>
          </a:bodyPr>
          <a:lstStyle/>
          <a:p>
            <a:r>
              <a:rPr lang="es-EC" dirty="0" smtClean="0"/>
              <a:t>Permiten el paso de sustancias</a:t>
            </a:r>
          </a:p>
          <a:p>
            <a:r>
              <a:rPr lang="es-EC" dirty="0" smtClean="0"/>
              <a:t>Actúan como catalizadores</a:t>
            </a:r>
          </a:p>
          <a:p>
            <a:r>
              <a:rPr lang="es-EC" dirty="0" smtClean="0"/>
              <a:t>Cuando las moléculas son más grandes que las proteínas  globulares, ocurre el proceso llamado </a:t>
            </a:r>
            <a:r>
              <a:rPr lang="es-EC" b="1" dirty="0" smtClean="0"/>
              <a:t>ENDOCITOSIS, </a:t>
            </a:r>
            <a:r>
              <a:rPr lang="es-EC" dirty="0" smtClean="0"/>
              <a:t>que desarrolla unas cavidades llamadas </a:t>
            </a:r>
            <a:r>
              <a:rPr lang="es-EC" u="sng" dirty="0" smtClean="0"/>
              <a:t>CAVEOLAS  </a:t>
            </a:r>
          </a:p>
          <a:p>
            <a:r>
              <a:rPr lang="es-EC" dirty="0" smtClean="0"/>
              <a:t>Por aquí pasa el complejo formado por: PROTEINAS FILAMENTOSAS Y MOLECULAS NUTRIENTES</a:t>
            </a:r>
          </a:p>
          <a:p>
            <a:pPr>
              <a:buNone/>
            </a:pPr>
            <a:endParaRPr lang="es-EC" dirty="0" smtClean="0"/>
          </a:p>
          <a:p>
            <a:pPr>
              <a:buNone/>
            </a:pPr>
            <a:endParaRPr lang="es-EC" dirty="0"/>
          </a:p>
        </p:txBody>
      </p:sp>
    </p:spTree>
  </p:cSld>
  <p:clrMapOvr>
    <a:masterClrMapping/>
  </p:clrMapOvr>
  <p:transition>
    <p:dissolve/>
    <p:sndAc>
      <p:stSnd>
        <p:snd r:embed="rId2" name="click.wav" builtIn="1"/>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rot="5400000">
            <a:off x="4106623" y="-1782646"/>
            <a:ext cx="914400" cy="5943600"/>
          </a:xfrm>
        </p:spPr>
        <p:txBody>
          <a:bodyPr/>
          <a:lstStyle/>
          <a:p>
            <a:r>
              <a:rPr lang="es-EC" dirty="0" smtClean="0"/>
              <a:t>MOVIMIENTO MOLECULAR</a:t>
            </a:r>
            <a:endParaRPr lang="es-EC" dirty="0"/>
          </a:p>
        </p:txBody>
      </p:sp>
      <p:sp>
        <p:nvSpPr>
          <p:cNvPr id="3" name="2 Marcador de contenido"/>
          <p:cNvSpPr>
            <a:spLocks noGrp="1"/>
          </p:cNvSpPr>
          <p:nvPr>
            <p:ph sz="half" idx="1"/>
          </p:nvPr>
        </p:nvSpPr>
        <p:spPr>
          <a:xfrm>
            <a:off x="428596" y="2000240"/>
            <a:ext cx="8153400" cy="3992563"/>
          </a:xfrm>
        </p:spPr>
        <p:txBody>
          <a:bodyPr>
            <a:normAutofit fontScale="85000" lnSpcReduction="20000"/>
          </a:bodyPr>
          <a:lstStyle/>
          <a:p>
            <a:r>
              <a:rPr lang="es-EC" dirty="0" smtClean="0"/>
              <a:t>Difusión es el movimiento de moléculas de una zona de mayor concentración a otra de menor  C.</a:t>
            </a:r>
          </a:p>
          <a:p>
            <a:r>
              <a:rPr lang="es-EC" dirty="0" smtClean="0"/>
              <a:t>La velocidad de difusión depende del tamaño y la temperatura</a:t>
            </a:r>
          </a:p>
          <a:p>
            <a:r>
              <a:rPr lang="es-EC" dirty="0" smtClean="0"/>
              <a:t>Toda molécula se mueve en línea recta , este desplazamiento es lento</a:t>
            </a:r>
          </a:p>
          <a:p>
            <a:r>
              <a:rPr lang="es-EC" dirty="0" smtClean="0"/>
              <a:t>Cuando la molécula choca contra otra o con las paredes del recipiente, rebota y cambia de dirección</a:t>
            </a:r>
          </a:p>
          <a:p>
            <a:r>
              <a:rPr lang="es-EC" dirty="0" smtClean="0"/>
              <a:t>Movimiento browniano es el desplazamiento de partículas</a:t>
            </a:r>
          </a:p>
          <a:p>
            <a:endParaRPr lang="es-EC" dirty="0"/>
          </a:p>
        </p:txBody>
      </p:sp>
    </p:spTree>
  </p:cSld>
  <p:clrMapOvr>
    <a:masterClrMapping/>
  </p:clrMapOvr>
  <p:transition>
    <p:dissolve/>
    <p:sndAc>
      <p:stSnd>
        <p:snd r:embed="rId2" name="click.wav" builtIn="1"/>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C" sz="3600" dirty="0" smtClean="0"/>
              <a:t>PERMEABILIDAD DE LA MEMBRANA</a:t>
            </a:r>
            <a:endParaRPr lang="es-EC" sz="3600" dirty="0"/>
          </a:p>
        </p:txBody>
      </p:sp>
      <p:sp>
        <p:nvSpPr>
          <p:cNvPr id="3" name="2 Marcador de contenido"/>
          <p:cNvSpPr>
            <a:spLocks noGrp="1"/>
          </p:cNvSpPr>
          <p:nvPr>
            <p:ph idx="1"/>
          </p:nvPr>
        </p:nvSpPr>
        <p:spPr/>
        <p:txBody>
          <a:bodyPr/>
          <a:lstStyle/>
          <a:p>
            <a:r>
              <a:rPr lang="es-EC" dirty="0" smtClean="0"/>
              <a:t>Permeabilidad.- Cuando  la membrana permite el paso de cualquier sustancia</a:t>
            </a:r>
          </a:p>
          <a:p>
            <a:r>
              <a:rPr lang="es-EC" dirty="0" smtClean="0"/>
              <a:t>Permeabilidad Diferencial.- Es cuando la membrana deja pasar unas sustancias y no otras</a:t>
            </a:r>
          </a:p>
          <a:p>
            <a:r>
              <a:rPr lang="es-EC" dirty="0" smtClean="0"/>
              <a:t>Diálisis.- Es el paso de una sustancia disuelta a través de una membrana que tiene  permeabilidad diferencial</a:t>
            </a:r>
          </a:p>
          <a:p>
            <a:pPr>
              <a:buNone/>
            </a:pPr>
            <a:endParaRPr lang="es-EC" dirty="0"/>
          </a:p>
        </p:txBody>
      </p:sp>
    </p:spTree>
  </p:cSld>
  <p:clrMapOvr>
    <a:masterClrMapping/>
  </p:clrMapOvr>
  <p:transition>
    <p:dissolve/>
    <p:sndAc>
      <p:stSnd>
        <p:snd r:embed="rId2" name="click.wav" builtIn="1"/>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C" sz="3600" dirty="0" smtClean="0"/>
              <a:t>PERMEABILIDAD DE LA MEMBRANA</a:t>
            </a:r>
            <a:endParaRPr lang="es-EC" sz="3600" dirty="0"/>
          </a:p>
        </p:txBody>
      </p:sp>
      <p:sp>
        <p:nvSpPr>
          <p:cNvPr id="3" name="2 Marcador de contenido"/>
          <p:cNvSpPr>
            <a:spLocks noGrp="1"/>
          </p:cNvSpPr>
          <p:nvPr>
            <p:ph idx="1"/>
          </p:nvPr>
        </p:nvSpPr>
        <p:spPr/>
        <p:txBody>
          <a:bodyPr/>
          <a:lstStyle/>
          <a:p>
            <a:r>
              <a:rPr lang="es-EC" dirty="0" smtClean="0"/>
              <a:t>Son casos particulares de la difusión : OSMOSIS , DIALISIS</a:t>
            </a:r>
          </a:p>
          <a:p>
            <a:r>
              <a:rPr lang="es-EC" dirty="0" smtClean="0"/>
              <a:t>Osmosis, es la difusión </a:t>
            </a:r>
            <a:r>
              <a:rPr lang="es-EC" sz="2800" dirty="0" smtClean="0"/>
              <a:t>del </a:t>
            </a:r>
            <a:r>
              <a:rPr lang="es-EC" sz="2800" b="1" dirty="0" smtClean="0"/>
              <a:t>solvente</a:t>
            </a:r>
            <a:r>
              <a:rPr lang="es-EC" sz="2800" dirty="0" smtClean="0"/>
              <a:t> </a:t>
            </a:r>
            <a:r>
              <a:rPr lang="es-EC" dirty="0" smtClean="0"/>
              <a:t>a través de una membrana </a:t>
            </a:r>
            <a:r>
              <a:rPr lang="es-EC" dirty="0" err="1" smtClean="0"/>
              <a:t>semi</a:t>
            </a:r>
            <a:r>
              <a:rPr lang="es-EC" dirty="0" smtClean="0"/>
              <a:t> -permeable</a:t>
            </a:r>
          </a:p>
          <a:p>
            <a:r>
              <a:rPr lang="es-EC" dirty="0" smtClean="0"/>
              <a:t>Diálisis, es difusión del </a:t>
            </a:r>
            <a:r>
              <a:rPr lang="es-EC" b="1" dirty="0" smtClean="0"/>
              <a:t>soluto</a:t>
            </a:r>
            <a:r>
              <a:rPr lang="es-EC" dirty="0" smtClean="0"/>
              <a:t> a través de una membrana semipermeable</a:t>
            </a:r>
          </a:p>
          <a:p>
            <a:endParaRPr lang="es-EC" dirty="0" smtClean="0"/>
          </a:p>
          <a:p>
            <a:endParaRPr lang="es-EC" dirty="0"/>
          </a:p>
        </p:txBody>
      </p:sp>
    </p:spTree>
  </p:cSld>
  <p:clrMapOvr>
    <a:masterClrMapping/>
  </p:clrMapOvr>
  <p:transition>
    <p:dissolve/>
    <p:sndAc>
      <p:stSnd>
        <p:snd r:embed="rId2" name="click.wav" builtIn="1"/>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TIPOS DE SOLUCIONES</a:t>
            </a:r>
            <a:endParaRPr lang="es-EC" dirty="0"/>
          </a:p>
        </p:txBody>
      </p:sp>
      <p:sp>
        <p:nvSpPr>
          <p:cNvPr id="3" name="2 Marcador de contenido"/>
          <p:cNvSpPr>
            <a:spLocks noGrp="1"/>
          </p:cNvSpPr>
          <p:nvPr>
            <p:ph idx="1"/>
          </p:nvPr>
        </p:nvSpPr>
        <p:spPr/>
        <p:txBody>
          <a:bodyPr>
            <a:normAutofit fontScale="92500" lnSpcReduction="10000"/>
          </a:bodyPr>
          <a:lstStyle/>
          <a:p>
            <a:r>
              <a:rPr lang="es-EC" b="1" dirty="0" smtClean="0"/>
              <a:t>Solución isotónica o </a:t>
            </a:r>
            <a:r>
              <a:rPr lang="es-EC" b="1" dirty="0" err="1" smtClean="0"/>
              <a:t>isosmótica</a:t>
            </a:r>
            <a:r>
              <a:rPr lang="es-EC" b="1" dirty="0" smtClean="0"/>
              <a:t> </a:t>
            </a:r>
            <a:r>
              <a:rPr lang="es-EC" dirty="0" smtClean="0"/>
              <a:t>, cuando no hay movimiento de moléculas de agua ni dentro ni fuera de la célula</a:t>
            </a:r>
          </a:p>
          <a:p>
            <a:r>
              <a:rPr lang="es-EC" b="1" dirty="0" smtClean="0"/>
              <a:t>Solución hipertónica, </a:t>
            </a:r>
            <a:r>
              <a:rPr lang="es-EC" dirty="0" smtClean="0"/>
              <a:t>si la concentración de sustancias es mayor en el líquido circundante que en la célula, esto hace que el agua salga de la célula y consecuentemente la célula se contrae</a:t>
            </a:r>
          </a:p>
          <a:p>
            <a:r>
              <a:rPr lang="es-EC" b="1" dirty="0" smtClean="0"/>
              <a:t>Solución hipotónica, </a:t>
            </a:r>
            <a:r>
              <a:rPr lang="es-EC" dirty="0" smtClean="0"/>
              <a:t>cuando el líquido tiene menos sustancias disueltas que la célula   </a:t>
            </a:r>
            <a:endParaRPr lang="es-EC" dirty="0"/>
          </a:p>
        </p:txBody>
      </p:sp>
    </p:spTree>
  </p:cSld>
  <p:clrMapOvr>
    <a:masterClrMapping/>
  </p:clrMapOvr>
  <p:transition>
    <p:dissolve/>
    <p:sndAc>
      <p:stSnd>
        <p:snd r:embed="rId2" name="click.wav" builtIn="1"/>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EL CITOPLASMA</a:t>
            </a:r>
            <a:endParaRPr lang="es-EC" dirty="0"/>
          </a:p>
        </p:txBody>
      </p:sp>
      <p:sp>
        <p:nvSpPr>
          <p:cNvPr id="3" name="2 Marcador de contenido"/>
          <p:cNvSpPr>
            <a:spLocks noGrp="1"/>
          </p:cNvSpPr>
          <p:nvPr>
            <p:ph idx="1"/>
          </p:nvPr>
        </p:nvSpPr>
        <p:spPr/>
        <p:txBody>
          <a:bodyPr>
            <a:normAutofit fontScale="92500"/>
          </a:bodyPr>
          <a:lstStyle/>
          <a:p>
            <a:r>
              <a:rPr lang="es-EC" dirty="0" smtClean="0"/>
              <a:t>Parte de la célula comprendida entre la membrana y el núcleo</a:t>
            </a:r>
          </a:p>
          <a:p>
            <a:pPr marL="578358" indent="-514350">
              <a:buFont typeface="+mj-lt"/>
              <a:buAutoNum type="alphaLcParenR"/>
            </a:pPr>
            <a:r>
              <a:rPr lang="es-EC" dirty="0" smtClean="0"/>
              <a:t>CITOSOL,   30% del peso total, se realizan los procesos de transformación de energía</a:t>
            </a:r>
          </a:p>
          <a:p>
            <a:pPr marL="578358" indent="-514350">
              <a:buFont typeface="+mj-lt"/>
              <a:buAutoNum type="alphaLcParenR"/>
            </a:pPr>
            <a:r>
              <a:rPr lang="es-EC" dirty="0" smtClean="0"/>
              <a:t>CITOESQUELETO, le contiene a la célula pues representa un armazón para los </a:t>
            </a:r>
            <a:r>
              <a:rPr lang="es-EC" dirty="0" err="1" smtClean="0"/>
              <a:t>organelos</a:t>
            </a:r>
            <a:r>
              <a:rPr lang="es-EC" dirty="0" smtClean="0"/>
              <a:t>, permite la </a:t>
            </a:r>
            <a:r>
              <a:rPr lang="es-EC" u="sng" dirty="0" smtClean="0"/>
              <a:t>consistencia  y forma regular de la célula </a:t>
            </a:r>
            <a:r>
              <a:rPr lang="es-EC" dirty="0" smtClean="0"/>
              <a:t>así como también se encarga del </a:t>
            </a:r>
            <a:r>
              <a:rPr lang="es-EC" u="sng" dirty="0" smtClean="0"/>
              <a:t>movimiento celular (</a:t>
            </a:r>
            <a:r>
              <a:rPr lang="es-EC" u="sng" dirty="0" err="1" smtClean="0"/>
              <a:t>actina</a:t>
            </a:r>
            <a:r>
              <a:rPr lang="es-EC" u="sng" dirty="0" smtClean="0"/>
              <a:t> y </a:t>
            </a:r>
            <a:r>
              <a:rPr lang="es-EC" u="sng" dirty="0" err="1" smtClean="0"/>
              <a:t>miosina</a:t>
            </a:r>
            <a:r>
              <a:rPr lang="es-EC" u="sng" dirty="0" smtClean="0"/>
              <a:t>)</a:t>
            </a:r>
          </a:p>
          <a:p>
            <a:pPr marL="578358" indent="-514350">
              <a:buNone/>
            </a:pPr>
            <a:endParaRPr lang="es-EC" dirty="0" smtClean="0"/>
          </a:p>
          <a:p>
            <a:pPr>
              <a:buNone/>
            </a:pPr>
            <a:endParaRPr lang="es-EC" dirty="0" smtClean="0"/>
          </a:p>
          <a:p>
            <a:pPr>
              <a:buNone/>
            </a:pPr>
            <a:endParaRPr lang="es-EC" dirty="0"/>
          </a:p>
        </p:txBody>
      </p:sp>
    </p:spTree>
  </p:cSld>
  <p:clrMapOvr>
    <a:masterClrMapping/>
  </p:clrMapOvr>
  <p:transition>
    <p:dissolve/>
    <p:sndAc>
      <p:stSnd>
        <p:snd r:embed="rId2" name="click.wav" builtIn="1"/>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7 Marcador de contenido"/>
          <p:cNvSpPr>
            <a:spLocks noGrp="1"/>
          </p:cNvSpPr>
          <p:nvPr>
            <p:ph idx="1"/>
          </p:nvPr>
        </p:nvSpPr>
        <p:spPr/>
        <p:txBody>
          <a:bodyPr>
            <a:normAutofit lnSpcReduction="10000"/>
          </a:bodyPr>
          <a:lstStyle/>
          <a:p>
            <a:endParaRPr lang="es-EC" dirty="0" smtClean="0"/>
          </a:p>
          <a:p>
            <a:r>
              <a:rPr lang="es-EC" dirty="0" smtClean="0"/>
              <a:t>Robert Hooke, observó  en un pedazo de corcho la pared celular de una célula muerta</a:t>
            </a:r>
          </a:p>
          <a:p>
            <a:r>
              <a:rPr lang="es-EC" dirty="0" err="1" smtClean="0"/>
              <a:t>Purkinje</a:t>
            </a:r>
            <a:r>
              <a:rPr lang="es-EC" dirty="0" smtClean="0"/>
              <a:t>, utiliza el término PROTOPLASMA  para designar el contenido vivo de la célula</a:t>
            </a:r>
          </a:p>
          <a:p>
            <a:r>
              <a:rPr lang="es-EC" dirty="0" err="1" smtClean="0"/>
              <a:t>Virchow,dijo</a:t>
            </a:r>
            <a:r>
              <a:rPr lang="es-EC" dirty="0" smtClean="0"/>
              <a:t> : Solo pueden aparecer nuevas células por división de las pre-existentes</a:t>
            </a:r>
            <a:endParaRPr lang="es-EC" dirty="0"/>
          </a:p>
        </p:txBody>
      </p:sp>
      <p:sp>
        <p:nvSpPr>
          <p:cNvPr id="5" name="4 Rectángulo"/>
          <p:cNvSpPr/>
          <p:nvPr/>
        </p:nvSpPr>
        <p:spPr>
          <a:xfrm>
            <a:off x="3071802" y="428604"/>
            <a:ext cx="4280339" cy="923330"/>
          </a:xfrm>
          <a:prstGeom prst="rect">
            <a:avLst/>
          </a:prstGeom>
          <a:noFill/>
        </p:spPr>
        <p:txBody>
          <a:bodyPr wrap="none" lIns="91440" tIns="45720" rIns="91440" bIns="45720">
            <a:spAutoFit/>
          </a:bodyPr>
          <a:lstStyle/>
          <a:p>
            <a:pPr algn="ctr"/>
            <a:r>
              <a:rPr lang="es-ES" sz="54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LA CELULA</a:t>
            </a:r>
            <a:endParaRPr lang="es-ES" sz="54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Tree>
  </p:cSld>
  <p:clrMapOvr>
    <a:masterClrMapping/>
  </p:clrMapOvr>
  <p:transition>
    <p:dissolve/>
    <p:sndAc>
      <p:stSnd>
        <p:snd r:embed="rId2" name="click.wav" builtIn="1"/>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C" dirty="0" smtClean="0"/>
              <a:t>Rfgdhtfdfstfewtjbhkjkklñliiiuytyttttyytttttttttttttttttttttttttttttttttttttttttttttttttttttttttttttttttttttttttttttttttttttttttttttttt</a:t>
            </a:r>
            <a:br>
              <a:rPr lang="es-EC" dirty="0" smtClean="0"/>
            </a:br>
            <a:r>
              <a:rPr lang="es-EC" dirty="0" smtClean="0"/>
              <a:t/>
            </a:r>
            <a:br>
              <a:rPr lang="es-EC" dirty="0" smtClean="0"/>
            </a:br>
            <a:r>
              <a:rPr lang="es-EC" dirty="0" smtClean="0"/>
              <a:t/>
            </a:r>
            <a:br>
              <a:rPr lang="es-EC" dirty="0" smtClean="0"/>
            </a:br>
            <a:r>
              <a:rPr lang="es-EC" dirty="0" smtClean="0"/>
              <a:t/>
            </a:r>
            <a:br>
              <a:rPr lang="es-EC" dirty="0" smtClean="0"/>
            </a:br>
            <a:r>
              <a:rPr lang="es-EC" dirty="0" smtClean="0"/>
              <a:t/>
            </a:r>
            <a:br>
              <a:rPr lang="es-EC" dirty="0" smtClean="0"/>
            </a:br>
            <a:r>
              <a:rPr lang="es-EC" dirty="0" smtClean="0"/>
              <a:t/>
            </a:r>
            <a:br>
              <a:rPr lang="es-EC" dirty="0" smtClean="0"/>
            </a:br>
            <a:r>
              <a:rPr lang="es-EC" dirty="0" smtClean="0"/>
              <a:t/>
            </a:r>
            <a:br>
              <a:rPr lang="es-EC" dirty="0" smtClean="0"/>
            </a:br>
            <a:r>
              <a:rPr lang="es-EC" dirty="0" smtClean="0"/>
              <a:t/>
            </a:r>
            <a:br>
              <a:rPr lang="es-EC" dirty="0" smtClean="0"/>
            </a:br>
            <a:r>
              <a:rPr lang="es-EC" dirty="0" smtClean="0"/>
              <a:t/>
            </a:r>
            <a:br>
              <a:rPr lang="es-EC" dirty="0" smtClean="0"/>
            </a:br>
            <a:r>
              <a:rPr lang="es-EC" dirty="0" smtClean="0"/>
              <a:t/>
            </a:r>
            <a:br>
              <a:rPr lang="es-EC" dirty="0" smtClean="0"/>
            </a:br>
            <a:r>
              <a:rPr lang="es-EC" dirty="0" smtClean="0"/>
              <a:t/>
            </a:r>
            <a:br>
              <a:rPr lang="es-EC" dirty="0" smtClean="0"/>
            </a:br>
            <a:r>
              <a:rPr lang="es-EC" dirty="0" smtClean="0"/>
              <a:t/>
            </a:r>
            <a:br>
              <a:rPr lang="es-EC" dirty="0" smtClean="0"/>
            </a:br>
            <a:r>
              <a:rPr lang="es-EC" dirty="0" smtClean="0"/>
              <a:t/>
            </a:r>
            <a:br>
              <a:rPr lang="es-EC" dirty="0" smtClean="0"/>
            </a:br>
            <a:r>
              <a:rPr lang="es-EC" dirty="0" smtClean="0"/>
              <a:t/>
            </a:r>
            <a:br>
              <a:rPr lang="es-EC" dirty="0" smtClean="0"/>
            </a:br>
            <a:r>
              <a:rPr lang="es-EC" dirty="0" smtClean="0"/>
              <a:t/>
            </a:r>
            <a:br>
              <a:rPr lang="es-EC" dirty="0" smtClean="0"/>
            </a:br>
            <a:r>
              <a:rPr lang="es-EC" dirty="0" smtClean="0"/>
              <a:t/>
            </a:r>
            <a:br>
              <a:rPr lang="es-EC" dirty="0" smtClean="0"/>
            </a:br>
            <a:r>
              <a:rPr lang="es-EC" dirty="0" smtClean="0"/>
              <a:t/>
            </a:r>
            <a:br>
              <a:rPr lang="es-EC" dirty="0" smtClean="0"/>
            </a:br>
            <a:r>
              <a:rPr lang="es-EC" dirty="0" smtClean="0"/>
              <a:t/>
            </a:r>
            <a:br>
              <a:rPr lang="es-EC" dirty="0" smtClean="0"/>
            </a:br>
            <a:r>
              <a:rPr lang="es-EC" dirty="0" smtClean="0"/>
              <a:t/>
            </a:r>
            <a:br>
              <a:rPr lang="es-EC" dirty="0" smtClean="0"/>
            </a:br>
            <a:r>
              <a:rPr lang="es-EC" dirty="0" smtClean="0"/>
              <a:t/>
            </a:r>
            <a:br>
              <a:rPr lang="es-EC" dirty="0" smtClean="0"/>
            </a:br>
            <a:r>
              <a:rPr lang="es-EC" dirty="0" smtClean="0"/>
              <a:t/>
            </a:r>
            <a:br>
              <a:rPr lang="es-EC" dirty="0" smtClean="0"/>
            </a:br>
            <a:r>
              <a:rPr lang="es-EC" dirty="0" smtClean="0"/>
              <a:t/>
            </a:r>
            <a:br>
              <a:rPr lang="es-EC" dirty="0" smtClean="0"/>
            </a:br>
            <a:r>
              <a:rPr lang="es-EC" dirty="0" smtClean="0"/>
              <a:t/>
            </a:r>
            <a:br>
              <a:rPr lang="es-EC" dirty="0" smtClean="0"/>
            </a:br>
            <a:r>
              <a:rPr lang="es-EC" dirty="0" smtClean="0"/>
              <a:t/>
            </a:r>
            <a:br>
              <a:rPr lang="es-EC" dirty="0" smtClean="0"/>
            </a:br>
            <a:r>
              <a:rPr lang="es-EC" dirty="0" smtClean="0"/>
              <a:t/>
            </a:r>
            <a:br>
              <a:rPr lang="es-EC" dirty="0" smtClean="0"/>
            </a:br>
            <a:r>
              <a:rPr lang="es-EC" dirty="0" smtClean="0"/>
              <a:t/>
            </a:r>
            <a:br>
              <a:rPr lang="es-EC" dirty="0" smtClean="0"/>
            </a:br>
            <a:r>
              <a:rPr lang="es-EC" dirty="0" smtClean="0"/>
              <a:t/>
            </a:r>
            <a:br>
              <a:rPr lang="es-EC" dirty="0" smtClean="0"/>
            </a:br>
            <a:r>
              <a:rPr lang="es-EC" dirty="0" smtClean="0"/>
              <a:t/>
            </a:r>
            <a:br>
              <a:rPr lang="es-EC" dirty="0" smtClean="0"/>
            </a:br>
            <a:r>
              <a:rPr lang="es-EC" dirty="0" smtClean="0"/>
              <a:t>NUCLEO			</a:t>
            </a:r>
            <a:br>
              <a:rPr lang="es-EC" dirty="0" smtClean="0"/>
            </a:br>
            <a:r>
              <a:rPr lang="es-EC" dirty="0" smtClean="0"/>
              <a:t/>
            </a:r>
            <a:br>
              <a:rPr lang="es-EC" dirty="0" smtClean="0"/>
            </a:br>
            <a:r>
              <a:rPr lang="es-EC" dirty="0" smtClean="0"/>
              <a:t/>
            </a:r>
            <a:br>
              <a:rPr lang="es-EC" dirty="0" smtClean="0"/>
            </a:br>
            <a:r>
              <a:rPr lang="es-EC" dirty="0" smtClean="0"/>
              <a:t/>
            </a:r>
            <a:br>
              <a:rPr lang="es-EC" dirty="0" smtClean="0"/>
            </a:br>
            <a:r>
              <a:rPr lang="es-EC" dirty="0" smtClean="0"/>
              <a:t/>
            </a:r>
            <a:br>
              <a:rPr lang="es-EC" dirty="0" smtClean="0"/>
            </a:br>
            <a:r>
              <a:rPr lang="es-EC" dirty="0" smtClean="0"/>
              <a:t/>
            </a:r>
            <a:br>
              <a:rPr lang="es-EC" dirty="0" smtClean="0"/>
            </a:br>
            <a:r>
              <a:rPr lang="es-EC" dirty="0" smtClean="0"/>
              <a:t/>
            </a:r>
            <a:br>
              <a:rPr lang="es-EC" dirty="0" smtClean="0"/>
            </a:br>
            <a:r>
              <a:rPr lang="es-EC" dirty="0" smtClean="0"/>
              <a:t/>
            </a:r>
            <a:br>
              <a:rPr lang="es-EC" dirty="0" smtClean="0"/>
            </a:br>
            <a:r>
              <a:rPr lang="es-EC" dirty="0" smtClean="0"/>
              <a:t/>
            </a:r>
            <a:br>
              <a:rPr lang="es-EC" dirty="0" smtClean="0"/>
            </a:br>
            <a:r>
              <a:rPr lang="es-EC" dirty="0" smtClean="0"/>
              <a:t/>
            </a:r>
            <a:br>
              <a:rPr lang="es-EC" dirty="0" smtClean="0"/>
            </a:br>
            <a:r>
              <a:rPr lang="es-EC" dirty="0" smtClean="0"/>
              <a:t/>
            </a:r>
            <a:br>
              <a:rPr lang="es-EC" dirty="0" smtClean="0"/>
            </a:br>
            <a:r>
              <a:rPr lang="es-EC" dirty="0" smtClean="0"/>
              <a:t/>
            </a:r>
            <a:br>
              <a:rPr lang="es-EC" dirty="0" smtClean="0"/>
            </a:br>
            <a:r>
              <a:rPr lang="es-EC" dirty="0" smtClean="0"/>
              <a:t/>
            </a:r>
            <a:br>
              <a:rPr lang="es-EC" dirty="0" smtClean="0"/>
            </a:br>
            <a:r>
              <a:rPr lang="es-EC" dirty="0" smtClean="0"/>
              <a:t/>
            </a:r>
            <a:br>
              <a:rPr lang="es-EC" dirty="0" smtClean="0"/>
            </a:br>
            <a:r>
              <a:rPr lang="es-EC" dirty="0" smtClean="0"/>
              <a:t/>
            </a:r>
            <a:br>
              <a:rPr lang="es-EC" dirty="0" smtClean="0"/>
            </a:br>
            <a:r>
              <a:rPr lang="es-EC" dirty="0" smtClean="0"/>
              <a:t/>
            </a:r>
            <a:br>
              <a:rPr lang="es-EC" dirty="0" smtClean="0"/>
            </a:br>
            <a:r>
              <a:rPr lang="es-EC" dirty="0" smtClean="0"/>
              <a:t/>
            </a:r>
            <a:br>
              <a:rPr lang="es-EC" dirty="0" smtClean="0"/>
            </a:br>
            <a:r>
              <a:rPr lang="es-EC" dirty="0" smtClean="0"/>
              <a:t/>
            </a:r>
            <a:br>
              <a:rPr lang="es-EC" dirty="0" smtClean="0"/>
            </a:br>
            <a:r>
              <a:rPr lang="es-EC" dirty="0" smtClean="0"/>
              <a:t/>
            </a:r>
            <a:br>
              <a:rPr lang="es-EC" dirty="0" smtClean="0"/>
            </a:br>
            <a:r>
              <a:rPr lang="es-EC" dirty="0" smtClean="0"/>
              <a:t/>
            </a:r>
            <a:br>
              <a:rPr lang="es-EC" dirty="0" smtClean="0"/>
            </a:br>
            <a:r>
              <a:rPr lang="es-EC" dirty="0" smtClean="0"/>
              <a:t/>
            </a:r>
            <a:br>
              <a:rPr lang="es-EC" dirty="0" smtClean="0"/>
            </a:br>
            <a:r>
              <a:rPr lang="es-EC" dirty="0" smtClean="0"/>
              <a:t/>
            </a:r>
            <a:br>
              <a:rPr lang="es-EC" dirty="0" smtClean="0"/>
            </a:br>
            <a:r>
              <a:rPr lang="es-EC" dirty="0" smtClean="0"/>
              <a:t/>
            </a:r>
            <a:br>
              <a:rPr lang="es-EC" dirty="0" smtClean="0"/>
            </a:br>
            <a:r>
              <a:rPr lang="es-EC" dirty="0" smtClean="0"/>
              <a:t/>
            </a:r>
            <a:br>
              <a:rPr lang="es-EC" dirty="0" smtClean="0"/>
            </a:br>
            <a:r>
              <a:rPr lang="es-EC" dirty="0" smtClean="0"/>
              <a:t/>
            </a:r>
            <a:br>
              <a:rPr lang="es-EC" dirty="0" smtClean="0"/>
            </a:br>
            <a:r>
              <a:rPr lang="es-EC" dirty="0" smtClean="0"/>
              <a:t/>
            </a:r>
            <a:br>
              <a:rPr lang="es-EC" dirty="0" smtClean="0"/>
            </a:br>
            <a:r>
              <a:rPr lang="es-EC" dirty="0" smtClean="0"/>
              <a:t/>
            </a:r>
            <a:br>
              <a:rPr lang="es-EC" dirty="0" smtClean="0"/>
            </a:br>
            <a:r>
              <a:rPr lang="es-EC" dirty="0" smtClean="0"/>
              <a:t/>
            </a:r>
            <a:br>
              <a:rPr lang="es-EC" dirty="0" smtClean="0"/>
            </a:br>
            <a:r>
              <a:rPr lang="es-EC" dirty="0" smtClean="0"/>
              <a:t/>
            </a:r>
            <a:br>
              <a:rPr lang="es-EC" dirty="0" smtClean="0"/>
            </a:br>
            <a:r>
              <a:rPr lang="es-EC" dirty="0" smtClean="0"/>
              <a:t>kkkkkkkkkkkkkkkkkkkkkkkkkkkkkkkkkkkkkkkkkkkkkkkkkkkkkkkkkkkkkkkkkkkk</a:t>
            </a:r>
            <a:br>
              <a:rPr lang="es-EC" dirty="0" smtClean="0"/>
            </a:br>
            <a:endParaRPr lang="es-EC" dirty="0"/>
          </a:p>
        </p:txBody>
      </p:sp>
      <p:sp>
        <p:nvSpPr>
          <p:cNvPr id="3" name="2 Marcador de contenido"/>
          <p:cNvSpPr>
            <a:spLocks noGrp="1"/>
          </p:cNvSpPr>
          <p:nvPr>
            <p:ph idx="1"/>
          </p:nvPr>
        </p:nvSpPr>
        <p:spPr>
          <a:xfrm>
            <a:off x="457200" y="1214422"/>
            <a:ext cx="8229600" cy="5240386"/>
          </a:xfrm>
        </p:spPr>
        <p:txBody>
          <a:bodyPr>
            <a:normAutofit fontScale="62500" lnSpcReduction="20000"/>
          </a:bodyPr>
          <a:lstStyle/>
          <a:p>
            <a:r>
              <a:rPr lang="es-EC" dirty="0" smtClean="0"/>
              <a:t>Tiene forma esferoidal u ovalada</a:t>
            </a:r>
          </a:p>
          <a:p>
            <a:r>
              <a:rPr lang="es-EC" dirty="0" smtClean="0"/>
              <a:t>Toda célula </a:t>
            </a:r>
            <a:r>
              <a:rPr lang="es-EC" dirty="0" err="1" smtClean="0"/>
              <a:t>eucariótica</a:t>
            </a:r>
            <a:r>
              <a:rPr lang="es-EC" dirty="0" smtClean="0"/>
              <a:t>  tiene un núcleo y se halla en el centro, otras veces está desplazado</a:t>
            </a:r>
          </a:p>
          <a:p>
            <a:r>
              <a:rPr lang="es-EC" dirty="0" smtClean="0"/>
              <a:t>Tiene dos membranas : Una lisa y otra rugosa</a:t>
            </a:r>
          </a:p>
          <a:p>
            <a:r>
              <a:rPr lang="es-EC" dirty="0" smtClean="0"/>
              <a:t>La  de aspecto rugoso, es debido a la presencia  de </a:t>
            </a:r>
            <a:r>
              <a:rPr lang="es-EC" u="sng" dirty="0" err="1" smtClean="0"/>
              <a:t>polisomas</a:t>
            </a:r>
            <a:r>
              <a:rPr lang="es-EC" u="sng" dirty="0" smtClean="0"/>
              <a:t> </a:t>
            </a:r>
            <a:r>
              <a:rPr lang="es-EC" dirty="0" smtClean="0"/>
              <a:t>que la recubren en la parte externa</a:t>
            </a:r>
          </a:p>
          <a:p>
            <a:r>
              <a:rPr lang="es-EC" dirty="0" smtClean="0"/>
              <a:t>Las membranas se encargan del intercambio de sustancias entre el núcleo y el citoplasma a través de los poros</a:t>
            </a:r>
          </a:p>
          <a:p>
            <a:r>
              <a:rPr lang="es-EC" dirty="0" smtClean="0"/>
              <a:t>Cada par presentan una estructura en forma de flor con su centro llamado DIAFRAGMA  que permite entrada y salida de moléculas</a:t>
            </a:r>
          </a:p>
          <a:p>
            <a:r>
              <a:rPr lang="es-EC" dirty="0" smtClean="0"/>
              <a:t>A nivel de esta flor se encuentran unos poros a través de los cuales se realiza la duplicación del ADN y  salida de ARN  al citoplasma, en donde se realiza la síntesis de proteínas</a:t>
            </a:r>
          </a:p>
          <a:p>
            <a:r>
              <a:rPr lang="es-EC" dirty="0" smtClean="0"/>
              <a:t>Dentro del núcleo se halla la cromatina y los </a:t>
            </a:r>
            <a:r>
              <a:rPr lang="es-EC" dirty="0" err="1" smtClean="0"/>
              <a:t>nucleosomas</a:t>
            </a:r>
            <a:endParaRPr lang="es-EC" dirty="0" smtClean="0"/>
          </a:p>
          <a:p>
            <a:r>
              <a:rPr lang="es-EC" dirty="0" smtClean="0"/>
              <a:t>La cromatina, está formada por ADN y proteínas las que forman los </a:t>
            </a:r>
            <a:r>
              <a:rPr lang="es-EC" dirty="0" err="1" smtClean="0"/>
              <a:t>nucleosomas</a:t>
            </a:r>
            <a:endParaRPr lang="es-EC" dirty="0" smtClean="0"/>
          </a:p>
          <a:p>
            <a:r>
              <a:rPr lang="es-EC" dirty="0" smtClean="0"/>
              <a:t>Las proteínas son de varios tipos  especialmente las histonas que son:H1,H2A, H2B, H3 y H4 </a:t>
            </a:r>
            <a:endParaRPr lang="es-EC" dirty="0"/>
          </a:p>
        </p:txBody>
      </p:sp>
    </p:spTree>
  </p:cSld>
  <p:clrMapOvr>
    <a:masterClrMapping/>
  </p:clrMapOvr>
  <p:transition>
    <p:dissolve/>
    <p:sndAc>
      <p:stSnd>
        <p:snd r:embed="rId2" name="click.wav" builtIn="1"/>
      </p:stSnd>
    </p:sndAc>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CROMOSOMAS</a:t>
            </a:r>
            <a:endParaRPr lang="es-EC" dirty="0"/>
          </a:p>
        </p:txBody>
      </p:sp>
      <p:sp>
        <p:nvSpPr>
          <p:cNvPr id="3" name="2 Marcador de contenido"/>
          <p:cNvSpPr>
            <a:spLocks noGrp="1"/>
          </p:cNvSpPr>
          <p:nvPr>
            <p:ph idx="1"/>
          </p:nvPr>
        </p:nvSpPr>
        <p:spPr>
          <a:xfrm>
            <a:off x="571472" y="1500174"/>
            <a:ext cx="8229600" cy="4929222"/>
          </a:xfrm>
        </p:spPr>
        <p:txBody>
          <a:bodyPr>
            <a:normAutofit fontScale="55000" lnSpcReduction="20000"/>
          </a:bodyPr>
          <a:lstStyle/>
          <a:p>
            <a:r>
              <a:rPr lang="es-EC" dirty="0" smtClean="0"/>
              <a:t>Proceden de la organización de la molécula de ADN y de las histonas , y su posterior arreglo en forma de finos hilos dentro de la CROMATINA</a:t>
            </a:r>
          </a:p>
          <a:p>
            <a:r>
              <a:rPr lang="es-EC" dirty="0" smtClean="0"/>
              <a:t>Los cromosomas pueden  observarse al microscopio sólo durante el proceso de reproducción , ya sea mediante mitosis o meiosis.</a:t>
            </a:r>
          </a:p>
          <a:p>
            <a:r>
              <a:rPr lang="es-EC" dirty="0" smtClean="0"/>
              <a:t>Cuando la célula no está reproduciéndose, el contenido cromosómico se halla </a:t>
            </a:r>
            <a:r>
              <a:rPr lang="es-EC" dirty="0" err="1" smtClean="0"/>
              <a:t>diluído</a:t>
            </a:r>
            <a:endParaRPr lang="es-EC" dirty="0" smtClean="0"/>
          </a:p>
          <a:p>
            <a:r>
              <a:rPr lang="es-EC" dirty="0" smtClean="0"/>
              <a:t>En la fase reproductiva los cromosomas se presentan como estructuras dobles unidas por el </a:t>
            </a:r>
            <a:r>
              <a:rPr lang="es-EC" dirty="0" err="1" smtClean="0"/>
              <a:t>centrómero</a:t>
            </a:r>
            <a:endParaRPr lang="es-EC" dirty="0" smtClean="0"/>
          </a:p>
          <a:p>
            <a:r>
              <a:rPr lang="es-EC" dirty="0" smtClean="0"/>
              <a:t>Se llama célula diploide , cuando tiene dos series completas de cromosomas</a:t>
            </a:r>
          </a:p>
          <a:p>
            <a:r>
              <a:rPr lang="es-EC" dirty="0" smtClean="0"/>
              <a:t>Es célula haploide , cuando tienen la mitad de cromosomas</a:t>
            </a:r>
          </a:p>
          <a:p>
            <a:r>
              <a:rPr lang="es-EC" dirty="0" smtClean="0"/>
              <a:t>Cuando el óvulo es fecundado por el espermatozoide, se unen las dos series de cromosomas y se restaura el número diploide</a:t>
            </a:r>
          </a:p>
          <a:p>
            <a:r>
              <a:rPr lang="es-EC" dirty="0" smtClean="0"/>
              <a:t>En el ser humano se presentan 22 pares de cromosomas que forman parejas idénticas, mientras que el par 23 conocido como par de HETEROCROMOSOMAS, puede estar formado de una pareja de cromosomas  idénticos (XX) en la mujer  o puede conformarse por un par desigual (XY)en el hombre</a:t>
            </a:r>
          </a:p>
          <a:p>
            <a:pPr>
              <a:buNone/>
            </a:pPr>
            <a:r>
              <a:rPr lang="es-EC" dirty="0" smtClean="0"/>
              <a:t> </a:t>
            </a:r>
          </a:p>
          <a:p>
            <a:endParaRPr lang="es-EC" dirty="0"/>
          </a:p>
        </p:txBody>
      </p:sp>
    </p:spTree>
  </p:cSld>
  <p:clrMapOvr>
    <a:masterClrMapping/>
  </p:clrMapOvr>
  <p:transition>
    <p:dissolve/>
    <p:sndAc>
      <p:stSnd>
        <p:snd r:embed="rId2" name="click.wav" builtIn="1"/>
      </p:stSnd>
    </p:sndAc>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EL NUCLEOLO</a:t>
            </a:r>
            <a:endParaRPr lang="es-EC" dirty="0"/>
          </a:p>
        </p:txBody>
      </p:sp>
      <p:sp>
        <p:nvSpPr>
          <p:cNvPr id="3" name="2 Marcador de contenido"/>
          <p:cNvSpPr>
            <a:spLocks noGrp="1"/>
          </p:cNvSpPr>
          <p:nvPr>
            <p:ph idx="1"/>
          </p:nvPr>
        </p:nvSpPr>
        <p:spPr/>
        <p:txBody>
          <a:bodyPr>
            <a:normAutofit fontScale="70000" lnSpcReduction="20000"/>
          </a:bodyPr>
          <a:lstStyle/>
          <a:p>
            <a:r>
              <a:rPr lang="es-EC" dirty="0" smtClean="0"/>
              <a:t>Es un cuerpo esférico que se encuentra en el interior del núcleo</a:t>
            </a:r>
          </a:p>
          <a:p>
            <a:r>
              <a:rPr lang="es-EC" dirty="0" smtClean="0"/>
              <a:t>Puede ser único o estar acompañado de varios </a:t>
            </a:r>
            <a:r>
              <a:rPr lang="es-EC" dirty="0" err="1" smtClean="0"/>
              <a:t>nucleolos</a:t>
            </a:r>
            <a:endParaRPr lang="es-EC" dirty="0" smtClean="0"/>
          </a:p>
          <a:p>
            <a:r>
              <a:rPr lang="es-EC" dirty="0" smtClean="0"/>
              <a:t>Contiene filamentos de cromatina</a:t>
            </a:r>
          </a:p>
          <a:p>
            <a:r>
              <a:rPr lang="es-EC" dirty="0" smtClean="0"/>
              <a:t>Estas estructuras están relacionadas con la síntesis de moléculas de ARN</a:t>
            </a:r>
          </a:p>
          <a:p>
            <a:r>
              <a:rPr lang="es-EC" dirty="0" smtClean="0"/>
              <a:t>El </a:t>
            </a:r>
            <a:r>
              <a:rPr lang="es-EC" dirty="0" err="1" smtClean="0"/>
              <a:t>nucleolo</a:t>
            </a:r>
            <a:r>
              <a:rPr lang="es-EC" dirty="0" smtClean="0"/>
              <a:t> es la fábrica de producción de los ribosomas</a:t>
            </a:r>
          </a:p>
          <a:p>
            <a:r>
              <a:rPr lang="es-EC" dirty="0" smtClean="0"/>
              <a:t>Recientes hallazgos experimentales  han develado que el </a:t>
            </a:r>
            <a:r>
              <a:rPr lang="es-EC" smtClean="0"/>
              <a:t>nucleolo</a:t>
            </a:r>
            <a:r>
              <a:rPr lang="es-EC" dirty="0" smtClean="0"/>
              <a:t> tiene otras funciones como: </a:t>
            </a:r>
          </a:p>
          <a:p>
            <a:r>
              <a:rPr lang="es-EC" dirty="0" smtClean="0"/>
              <a:t>Procesamiento y tráfico de ciertos ARN mensajeros que requieren de la actividad </a:t>
            </a:r>
            <a:r>
              <a:rPr lang="es-EC" dirty="0" err="1" smtClean="0"/>
              <a:t>nucleolar</a:t>
            </a:r>
            <a:endParaRPr lang="es-EC" dirty="0" smtClean="0"/>
          </a:p>
          <a:p>
            <a:r>
              <a:rPr lang="es-EC" dirty="0" smtClean="0"/>
              <a:t>Como almacén para la retención de proteínas y la consecuente modificación de su participación en sus redes bioquímicas en las que dichas proteínas participan fuera del </a:t>
            </a:r>
            <a:r>
              <a:rPr lang="es-EC" dirty="0" err="1" smtClean="0"/>
              <a:t>nucleolo</a:t>
            </a:r>
            <a:endParaRPr lang="es-EC" dirty="0" smtClean="0"/>
          </a:p>
          <a:p>
            <a:endParaRPr lang="es-EC" dirty="0" smtClean="0"/>
          </a:p>
          <a:p>
            <a:endParaRPr lang="es-EC" dirty="0"/>
          </a:p>
        </p:txBody>
      </p:sp>
    </p:spTree>
  </p:cSld>
  <p:clrMapOvr>
    <a:masterClrMapping/>
  </p:clrMapOvr>
  <p:transition>
    <p:dissolve/>
    <p:sndAc>
      <p:stSnd>
        <p:snd r:embed="rId2" name="click.wav" builtIn="1"/>
      </p:stSnd>
    </p:sndAc>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CENTRIOLOS Y HUSOS</a:t>
            </a:r>
            <a:endParaRPr lang="es-EC" dirty="0"/>
          </a:p>
        </p:txBody>
      </p:sp>
      <p:sp>
        <p:nvSpPr>
          <p:cNvPr id="3" name="2 Marcador de contenido"/>
          <p:cNvSpPr>
            <a:spLocks noGrp="1"/>
          </p:cNvSpPr>
          <p:nvPr>
            <p:ph idx="1"/>
          </p:nvPr>
        </p:nvSpPr>
        <p:spPr/>
        <p:txBody>
          <a:bodyPr>
            <a:normAutofit fontScale="62500" lnSpcReduction="20000"/>
          </a:bodyPr>
          <a:lstStyle/>
          <a:p>
            <a:r>
              <a:rPr lang="es-EC" dirty="0" smtClean="0"/>
              <a:t>Desempeñan papel importante en la división celular</a:t>
            </a:r>
          </a:p>
          <a:p>
            <a:r>
              <a:rPr lang="es-EC" dirty="0" smtClean="0"/>
              <a:t>Tienen la función de formar los husos</a:t>
            </a:r>
          </a:p>
          <a:p>
            <a:r>
              <a:rPr lang="es-EC" dirty="0" smtClean="0"/>
              <a:t>Se separan y emigran a los extremos de la célula</a:t>
            </a:r>
          </a:p>
          <a:p>
            <a:r>
              <a:rPr lang="es-EC" dirty="0" smtClean="0"/>
              <a:t>De cada  </a:t>
            </a:r>
            <a:r>
              <a:rPr lang="es-EC" dirty="0" err="1" smtClean="0"/>
              <a:t>centríolo</a:t>
            </a:r>
            <a:r>
              <a:rPr lang="es-EC" dirty="0" smtClean="0"/>
              <a:t>  se desplaza un racimo de filamentos radiales llamado ASTER y entre los  </a:t>
            </a:r>
            <a:r>
              <a:rPr lang="es-EC" dirty="0" err="1" smtClean="0"/>
              <a:t>centríolos</a:t>
            </a:r>
            <a:r>
              <a:rPr lang="es-EC" dirty="0" smtClean="0"/>
              <a:t>   que se separan se forma el huso</a:t>
            </a:r>
          </a:p>
          <a:p>
            <a:r>
              <a:rPr lang="es-EC" dirty="0" smtClean="0"/>
              <a:t>El huso consta de filamentos de proteínas muy parecidas a las que forman los músculos y son la </a:t>
            </a:r>
            <a:r>
              <a:rPr lang="es-EC" dirty="0" err="1" smtClean="0"/>
              <a:t>actina</a:t>
            </a:r>
            <a:r>
              <a:rPr lang="es-EC" dirty="0" smtClean="0"/>
              <a:t> y la </a:t>
            </a:r>
            <a:r>
              <a:rPr lang="es-EC" dirty="0" err="1" smtClean="0"/>
              <a:t>miosina</a:t>
            </a:r>
            <a:endParaRPr lang="es-EC" dirty="0" smtClean="0"/>
          </a:p>
          <a:p>
            <a:r>
              <a:rPr lang="es-EC" dirty="0" smtClean="0"/>
              <a:t>Algunas fibras de los husos se encuentran en los </a:t>
            </a:r>
            <a:r>
              <a:rPr lang="es-EC" dirty="0" err="1" smtClean="0"/>
              <a:t>centrómeros</a:t>
            </a:r>
            <a:r>
              <a:rPr lang="es-EC" dirty="0" smtClean="0"/>
              <a:t>  y empujan o estiran a los cromosomas durante la mitosis</a:t>
            </a:r>
          </a:p>
          <a:p>
            <a:r>
              <a:rPr lang="es-EC" dirty="0" smtClean="0"/>
              <a:t>Algunas células por la presencia de cilios en su superficie tienen una estructura llamada CUERPO BASAL que es muy parecida   a un </a:t>
            </a:r>
            <a:r>
              <a:rPr lang="es-EC" dirty="0" err="1" smtClean="0"/>
              <a:t>centríolo</a:t>
            </a:r>
            <a:r>
              <a:rPr lang="es-EC" dirty="0" smtClean="0"/>
              <a:t> </a:t>
            </a:r>
          </a:p>
          <a:p>
            <a:r>
              <a:rPr lang="es-EC" dirty="0" smtClean="0"/>
              <a:t>El cuerpo  basal tiene 9 tubos paralelos y cada cilio  tiene 9 filamentos </a:t>
            </a:r>
          </a:p>
        </p:txBody>
      </p:sp>
    </p:spTree>
  </p:cSld>
  <p:clrMapOvr>
    <a:masterClrMapping/>
  </p:clrMapOvr>
  <p:transition>
    <p:dissolve/>
    <p:sndAc>
      <p:stSnd>
        <p:snd r:embed="rId2" name="click.wav" builtIn="1"/>
      </p:stSnd>
    </p:sndAc>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MITOCONDRIAS</a:t>
            </a:r>
            <a:endParaRPr lang="es-EC" dirty="0"/>
          </a:p>
        </p:txBody>
      </p:sp>
      <p:sp>
        <p:nvSpPr>
          <p:cNvPr id="3" name="2 Marcador de contenido"/>
          <p:cNvSpPr>
            <a:spLocks noGrp="1"/>
          </p:cNvSpPr>
          <p:nvPr>
            <p:ph idx="1"/>
          </p:nvPr>
        </p:nvSpPr>
        <p:spPr/>
        <p:txBody>
          <a:bodyPr>
            <a:normAutofit fontScale="85000" lnSpcReduction="10000"/>
          </a:bodyPr>
          <a:lstStyle/>
          <a:p>
            <a:r>
              <a:rPr lang="es-EC" dirty="0" smtClean="0"/>
              <a:t>Su tamaño fluctúa entre 0,2 y 5 micras</a:t>
            </a:r>
          </a:p>
          <a:p>
            <a:r>
              <a:rPr lang="es-EC" dirty="0" smtClean="0"/>
              <a:t>Tienen forma de filamentos, bastoncitos o esferas</a:t>
            </a:r>
          </a:p>
          <a:p>
            <a:r>
              <a:rPr lang="es-EC" dirty="0" smtClean="0"/>
              <a:t>Su número varía por célula</a:t>
            </a:r>
          </a:p>
          <a:p>
            <a:r>
              <a:rPr lang="es-EC" dirty="0" smtClean="0"/>
              <a:t>Cada mitocondria tiene dos membranas</a:t>
            </a:r>
          </a:p>
          <a:p>
            <a:r>
              <a:rPr lang="es-EC" dirty="0" smtClean="0"/>
              <a:t>La externa es lisa y sirve como límite</a:t>
            </a:r>
          </a:p>
          <a:p>
            <a:r>
              <a:rPr lang="es-EC" dirty="0" smtClean="0"/>
              <a:t>La interna aparece plegada</a:t>
            </a:r>
          </a:p>
          <a:p>
            <a:r>
              <a:rPr lang="es-EC" dirty="0" smtClean="0"/>
              <a:t>Cada membrana contiene: una capa de </a:t>
            </a:r>
            <a:r>
              <a:rPr lang="es-EC" dirty="0" err="1" smtClean="0"/>
              <a:t>fosfolípidos</a:t>
            </a:r>
            <a:r>
              <a:rPr lang="es-EC" dirty="0" smtClean="0"/>
              <a:t> y una capa de proteínas, los pliegues internos llamados CRESTAS contienen enzimas que facilita el transporte de electrones</a:t>
            </a:r>
          </a:p>
          <a:p>
            <a:pPr marL="578358" indent="-514350">
              <a:buNone/>
            </a:pPr>
            <a:endParaRPr lang="es-EC" dirty="0" smtClean="0"/>
          </a:p>
          <a:p>
            <a:endParaRPr lang="es-EC" dirty="0" smtClean="0"/>
          </a:p>
          <a:p>
            <a:endParaRPr lang="es-EC" dirty="0" smtClean="0"/>
          </a:p>
          <a:p>
            <a:pPr marL="578358" indent="-514350" algn="ctr">
              <a:buFont typeface="+mj-lt"/>
              <a:buAutoNum type="alphaLcParenR"/>
            </a:pPr>
            <a:endParaRPr lang="es-EC" dirty="0"/>
          </a:p>
        </p:txBody>
      </p:sp>
    </p:spTree>
  </p:cSld>
  <p:clrMapOvr>
    <a:masterClrMapping/>
  </p:clrMapOvr>
  <p:transition>
    <p:dissolve/>
    <p:sndAc>
      <p:stSnd>
        <p:snd r:embed="rId2" name="click.wav" builtIn="1"/>
      </p:stSnd>
    </p:sndAc>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FUNCIONES DE LAS MITOCONDRIAS</a:t>
            </a:r>
            <a:endParaRPr lang="es-EC" dirty="0"/>
          </a:p>
        </p:txBody>
      </p:sp>
      <p:sp>
        <p:nvSpPr>
          <p:cNvPr id="3" name="2 Marcador de contenido"/>
          <p:cNvSpPr>
            <a:spLocks noGrp="1"/>
          </p:cNvSpPr>
          <p:nvPr>
            <p:ph idx="1"/>
          </p:nvPr>
        </p:nvSpPr>
        <p:spPr/>
        <p:txBody>
          <a:bodyPr>
            <a:normAutofit fontScale="62500" lnSpcReduction="20000"/>
          </a:bodyPr>
          <a:lstStyle/>
          <a:p>
            <a:r>
              <a:rPr lang="es-EC" dirty="0" smtClean="0"/>
              <a:t>Aquí se realiza la transformación de energía potencial de los alimentos en energía biológicamente útil para las actividades celulares.</a:t>
            </a:r>
          </a:p>
          <a:p>
            <a:r>
              <a:rPr lang="es-EC" dirty="0" smtClean="0"/>
              <a:t>Libera energía</a:t>
            </a:r>
          </a:p>
          <a:p>
            <a:r>
              <a:rPr lang="es-EC" dirty="0" smtClean="0"/>
              <a:t>Las mitocondrias purificadas in vitro, metabolizan los carbohidratos y los ácidos grasos en presencia de oxígeno , produciendo bióxido de carbono , agua y fosfatos ricos en energía</a:t>
            </a:r>
          </a:p>
          <a:p>
            <a:r>
              <a:rPr lang="es-EC" dirty="0" smtClean="0"/>
              <a:t>COMO INFLUYE EL ADN?</a:t>
            </a:r>
          </a:p>
          <a:p>
            <a:r>
              <a:rPr lang="es-EC" dirty="0" smtClean="0"/>
              <a:t>Proporciona el código genético en un 10% de la proteína mitocondrial especialmente de los </a:t>
            </a:r>
            <a:r>
              <a:rPr lang="es-EC" u="sng" dirty="0" err="1" smtClean="0"/>
              <a:t>polipéptidos</a:t>
            </a:r>
            <a:r>
              <a:rPr lang="es-EC" u="sng" dirty="0" smtClean="0"/>
              <a:t> hidrófobos</a:t>
            </a:r>
          </a:p>
          <a:p>
            <a:r>
              <a:rPr lang="es-EC" dirty="0" smtClean="0"/>
              <a:t>Mientras que el ADN nuclear  proporciona el código genético  para el resto de proteínas mitocondriales</a:t>
            </a:r>
          </a:p>
          <a:p>
            <a:r>
              <a:rPr lang="es-EC" dirty="0" smtClean="0"/>
              <a:t>QUE OCURRE CON LAS BACTERIAS?</a:t>
            </a:r>
          </a:p>
          <a:p>
            <a:r>
              <a:rPr lang="es-EC" dirty="0" smtClean="0"/>
              <a:t>Ellas no poseen mitocondrias, pero si poseen membranas en las que se encuentran las enzimas del sistema transmisor de electrones.</a:t>
            </a:r>
          </a:p>
          <a:p>
            <a:endParaRPr lang="es-EC" dirty="0"/>
          </a:p>
        </p:txBody>
      </p:sp>
    </p:spTree>
  </p:cSld>
  <p:clrMapOvr>
    <a:masterClrMapping/>
  </p:clrMapOvr>
  <p:transition>
    <p:dissolve/>
    <p:sndAc>
      <p:stSnd>
        <p:snd r:embed="rId2" name="click.wav" builtIn="1"/>
      </p:stSnd>
    </p:sndAc>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Comportamiento de las mitocondrias </a:t>
            </a:r>
            <a:endParaRPr lang="es-EC" dirty="0"/>
          </a:p>
        </p:txBody>
      </p:sp>
      <p:sp>
        <p:nvSpPr>
          <p:cNvPr id="3" name="2 Marcador de contenido"/>
          <p:cNvSpPr>
            <a:spLocks noGrp="1"/>
          </p:cNvSpPr>
          <p:nvPr>
            <p:ph idx="1"/>
          </p:nvPr>
        </p:nvSpPr>
        <p:spPr/>
        <p:txBody>
          <a:bodyPr/>
          <a:lstStyle/>
          <a:p>
            <a:r>
              <a:rPr lang="es-EC" dirty="0" smtClean="0"/>
              <a:t>Se mueven</a:t>
            </a:r>
          </a:p>
          <a:p>
            <a:r>
              <a:rPr lang="es-EC" dirty="0" smtClean="0"/>
              <a:t>Cambian de tamaño</a:t>
            </a:r>
          </a:p>
          <a:p>
            <a:r>
              <a:rPr lang="es-EC" dirty="0" smtClean="0"/>
              <a:t>Cambian de forma</a:t>
            </a:r>
          </a:p>
          <a:p>
            <a:r>
              <a:rPr lang="es-EC" dirty="0" smtClean="0"/>
              <a:t>Se fusionan entre sí</a:t>
            </a:r>
          </a:p>
          <a:p>
            <a:r>
              <a:rPr lang="es-EC" dirty="0" smtClean="0"/>
              <a:t>Se desdoblan en otras más pequeñas</a:t>
            </a:r>
          </a:p>
          <a:p>
            <a:r>
              <a:rPr lang="es-EC" dirty="0" smtClean="0"/>
              <a:t>Se concentran en una parte de la célula donde hay metabolismo más elevado </a:t>
            </a:r>
            <a:endParaRPr lang="es-EC" dirty="0"/>
          </a:p>
        </p:txBody>
      </p:sp>
    </p:spTree>
  </p:cSld>
  <p:clrMapOvr>
    <a:masterClrMapping/>
  </p:clrMapOvr>
  <p:transition>
    <p:dissolve/>
    <p:sndAc>
      <p:stSnd>
        <p:snd r:embed="rId2" name="click.wav" builtIn="1"/>
      </p:stSnd>
    </p:sndAc>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CLOROPLASTOS</a:t>
            </a:r>
            <a:endParaRPr lang="es-EC" dirty="0"/>
          </a:p>
        </p:txBody>
      </p:sp>
      <p:sp>
        <p:nvSpPr>
          <p:cNvPr id="3" name="2 Marcador de contenido"/>
          <p:cNvSpPr>
            <a:spLocks noGrp="1"/>
          </p:cNvSpPr>
          <p:nvPr>
            <p:ph idx="1"/>
          </p:nvPr>
        </p:nvSpPr>
        <p:spPr>
          <a:xfrm>
            <a:off x="457200" y="1500174"/>
            <a:ext cx="8229600" cy="4954634"/>
          </a:xfrm>
        </p:spPr>
        <p:txBody>
          <a:bodyPr>
            <a:normAutofit fontScale="70000" lnSpcReduction="20000"/>
          </a:bodyPr>
          <a:lstStyle/>
          <a:p>
            <a:r>
              <a:rPr lang="es-EC" dirty="0" smtClean="0"/>
              <a:t>Los </a:t>
            </a:r>
            <a:r>
              <a:rPr lang="es-EC" dirty="0" err="1" smtClean="0"/>
              <a:t>plástidos</a:t>
            </a:r>
            <a:r>
              <a:rPr lang="es-EC" dirty="0" smtClean="0"/>
              <a:t> están presentes en casi todas las plantas</a:t>
            </a:r>
          </a:p>
          <a:p>
            <a:r>
              <a:rPr lang="es-EC" dirty="0" smtClean="0"/>
              <a:t>QUE SON LOS PLASTIDOS? Son pequeños cuerpos involucrados en la síntesis o almacenamiento de los productos alimenticios, los más importantes son los CLOROPLASTOS, también encontramos a los L</a:t>
            </a:r>
            <a:r>
              <a:rPr lang="es-EC" sz="3500" dirty="0" smtClean="0"/>
              <a:t>EUCOPLASTOS</a:t>
            </a:r>
            <a:r>
              <a:rPr lang="es-EC" dirty="0" smtClean="0"/>
              <a:t>  que son responsables del almacenamiento de almidón y los CROMOPLASTOS que dan el color a las flores y a los frutos</a:t>
            </a:r>
          </a:p>
          <a:p>
            <a:r>
              <a:rPr lang="es-EC" dirty="0" smtClean="0"/>
              <a:t>Los CLOROPLASTOS, contienen clorofila (color verde a los vegetales) y es de vital importancia en la fotosíntesis para captar la energía solar</a:t>
            </a:r>
          </a:p>
          <a:p>
            <a:r>
              <a:rPr lang="es-EC" dirty="0" smtClean="0"/>
              <a:t>Los cloroplastos de plantas superiores tienen forma de discos</a:t>
            </a:r>
          </a:p>
          <a:p>
            <a:r>
              <a:rPr lang="es-EC" dirty="0" smtClean="0"/>
              <a:t>Cada célula tiene de 20 a 100 cloroplastos</a:t>
            </a:r>
          </a:p>
          <a:p>
            <a:r>
              <a:rPr lang="es-EC" dirty="0" smtClean="0"/>
              <a:t>Dentro de cada cloroplasto hay muchos cuerpos menores llamados </a:t>
            </a:r>
            <a:r>
              <a:rPr lang="es-EC" b="1" dirty="0" smtClean="0"/>
              <a:t>granos</a:t>
            </a:r>
            <a:r>
              <a:rPr lang="es-EC" dirty="0" smtClean="0"/>
              <a:t> que contienen clorofila</a:t>
            </a:r>
          </a:p>
          <a:p>
            <a:r>
              <a:rPr lang="es-EC" dirty="0" smtClean="0"/>
              <a:t> El material que rodea a cada </a:t>
            </a:r>
            <a:r>
              <a:rPr lang="es-EC" b="1" dirty="0" smtClean="0"/>
              <a:t>grano</a:t>
            </a:r>
            <a:r>
              <a:rPr lang="es-EC" dirty="0" smtClean="0"/>
              <a:t> se llama ESTROMA</a:t>
            </a:r>
          </a:p>
          <a:p>
            <a:endParaRPr lang="es-EC" dirty="0"/>
          </a:p>
        </p:txBody>
      </p:sp>
    </p:spTree>
  </p:cSld>
  <p:clrMapOvr>
    <a:masterClrMapping/>
  </p:clrMapOvr>
  <p:transition>
    <p:dissolve/>
    <p:sndAc>
      <p:stSnd>
        <p:snd r:embed="rId2" name="click.wav" builtIn="1"/>
      </p:stSnd>
    </p:sndAc>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RETICULO ENDOPLASMATICO</a:t>
            </a:r>
            <a:endParaRPr lang="es-EC" dirty="0"/>
          </a:p>
        </p:txBody>
      </p:sp>
      <p:sp>
        <p:nvSpPr>
          <p:cNvPr id="3" name="2 Marcador de contenido"/>
          <p:cNvSpPr>
            <a:spLocks noGrp="1"/>
          </p:cNvSpPr>
          <p:nvPr>
            <p:ph idx="1"/>
          </p:nvPr>
        </p:nvSpPr>
        <p:spPr>
          <a:xfrm>
            <a:off x="214282" y="1500174"/>
            <a:ext cx="8643998" cy="4954634"/>
          </a:xfrm>
        </p:spPr>
        <p:txBody>
          <a:bodyPr>
            <a:normAutofit fontScale="70000" lnSpcReduction="20000"/>
          </a:bodyPr>
          <a:lstStyle/>
          <a:p>
            <a:r>
              <a:rPr lang="es-EC" dirty="0" smtClean="0"/>
              <a:t>Hay dos tipos:</a:t>
            </a:r>
          </a:p>
          <a:p>
            <a:r>
              <a:rPr lang="es-EC" dirty="0" smtClean="0"/>
              <a:t> RETICULO ENDOPLASMATICO GRANULOSO </a:t>
            </a:r>
          </a:p>
          <a:p>
            <a:r>
              <a:rPr lang="es-EC" dirty="0" smtClean="0"/>
              <a:t>RETICULO ENDOPLASMATICO LISO</a:t>
            </a:r>
          </a:p>
          <a:p>
            <a:r>
              <a:rPr lang="es-EC" dirty="0" smtClean="0"/>
              <a:t>En el retículo </a:t>
            </a:r>
            <a:r>
              <a:rPr lang="es-EC" dirty="0" err="1" smtClean="0"/>
              <a:t>endoplasmático</a:t>
            </a:r>
            <a:r>
              <a:rPr lang="es-EC" dirty="0" smtClean="0"/>
              <a:t>  granuloso se hallan involucrados muchos ribosomas que son partículas de RIBONUCLEOPROTEINAS sobre las cuales se sintetizan las proteínas</a:t>
            </a:r>
          </a:p>
          <a:p>
            <a:r>
              <a:rPr lang="es-EC" dirty="0" smtClean="0"/>
              <a:t>Estas membranas dividen al citoplasma en varios compartimentos en los que se producen reacciones enzimáticas</a:t>
            </a:r>
          </a:p>
          <a:p>
            <a:r>
              <a:rPr lang="es-EC" dirty="0" smtClean="0"/>
              <a:t>En el retículo </a:t>
            </a:r>
            <a:r>
              <a:rPr lang="es-EC" dirty="0" err="1" smtClean="0"/>
              <a:t>endoplasmático</a:t>
            </a:r>
            <a:r>
              <a:rPr lang="es-EC" dirty="0" smtClean="0"/>
              <a:t> liso  se encuentran solamente membranas</a:t>
            </a:r>
          </a:p>
          <a:p>
            <a:r>
              <a:rPr lang="es-EC" dirty="0" smtClean="0"/>
              <a:t>El R. E. puede expandirse formando sacos aplanados llamados CISTERNAS</a:t>
            </a:r>
          </a:p>
          <a:p>
            <a:r>
              <a:rPr lang="es-EC" dirty="0" smtClean="0"/>
              <a:t>El R. E.  Actúa como sistema de transporte de substratos y productos por el citoplasma al exterior de la célula</a:t>
            </a:r>
          </a:p>
          <a:p>
            <a:endParaRPr lang="es-EC" dirty="0" smtClean="0"/>
          </a:p>
          <a:p>
            <a:endParaRPr lang="es-EC" dirty="0"/>
          </a:p>
        </p:txBody>
      </p:sp>
    </p:spTree>
  </p:cSld>
  <p:clrMapOvr>
    <a:masterClrMapping/>
  </p:clrMapOvr>
  <p:transition>
    <p:dissolve/>
    <p:sndAc>
      <p:stSnd>
        <p:snd r:embed="rId2" name="click.wav" builtIn="1"/>
      </p:stSnd>
    </p:sndAc>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RETICULO ENDOPLASMATICO</a:t>
            </a:r>
            <a:br>
              <a:rPr lang="es-EC" dirty="0" smtClean="0"/>
            </a:br>
            <a:endParaRPr lang="es-EC" dirty="0"/>
          </a:p>
        </p:txBody>
      </p:sp>
      <p:sp>
        <p:nvSpPr>
          <p:cNvPr id="3" name="2 Marcador de contenido"/>
          <p:cNvSpPr>
            <a:spLocks noGrp="1"/>
          </p:cNvSpPr>
          <p:nvPr>
            <p:ph idx="1"/>
          </p:nvPr>
        </p:nvSpPr>
        <p:spPr/>
        <p:txBody>
          <a:bodyPr>
            <a:normAutofit fontScale="77500" lnSpcReduction="20000"/>
          </a:bodyPr>
          <a:lstStyle/>
          <a:p>
            <a:r>
              <a:rPr lang="es-EC" dirty="0" smtClean="0"/>
              <a:t>El citoplasma que se encuentra dentro de la membrana plasmática pero fuera del núcleo observado en el microscopio se halla conformado por una infinidad de gotitas, vacuolas, gránulos y estructuras en forma de bastón.</a:t>
            </a:r>
          </a:p>
          <a:p>
            <a:r>
              <a:rPr lang="es-EC" dirty="0" smtClean="0"/>
              <a:t>También se observa un laberinto de membranas y espacios . </a:t>
            </a:r>
          </a:p>
          <a:p>
            <a:r>
              <a:rPr lang="es-EC" dirty="0" smtClean="0"/>
              <a:t>Estas membranas presentan la forma de fideos que técnicamente se los llama como </a:t>
            </a:r>
            <a:r>
              <a:rPr lang="es-EC" b="1" dirty="0" smtClean="0"/>
              <a:t>RETICULO ENDOPLASMATICO</a:t>
            </a:r>
          </a:p>
          <a:p>
            <a:r>
              <a:rPr lang="es-EC" dirty="0" smtClean="0"/>
              <a:t>Ocupa casi toda la célula, el resto está ocupado por </a:t>
            </a:r>
            <a:r>
              <a:rPr lang="es-EC" b="1" dirty="0" smtClean="0"/>
              <a:t> mitocondrias, aparato de </a:t>
            </a:r>
            <a:r>
              <a:rPr lang="es-EC" b="1" dirty="0" err="1" smtClean="0"/>
              <a:t>golgi</a:t>
            </a:r>
            <a:r>
              <a:rPr lang="es-EC" b="1" dirty="0" smtClean="0"/>
              <a:t> , </a:t>
            </a:r>
            <a:r>
              <a:rPr lang="es-EC" b="1" dirty="0" err="1" smtClean="0"/>
              <a:t>centríolos</a:t>
            </a:r>
            <a:r>
              <a:rPr lang="es-EC" b="1" dirty="0" smtClean="0"/>
              <a:t>  y </a:t>
            </a:r>
            <a:r>
              <a:rPr lang="es-EC" b="1" dirty="0" err="1" smtClean="0"/>
              <a:t>plástidos</a:t>
            </a:r>
            <a:endParaRPr lang="es-EC" b="1" dirty="0" smtClean="0"/>
          </a:p>
          <a:p>
            <a:endParaRPr lang="es-EC" dirty="0"/>
          </a:p>
        </p:txBody>
      </p:sp>
    </p:spTree>
  </p:cSld>
  <p:clrMapOvr>
    <a:masterClrMapping/>
  </p:clrMapOvr>
  <p:transition>
    <p:dissolve/>
    <p:sndAc>
      <p:stSnd>
        <p:snd r:embed="rId2" name="click.wav" builtIn="1"/>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QUE ES CELULA</a:t>
            </a:r>
            <a:endParaRPr lang="es-EC" dirty="0"/>
          </a:p>
        </p:txBody>
      </p:sp>
      <p:sp>
        <p:nvSpPr>
          <p:cNvPr id="3" name="2 Marcador de contenido"/>
          <p:cNvSpPr>
            <a:spLocks noGrp="1"/>
          </p:cNvSpPr>
          <p:nvPr>
            <p:ph idx="1"/>
          </p:nvPr>
        </p:nvSpPr>
        <p:spPr/>
        <p:txBody>
          <a:bodyPr/>
          <a:lstStyle/>
          <a:p>
            <a:r>
              <a:rPr lang="es-EC" dirty="0" smtClean="0"/>
              <a:t>Es la unidad fundamental que garantiza la vida de todos los seres</a:t>
            </a:r>
          </a:p>
          <a:p>
            <a:r>
              <a:rPr lang="es-EC" dirty="0" smtClean="0"/>
              <a:t>Aquello diminuto que ostenta características de todas las cosas vivas</a:t>
            </a:r>
          </a:p>
          <a:p>
            <a:r>
              <a:rPr lang="es-EC" dirty="0" smtClean="0"/>
              <a:t>Toda célula posee un núcleo</a:t>
            </a:r>
          </a:p>
          <a:p>
            <a:r>
              <a:rPr lang="es-EC" dirty="0" smtClean="0"/>
              <a:t>EXCEPTO: GLOBULOS ROJOS y MUSCULOS ESTRIADOS</a:t>
            </a:r>
          </a:p>
          <a:p>
            <a:endParaRPr lang="es-EC" dirty="0" smtClean="0"/>
          </a:p>
          <a:p>
            <a:endParaRPr lang="es-EC" dirty="0"/>
          </a:p>
        </p:txBody>
      </p:sp>
    </p:spTree>
  </p:cSld>
  <p:clrMapOvr>
    <a:masterClrMapping/>
  </p:clrMapOvr>
  <p:transition>
    <p:dissolve/>
    <p:sndAc>
      <p:stSnd>
        <p:snd r:embed="rId2" name="click.wav" builtIn="1"/>
      </p:stSnd>
    </p:sndAc>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COMPLEJO DE GOLGI</a:t>
            </a:r>
            <a:endParaRPr lang="es-EC" dirty="0"/>
          </a:p>
        </p:txBody>
      </p:sp>
      <p:sp>
        <p:nvSpPr>
          <p:cNvPr id="3" name="2 Marcador de contenido"/>
          <p:cNvSpPr>
            <a:spLocks noGrp="1"/>
          </p:cNvSpPr>
          <p:nvPr>
            <p:ph idx="1"/>
          </p:nvPr>
        </p:nvSpPr>
        <p:spPr/>
        <p:txBody>
          <a:bodyPr>
            <a:normAutofit fontScale="77500" lnSpcReduction="20000"/>
          </a:bodyPr>
          <a:lstStyle/>
          <a:p>
            <a:r>
              <a:rPr lang="es-EC" dirty="0" smtClean="0"/>
              <a:t>Está presente en casi todas las células</a:t>
            </a:r>
          </a:p>
          <a:p>
            <a:r>
              <a:rPr lang="es-EC" dirty="0" smtClean="0"/>
              <a:t>Excepto en los espermatozoides maduros y en los glóbulos rojos</a:t>
            </a:r>
          </a:p>
          <a:p>
            <a:r>
              <a:rPr lang="es-EC" dirty="0" smtClean="0"/>
              <a:t>Está situado cerca del núcleo</a:t>
            </a:r>
          </a:p>
          <a:p>
            <a:r>
              <a:rPr lang="es-EC" dirty="0" smtClean="0"/>
              <a:t>Se cree que sirve como lugar de almacenamiento temporal de proteínas y otros compuestos sintetizados en el retículo </a:t>
            </a:r>
            <a:r>
              <a:rPr lang="es-EC" dirty="0" err="1" smtClean="0"/>
              <a:t>endoplasmático</a:t>
            </a:r>
            <a:endParaRPr lang="es-EC" dirty="0" smtClean="0"/>
          </a:p>
          <a:p>
            <a:r>
              <a:rPr lang="es-EC" dirty="0" smtClean="0"/>
              <a:t>En las células vegetales, secreta la CELULOSA </a:t>
            </a:r>
          </a:p>
          <a:p>
            <a:r>
              <a:rPr lang="es-EC" dirty="0" smtClean="0"/>
              <a:t>Microscópicamente se dice que consta de haces paralelos de membranas sin gránulos que pueden estar distendidos  formando pequeñas vesículas o vacuolas  llenas de productos celulares</a:t>
            </a:r>
            <a:endParaRPr lang="es-EC" dirty="0"/>
          </a:p>
        </p:txBody>
      </p:sp>
    </p:spTree>
  </p:cSld>
  <p:clrMapOvr>
    <a:masterClrMapping/>
  </p:clrMapOvr>
  <p:transition>
    <p:dissolve/>
    <p:sndAc>
      <p:stSnd>
        <p:snd r:embed="rId2" name="click.wav" builtIn="1"/>
      </p:stSnd>
    </p:sndAc>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LISOSOMAS</a:t>
            </a:r>
            <a:endParaRPr lang="es-EC" dirty="0"/>
          </a:p>
        </p:txBody>
      </p:sp>
      <p:sp>
        <p:nvSpPr>
          <p:cNvPr id="3" name="2 Marcador de contenido"/>
          <p:cNvSpPr>
            <a:spLocks noGrp="1"/>
          </p:cNvSpPr>
          <p:nvPr>
            <p:ph idx="1"/>
          </p:nvPr>
        </p:nvSpPr>
        <p:spPr/>
        <p:txBody>
          <a:bodyPr/>
          <a:lstStyle/>
          <a:p>
            <a:r>
              <a:rPr lang="es-EC" dirty="0" smtClean="0"/>
              <a:t>Se hallan en células animales</a:t>
            </a:r>
          </a:p>
          <a:p>
            <a:r>
              <a:rPr lang="es-EC" dirty="0" smtClean="0"/>
              <a:t>Parecidos a las mitocondrias aunque son menos densos </a:t>
            </a:r>
          </a:p>
          <a:p>
            <a:r>
              <a:rPr lang="es-EC" dirty="0" smtClean="0"/>
              <a:t>En su membrana alberga enzimas capaces de hidrolizar los constituyentes macromoleculares de la célula</a:t>
            </a:r>
          </a:p>
          <a:p>
            <a:r>
              <a:rPr lang="es-EC" dirty="0" smtClean="0"/>
              <a:t>Si se rompe esta membrana </a:t>
            </a:r>
            <a:r>
              <a:rPr lang="es-EC" dirty="0" err="1" smtClean="0"/>
              <a:t>lisosómica</a:t>
            </a:r>
            <a:r>
              <a:rPr lang="es-EC" dirty="0" smtClean="0"/>
              <a:t>, se liberan estas enzimas provocando la muerte de la célula </a:t>
            </a:r>
            <a:endParaRPr lang="es-EC" dirty="0"/>
          </a:p>
        </p:txBody>
      </p:sp>
    </p:spTree>
  </p:cSld>
  <p:clrMapOvr>
    <a:masterClrMapping/>
  </p:clrMapOvr>
  <p:transition>
    <p:dissolve/>
    <p:sndAc>
      <p:stSnd>
        <p:snd r:embed="rId2" name="click.wav" builtIn="1"/>
      </p:stSnd>
    </p:sndAc>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LOS MICROSOMAS </a:t>
            </a:r>
            <a:endParaRPr lang="es-EC" dirty="0"/>
          </a:p>
        </p:txBody>
      </p:sp>
      <p:sp>
        <p:nvSpPr>
          <p:cNvPr id="3" name="2 Marcador de contenido"/>
          <p:cNvSpPr>
            <a:spLocks noGrp="1"/>
          </p:cNvSpPr>
          <p:nvPr>
            <p:ph idx="1"/>
          </p:nvPr>
        </p:nvSpPr>
        <p:spPr/>
        <p:txBody>
          <a:bodyPr>
            <a:normAutofit lnSpcReduction="10000"/>
          </a:bodyPr>
          <a:lstStyle/>
          <a:p>
            <a:r>
              <a:rPr lang="es-EC" dirty="0" smtClean="0"/>
              <a:t>Estos </a:t>
            </a:r>
            <a:r>
              <a:rPr lang="es-EC" dirty="0" err="1" smtClean="0"/>
              <a:t>organelos</a:t>
            </a:r>
            <a:r>
              <a:rPr lang="es-EC" dirty="0" smtClean="0"/>
              <a:t> fueron descubiertos en la década de los cincuenta ,en las células del hígado y riñón de la rata</a:t>
            </a:r>
          </a:p>
          <a:p>
            <a:r>
              <a:rPr lang="es-EC" dirty="0" smtClean="0"/>
              <a:t>Posteriormente fueron observados en células animales y vegetales</a:t>
            </a:r>
          </a:p>
          <a:p>
            <a:r>
              <a:rPr lang="es-EC" dirty="0" smtClean="0"/>
              <a:t>Son de forma esférica, miden de 0,5 a 1 micra de diámetro</a:t>
            </a:r>
          </a:p>
          <a:p>
            <a:r>
              <a:rPr lang="es-EC" dirty="0" smtClean="0"/>
              <a:t>Hay varios tipos: </a:t>
            </a:r>
            <a:r>
              <a:rPr lang="es-EC" dirty="0" err="1" smtClean="0"/>
              <a:t>peroxisomas</a:t>
            </a:r>
            <a:r>
              <a:rPr lang="es-EC" dirty="0" smtClean="0"/>
              <a:t>, </a:t>
            </a:r>
            <a:r>
              <a:rPr lang="es-EC" dirty="0" err="1" smtClean="0"/>
              <a:t>glioxisomas</a:t>
            </a:r>
            <a:r>
              <a:rPr lang="es-EC" dirty="0" smtClean="0"/>
              <a:t>, </a:t>
            </a:r>
            <a:r>
              <a:rPr lang="es-EC" dirty="0" err="1" smtClean="0"/>
              <a:t>hidrogenosomas</a:t>
            </a:r>
            <a:r>
              <a:rPr lang="es-EC" dirty="0" smtClean="0"/>
              <a:t> y </a:t>
            </a:r>
            <a:r>
              <a:rPr lang="es-EC" dirty="0" err="1" smtClean="0"/>
              <a:t>glicosomas</a:t>
            </a:r>
            <a:endParaRPr lang="es-EC" dirty="0"/>
          </a:p>
        </p:txBody>
      </p:sp>
    </p:spTree>
  </p:cSld>
  <p:clrMapOvr>
    <a:masterClrMapping/>
  </p:clrMapOvr>
  <p:transition>
    <p:dissolve/>
    <p:sndAc>
      <p:stSnd>
        <p:snd r:embed="rId2" name="click.wav" builtIn="1"/>
      </p:stSnd>
    </p:sndAc>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err="1" smtClean="0"/>
              <a:t>Peroxisomas</a:t>
            </a:r>
            <a:endParaRPr lang="es-EC" dirty="0"/>
          </a:p>
        </p:txBody>
      </p:sp>
      <p:sp>
        <p:nvSpPr>
          <p:cNvPr id="3" name="2 Marcador de contenido"/>
          <p:cNvSpPr>
            <a:spLocks noGrp="1"/>
          </p:cNvSpPr>
          <p:nvPr>
            <p:ph idx="1"/>
          </p:nvPr>
        </p:nvSpPr>
        <p:spPr/>
        <p:txBody>
          <a:bodyPr>
            <a:normAutofit fontScale="77500" lnSpcReduction="20000"/>
          </a:bodyPr>
          <a:lstStyle/>
          <a:p>
            <a:r>
              <a:rPr lang="es-EC" dirty="0" smtClean="0"/>
              <a:t>Es el tipo más común en las células</a:t>
            </a:r>
          </a:p>
          <a:p>
            <a:r>
              <a:rPr lang="es-EC" dirty="0" smtClean="0"/>
              <a:t>Tienen forma de vesículas que contienen oxidasas y catalasas, enzimas que tienen la función de desintoxicar a las células </a:t>
            </a:r>
          </a:p>
          <a:p>
            <a:r>
              <a:rPr lang="es-EC" dirty="0" smtClean="0"/>
              <a:t>Se encuentran solamente en las células eucariotas</a:t>
            </a:r>
          </a:p>
          <a:p>
            <a:r>
              <a:rPr lang="es-EC" dirty="0" smtClean="0"/>
              <a:t>Actualmente los científicos postulan que estos </a:t>
            </a:r>
            <a:r>
              <a:rPr lang="es-EC" dirty="0" err="1" smtClean="0"/>
              <a:t>organelos</a:t>
            </a:r>
            <a:r>
              <a:rPr lang="es-EC" dirty="0" smtClean="0"/>
              <a:t>  actúan contra todos los efectos tóxicos a los que se expone una célula que mantiene un metabolismo aerobio y produce accidentalmente oxígeno, este elemento reacciona con el ADN produciendo el envejecimiento celular que puede desembocar en tumores y cáncer</a:t>
            </a:r>
            <a:endParaRPr lang="es-EC" dirty="0"/>
          </a:p>
        </p:txBody>
      </p:sp>
    </p:spTree>
  </p:cSld>
  <p:clrMapOvr>
    <a:masterClrMapping/>
  </p:clrMapOvr>
  <p:transition>
    <p:dissolve/>
    <p:sndAc>
      <p:stSnd>
        <p:snd r:embed="rId2" name="click.wav" builtIn="1"/>
      </p:stSnd>
    </p:sndAc>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Los </a:t>
            </a:r>
            <a:r>
              <a:rPr lang="es-EC" dirty="0" err="1" smtClean="0"/>
              <a:t>glioxisomas</a:t>
            </a:r>
            <a:endParaRPr lang="es-EC" dirty="0"/>
          </a:p>
        </p:txBody>
      </p:sp>
      <p:sp>
        <p:nvSpPr>
          <p:cNvPr id="3" name="2 Marcador de contenido"/>
          <p:cNvSpPr>
            <a:spLocks noGrp="1"/>
          </p:cNvSpPr>
          <p:nvPr>
            <p:ph idx="1"/>
          </p:nvPr>
        </p:nvSpPr>
        <p:spPr/>
        <p:txBody>
          <a:bodyPr/>
          <a:lstStyle/>
          <a:p>
            <a:r>
              <a:rPr lang="es-EC" dirty="0" smtClean="0"/>
              <a:t>Contiene cierto tipo de enzimas </a:t>
            </a:r>
          </a:p>
          <a:p>
            <a:r>
              <a:rPr lang="es-EC" dirty="0" smtClean="0"/>
              <a:t>Permite la conversión de grasas en carbohidratos durante la germinación de las semillas</a:t>
            </a:r>
          </a:p>
          <a:p>
            <a:r>
              <a:rPr lang="es-EC" dirty="0" smtClean="0"/>
              <a:t>Este proceso es la base para que las plantas puedan germinar, crecer o reproducirse</a:t>
            </a:r>
          </a:p>
          <a:p>
            <a:endParaRPr lang="es-EC" dirty="0"/>
          </a:p>
        </p:txBody>
      </p:sp>
    </p:spTree>
  </p:cSld>
  <p:clrMapOvr>
    <a:masterClrMapping/>
  </p:clrMapOvr>
  <p:transition>
    <p:dissolve/>
    <p:sndAc>
      <p:stSnd>
        <p:snd r:embed="rId2" name="click.wav" builtIn="1"/>
      </p:stSnd>
    </p:sndAc>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Los </a:t>
            </a:r>
            <a:r>
              <a:rPr lang="es-EC" dirty="0" err="1" smtClean="0"/>
              <a:t>hidrogenosomas</a:t>
            </a:r>
            <a:endParaRPr lang="es-EC" dirty="0"/>
          </a:p>
        </p:txBody>
      </p:sp>
      <p:sp>
        <p:nvSpPr>
          <p:cNvPr id="3" name="2 Marcador de contenido"/>
          <p:cNvSpPr>
            <a:spLocks noGrp="1"/>
          </p:cNvSpPr>
          <p:nvPr>
            <p:ph idx="1"/>
          </p:nvPr>
        </p:nvSpPr>
        <p:spPr/>
        <p:txBody>
          <a:bodyPr>
            <a:normAutofit lnSpcReduction="10000"/>
          </a:bodyPr>
          <a:lstStyle/>
          <a:p>
            <a:r>
              <a:rPr lang="es-EC" dirty="0" smtClean="0"/>
              <a:t>Es un orgánulo limitado por membranas dobles</a:t>
            </a:r>
          </a:p>
          <a:p>
            <a:r>
              <a:rPr lang="es-EC" dirty="0" smtClean="0"/>
              <a:t>Se halla en algunas bacterias y hongos</a:t>
            </a:r>
          </a:p>
          <a:p>
            <a:r>
              <a:rPr lang="es-EC" dirty="0" smtClean="0"/>
              <a:t>Se cree que tuvo su origen en las mitocondrias por la pérdida concomitante de características mitocondriales básicas</a:t>
            </a:r>
          </a:p>
          <a:p>
            <a:r>
              <a:rPr lang="es-EC" dirty="0" smtClean="0"/>
              <a:t>Los </a:t>
            </a:r>
            <a:r>
              <a:rPr lang="es-EC" dirty="0" err="1" smtClean="0"/>
              <a:t>hidrogenosomas</a:t>
            </a:r>
            <a:r>
              <a:rPr lang="es-EC" dirty="0" smtClean="0"/>
              <a:t> más estudiados  son los de los parásitos transmitidos  sexualmente, ejemplo </a:t>
            </a:r>
            <a:r>
              <a:rPr lang="es-EC" b="1" dirty="0" err="1" smtClean="0"/>
              <a:t>tricomonas</a:t>
            </a:r>
            <a:endParaRPr lang="es-EC" b="1" dirty="0"/>
          </a:p>
        </p:txBody>
      </p:sp>
    </p:spTree>
  </p:cSld>
  <p:clrMapOvr>
    <a:masterClrMapping/>
  </p:clrMapOvr>
  <p:transition>
    <p:dissolve/>
    <p:sndAc>
      <p:stSnd>
        <p:snd r:embed="rId2" name="click.wav" builtIn="1"/>
      </p:stSnd>
    </p:sndAc>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Los </a:t>
            </a:r>
            <a:r>
              <a:rPr lang="es-EC" dirty="0" err="1" smtClean="0"/>
              <a:t>glicosomas</a:t>
            </a:r>
            <a:endParaRPr lang="es-EC" dirty="0"/>
          </a:p>
        </p:txBody>
      </p:sp>
      <p:sp>
        <p:nvSpPr>
          <p:cNvPr id="3" name="2 Marcador de contenido"/>
          <p:cNvSpPr>
            <a:spLocks noGrp="1"/>
          </p:cNvSpPr>
          <p:nvPr>
            <p:ph idx="1"/>
          </p:nvPr>
        </p:nvSpPr>
        <p:spPr/>
        <p:txBody>
          <a:bodyPr>
            <a:normAutofit/>
          </a:bodyPr>
          <a:lstStyle/>
          <a:p>
            <a:r>
              <a:rPr lang="es-EC" dirty="0" smtClean="0"/>
              <a:t>Dentro de estos </a:t>
            </a:r>
            <a:r>
              <a:rPr lang="es-EC" dirty="0" err="1" smtClean="0"/>
              <a:t>microsomas</a:t>
            </a:r>
            <a:r>
              <a:rPr lang="es-EC" dirty="0" smtClean="0"/>
              <a:t> se han encontrado sistemas enzimáticos parecidos a la fermentación</a:t>
            </a:r>
          </a:p>
          <a:p>
            <a:r>
              <a:rPr lang="es-EC" dirty="0" smtClean="0"/>
              <a:t>Se observan en microorganismos parásitos</a:t>
            </a:r>
          </a:p>
          <a:p>
            <a:r>
              <a:rPr lang="es-EC" dirty="0" smtClean="0"/>
              <a:t>Estos parásitos son causantes de enfermedades importantes como el mal del sueño</a:t>
            </a:r>
            <a:endParaRPr lang="es-EC" dirty="0"/>
          </a:p>
        </p:txBody>
      </p:sp>
    </p:spTree>
  </p:cSld>
  <p:clrMapOvr>
    <a:masterClrMapping/>
  </p:clrMapOvr>
  <p:transition>
    <p:dissolve/>
    <p:sndAc>
      <p:stSnd>
        <p:snd r:embed="rId2" name="click.wav" builtIn="1"/>
      </p:stSnd>
    </p:sndAc>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Vacuolas</a:t>
            </a:r>
            <a:endParaRPr lang="es-EC" dirty="0"/>
          </a:p>
        </p:txBody>
      </p:sp>
      <p:sp>
        <p:nvSpPr>
          <p:cNvPr id="3" name="2 Marcador de contenido"/>
          <p:cNvSpPr>
            <a:spLocks noGrp="1"/>
          </p:cNvSpPr>
          <p:nvPr>
            <p:ph idx="1"/>
          </p:nvPr>
        </p:nvSpPr>
        <p:spPr/>
        <p:txBody>
          <a:bodyPr>
            <a:normAutofit fontScale="92500" lnSpcReduction="20000"/>
          </a:bodyPr>
          <a:lstStyle/>
          <a:p>
            <a:r>
              <a:rPr lang="es-EC" dirty="0" smtClean="0"/>
              <a:t>Son parecidas a las burbujas</a:t>
            </a:r>
          </a:p>
          <a:p>
            <a:r>
              <a:rPr lang="es-EC" dirty="0" smtClean="0"/>
              <a:t>Contienen líquido acuoso </a:t>
            </a:r>
          </a:p>
          <a:p>
            <a:r>
              <a:rPr lang="es-EC" dirty="0" smtClean="0"/>
              <a:t>Están rodeadas de una membrana vacuolar</a:t>
            </a:r>
          </a:p>
          <a:p>
            <a:r>
              <a:rPr lang="es-EC" dirty="0" smtClean="0"/>
              <a:t>Se hallan en las células vegetales y en las de los animales inferiores</a:t>
            </a:r>
          </a:p>
          <a:p>
            <a:r>
              <a:rPr lang="es-EC" dirty="0" smtClean="0"/>
              <a:t>Todos los protozoarios tienen </a:t>
            </a:r>
            <a:r>
              <a:rPr lang="es-EC" u="sng" dirty="0" smtClean="0"/>
              <a:t>vacuolas alimenticias</a:t>
            </a:r>
          </a:p>
          <a:p>
            <a:r>
              <a:rPr lang="es-EC" dirty="0" smtClean="0"/>
              <a:t>También tienen </a:t>
            </a:r>
            <a:r>
              <a:rPr lang="es-EC" u="sng" dirty="0" smtClean="0"/>
              <a:t> vacuolas contráctiles  </a:t>
            </a:r>
            <a:r>
              <a:rPr lang="es-EC" dirty="0" smtClean="0"/>
              <a:t>que bombean  fuera de la célula el exceso de agua</a:t>
            </a:r>
            <a:endParaRPr lang="es-EC" dirty="0"/>
          </a:p>
        </p:txBody>
      </p:sp>
    </p:spTree>
  </p:cSld>
  <p:clrMapOvr>
    <a:masterClrMapping/>
  </p:clrMapOvr>
  <p:transition>
    <p:dissolve/>
    <p:sndAc>
      <p:stSnd>
        <p:snd r:embed="rId2" name="click.wav" builtIn="1"/>
      </p:stSnd>
    </p:sndAc>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C" dirty="0" smtClean="0"/>
              <a:t/>
            </a:r>
            <a:br>
              <a:rPr lang="es-EC" dirty="0" smtClean="0"/>
            </a:br>
            <a:r>
              <a:rPr lang="es-EC" dirty="0" smtClean="0"/>
              <a:t>DIFERENCIAS ENTRE CELULA EUCARIOTICA Y PROCARIOTICA</a:t>
            </a:r>
            <a:br>
              <a:rPr lang="es-EC" dirty="0" smtClean="0"/>
            </a:br>
            <a:endParaRPr lang="es-EC" dirty="0"/>
          </a:p>
        </p:txBody>
      </p:sp>
      <p:sp>
        <p:nvSpPr>
          <p:cNvPr id="3" name="2 Marcador de contenido"/>
          <p:cNvSpPr>
            <a:spLocks noGrp="1"/>
          </p:cNvSpPr>
          <p:nvPr>
            <p:ph sz="half" idx="1"/>
          </p:nvPr>
        </p:nvSpPr>
        <p:spPr/>
        <p:txBody>
          <a:bodyPr>
            <a:normAutofit fontScale="70000" lnSpcReduction="20000"/>
          </a:bodyPr>
          <a:lstStyle/>
          <a:p>
            <a:pPr>
              <a:buNone/>
            </a:pPr>
            <a:r>
              <a:rPr lang="es-EC" b="1" dirty="0" smtClean="0"/>
              <a:t>PROCARIOTICA</a:t>
            </a:r>
          </a:p>
          <a:p>
            <a:r>
              <a:rPr lang="es-EC" dirty="0" smtClean="0"/>
              <a:t>Son pequeñas(miden 5 </a:t>
            </a:r>
            <a:r>
              <a:rPr lang="es-EC" dirty="0" err="1" smtClean="0"/>
              <a:t>micrometros</a:t>
            </a:r>
            <a:r>
              <a:rPr lang="es-EC" dirty="0" smtClean="0"/>
              <a:t> de largo)</a:t>
            </a:r>
          </a:p>
          <a:p>
            <a:r>
              <a:rPr lang="es-EC" dirty="0" smtClean="0"/>
              <a:t>Estructura interna simple</a:t>
            </a:r>
          </a:p>
          <a:p>
            <a:r>
              <a:rPr lang="es-EC" dirty="0" err="1" smtClean="0"/>
              <a:t>Rodedas</a:t>
            </a:r>
            <a:r>
              <a:rPr lang="es-EC" dirty="0" smtClean="0"/>
              <a:t> por una pared celular relativamente dura</a:t>
            </a:r>
          </a:p>
          <a:p>
            <a:r>
              <a:rPr lang="es-EC" dirty="0" smtClean="0"/>
              <a:t>El movimiento de materiales  es regulado por la membrana plasmática que se halla al interior de la pared celular</a:t>
            </a:r>
          </a:p>
          <a:p>
            <a:r>
              <a:rPr lang="es-EC" dirty="0" smtClean="0"/>
              <a:t>El citoplasma es relativamente homogéneo</a:t>
            </a:r>
          </a:p>
          <a:p>
            <a:r>
              <a:rPr lang="es-EC" dirty="0" smtClean="0"/>
              <a:t>El ADN está enrollado a la membrana plasmática</a:t>
            </a:r>
          </a:p>
          <a:p>
            <a:r>
              <a:rPr lang="es-EC" dirty="0" smtClean="0"/>
              <a:t>El ADN está concentrado en el </a:t>
            </a:r>
            <a:r>
              <a:rPr lang="es-EC" dirty="0" err="1" smtClean="0"/>
              <a:t>nucleoide</a:t>
            </a:r>
            <a:endParaRPr lang="es-EC" dirty="0" smtClean="0"/>
          </a:p>
          <a:p>
            <a:endParaRPr lang="es-EC" dirty="0"/>
          </a:p>
        </p:txBody>
      </p:sp>
      <p:sp>
        <p:nvSpPr>
          <p:cNvPr id="4" name="3 Marcador de contenido"/>
          <p:cNvSpPr>
            <a:spLocks noGrp="1"/>
          </p:cNvSpPr>
          <p:nvPr>
            <p:ph sz="half" idx="2"/>
          </p:nvPr>
        </p:nvSpPr>
        <p:spPr/>
        <p:txBody>
          <a:bodyPr>
            <a:normAutofit fontScale="70000" lnSpcReduction="20000"/>
          </a:bodyPr>
          <a:lstStyle/>
          <a:p>
            <a:pPr>
              <a:buNone/>
            </a:pPr>
            <a:r>
              <a:rPr lang="es-EC" b="1" dirty="0" smtClean="0"/>
              <a:t>EUCARIOTICA</a:t>
            </a:r>
          </a:p>
          <a:p>
            <a:r>
              <a:rPr lang="es-EC" dirty="0" smtClean="0"/>
              <a:t>Son más grandes (miden más de 10 micrómetros)</a:t>
            </a:r>
          </a:p>
          <a:p>
            <a:r>
              <a:rPr lang="es-EC" dirty="0" smtClean="0"/>
              <a:t>Contienen gran variedad de </a:t>
            </a:r>
            <a:r>
              <a:rPr lang="es-EC" dirty="0" err="1" smtClean="0"/>
              <a:t>organelos</a:t>
            </a:r>
            <a:endParaRPr lang="es-EC" dirty="0" smtClean="0"/>
          </a:p>
          <a:p>
            <a:r>
              <a:rPr lang="es-EC" dirty="0" smtClean="0"/>
              <a:t>Se divide en el núcleo y el citoplasma</a:t>
            </a:r>
          </a:p>
          <a:p>
            <a:r>
              <a:rPr lang="es-EC" dirty="0" smtClean="0"/>
              <a:t>Contienen los siguientes </a:t>
            </a:r>
            <a:r>
              <a:rPr lang="es-EC" dirty="0" err="1" smtClean="0"/>
              <a:t>organelos</a:t>
            </a:r>
            <a:r>
              <a:rPr lang="es-EC" dirty="0" smtClean="0"/>
              <a:t>: núcleo, retículo </a:t>
            </a:r>
            <a:r>
              <a:rPr lang="es-EC" dirty="0" err="1" smtClean="0"/>
              <a:t>endoplasmático</a:t>
            </a:r>
            <a:r>
              <a:rPr lang="es-EC" dirty="0" smtClean="0"/>
              <a:t>, aparato de </a:t>
            </a:r>
            <a:r>
              <a:rPr lang="es-EC" dirty="0" err="1" smtClean="0"/>
              <a:t>golgi</a:t>
            </a:r>
            <a:r>
              <a:rPr lang="es-EC" dirty="0" smtClean="0"/>
              <a:t>, vesículas, mitocondrias</a:t>
            </a:r>
          </a:p>
          <a:p>
            <a:r>
              <a:rPr lang="es-EC" dirty="0" smtClean="0"/>
              <a:t>A pesar de todo las células </a:t>
            </a:r>
            <a:r>
              <a:rPr lang="es-EC" dirty="0" err="1" smtClean="0"/>
              <a:t>eucarióticas</a:t>
            </a:r>
            <a:r>
              <a:rPr lang="es-EC" dirty="0" smtClean="0"/>
              <a:t> no se parecen entre sí</a:t>
            </a:r>
          </a:p>
          <a:p>
            <a:r>
              <a:rPr lang="es-EC" dirty="0" smtClean="0"/>
              <a:t>La estructura varía cuando se trata de células animales y vegetales</a:t>
            </a:r>
          </a:p>
          <a:p>
            <a:endParaRPr lang="es-EC" dirty="0"/>
          </a:p>
        </p:txBody>
      </p:sp>
    </p:spTree>
  </p:cSld>
  <p:clrMapOvr>
    <a:masterClrMapping/>
  </p:clrMapOvr>
  <p:transition>
    <p:dissolve/>
    <p:sndAc>
      <p:stSnd>
        <p:snd r:embed="rId2" name="click.wav" builtIn="1"/>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C" dirty="0" smtClean="0"/>
              <a:t>Que ocurre con los seres unicelulares?</a:t>
            </a:r>
            <a:br>
              <a:rPr lang="es-EC" dirty="0" smtClean="0"/>
            </a:br>
            <a:endParaRPr lang="es-EC" dirty="0"/>
          </a:p>
        </p:txBody>
      </p:sp>
      <p:sp>
        <p:nvSpPr>
          <p:cNvPr id="3" name="2 Marcador de contenido"/>
          <p:cNvSpPr>
            <a:spLocks noGrp="1"/>
          </p:cNvSpPr>
          <p:nvPr>
            <p:ph idx="1"/>
          </p:nvPr>
        </p:nvSpPr>
        <p:spPr/>
        <p:txBody>
          <a:bodyPr/>
          <a:lstStyle/>
          <a:p>
            <a:r>
              <a:rPr lang="es-EC" dirty="0" smtClean="0"/>
              <a:t>La vida de estos seres está concentrada en una sola MEMBRANA PLASMATICA</a:t>
            </a:r>
          </a:p>
          <a:p>
            <a:r>
              <a:rPr lang="es-EC" dirty="0" smtClean="0"/>
              <a:t>Estos seres tienen una sola célula</a:t>
            </a:r>
          </a:p>
          <a:p>
            <a:r>
              <a:rPr lang="es-EC" dirty="0" smtClean="0"/>
              <a:t>No por aquello, podemos pensar que estos seres sean menos complejos que los demás</a:t>
            </a:r>
          </a:p>
          <a:p>
            <a:r>
              <a:rPr lang="es-EC" dirty="0" smtClean="0"/>
              <a:t>Pues ellos aún con una sola célula cumplen con funciones de alta especialización</a:t>
            </a:r>
            <a:endParaRPr lang="es-EC" dirty="0"/>
          </a:p>
        </p:txBody>
      </p:sp>
    </p:spTree>
  </p:cSld>
  <p:clrMapOvr>
    <a:masterClrMapping/>
  </p:clrMapOvr>
  <p:transition>
    <p:dissolve/>
    <p:sndAc>
      <p:stSnd>
        <p:snd r:embed="rId2" name="click.wav" builtIn="1"/>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C" dirty="0" smtClean="0"/>
              <a:t>COMO SON LAS CELULAS EN LAS PLANTAS Y ANIMALES?</a:t>
            </a:r>
            <a:endParaRPr lang="es-EC" dirty="0"/>
          </a:p>
        </p:txBody>
      </p:sp>
      <p:sp>
        <p:nvSpPr>
          <p:cNvPr id="3" name="2 Marcador de contenido"/>
          <p:cNvSpPr>
            <a:spLocks noGrp="1"/>
          </p:cNvSpPr>
          <p:nvPr>
            <p:ph idx="1"/>
          </p:nvPr>
        </p:nvSpPr>
        <p:spPr/>
        <p:txBody>
          <a:bodyPr/>
          <a:lstStyle/>
          <a:p>
            <a:endParaRPr lang="es-EC" dirty="0" smtClean="0"/>
          </a:p>
          <a:p>
            <a:r>
              <a:rPr lang="es-EC" dirty="0" smtClean="0"/>
              <a:t>Son distintas</a:t>
            </a:r>
          </a:p>
          <a:p>
            <a:r>
              <a:rPr lang="es-EC" dirty="0" smtClean="0"/>
              <a:t>Las células varían en </a:t>
            </a:r>
            <a:r>
              <a:rPr lang="es-EC" b="1" dirty="0" smtClean="0"/>
              <a:t>forma, tamaño, color y estructuras internas</a:t>
            </a:r>
            <a:r>
              <a:rPr lang="es-EC" dirty="0" smtClean="0"/>
              <a:t> de acuerdo a los diferentes órganos que los conforman</a:t>
            </a:r>
            <a:endParaRPr lang="es-EC" dirty="0"/>
          </a:p>
        </p:txBody>
      </p:sp>
    </p:spTree>
  </p:cSld>
  <p:clrMapOvr>
    <a:masterClrMapping/>
  </p:clrMapOvr>
  <p:transition>
    <p:dissolve/>
    <p:sndAc>
      <p:stSnd>
        <p:snd r:embed="rId2" name="click.wav" builtIn="1"/>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CELULA VEGETAL</a:t>
            </a:r>
            <a:endParaRPr lang="es-EC" dirty="0"/>
          </a:p>
        </p:txBody>
      </p:sp>
      <p:pic>
        <p:nvPicPr>
          <p:cNvPr id="1026" name="Picture 2"/>
          <p:cNvPicPr>
            <a:picLocks noGrp="1" noChangeAspect="1" noChangeArrowheads="1"/>
          </p:cNvPicPr>
          <p:nvPr>
            <p:ph idx="1"/>
          </p:nvPr>
        </p:nvPicPr>
        <p:blipFill>
          <a:blip r:embed="rId3"/>
          <a:srcRect r="315" b="4918"/>
          <a:stretch>
            <a:fillRect/>
          </a:stretch>
        </p:blipFill>
        <p:spPr bwMode="auto">
          <a:xfrm>
            <a:off x="1500166" y="1857364"/>
            <a:ext cx="6643734" cy="4143404"/>
          </a:xfrm>
          <a:prstGeom prst="rect">
            <a:avLst/>
          </a:prstGeom>
          <a:ln w="127000" cap="sq">
            <a:solidFill>
              <a:srgbClr val="000000"/>
            </a:solidFill>
            <a:miter lim="800000"/>
          </a:ln>
          <a:effectLst>
            <a:outerShdw blurRad="57150" dist="50800" dir="2700000" algn="tl" rotWithShape="0">
              <a:srgbClr val="000000">
                <a:alpha val="40000"/>
              </a:srgbClr>
            </a:outerShdw>
          </a:effectLst>
        </p:spPr>
      </p:pic>
    </p:spTree>
  </p:cSld>
  <p:clrMapOvr>
    <a:masterClrMapping/>
  </p:clrMapOvr>
  <p:transition>
    <p:dissolve/>
    <p:sndAc>
      <p:stSnd>
        <p:snd r:embed="rId2" name="click.wav" builtIn="1"/>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CELULA ANIMAL</a:t>
            </a:r>
            <a:endParaRPr lang="es-EC" dirty="0"/>
          </a:p>
        </p:txBody>
      </p:sp>
      <p:pic>
        <p:nvPicPr>
          <p:cNvPr id="6" name="Picture 3"/>
          <p:cNvPicPr>
            <a:picLocks noGrp="1" noChangeAspect="1" noChangeArrowheads="1"/>
          </p:cNvPicPr>
          <p:nvPr>
            <p:ph idx="1"/>
          </p:nvPr>
        </p:nvPicPr>
        <p:blipFill>
          <a:blip r:embed="rId3"/>
          <a:srcRect r="921" b="6065"/>
          <a:stretch>
            <a:fillRect/>
          </a:stretch>
        </p:blipFill>
        <p:spPr bwMode="auto">
          <a:xfrm>
            <a:off x="2428860" y="2071678"/>
            <a:ext cx="5429288" cy="3786214"/>
          </a:xfrm>
          <a:prstGeom prst="rect">
            <a:avLst/>
          </a:prstGeom>
          <a:ln w="88900" cap="sq" cmpd="thickThin">
            <a:solidFill>
              <a:srgbClr val="000000"/>
            </a:solidFill>
            <a:prstDash val="solid"/>
            <a:miter lim="800000"/>
          </a:ln>
          <a:effectLst>
            <a:innerShdw blurRad="76200">
              <a:srgbClr val="000000"/>
            </a:innerShdw>
          </a:effectLst>
        </p:spPr>
      </p:pic>
    </p:spTree>
  </p:cSld>
  <p:clrMapOvr>
    <a:masterClrMapping/>
  </p:clrMapOvr>
  <p:transition>
    <p:dissolve/>
    <p:sndAc>
      <p:stSnd>
        <p:snd r:embed="rId2" name="click.wav" builtIn="1"/>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C" dirty="0" smtClean="0"/>
              <a:t>PARTES DE LA CELULA</a:t>
            </a:r>
            <a:endParaRPr lang="es-EC" dirty="0"/>
          </a:p>
        </p:txBody>
      </p:sp>
      <p:sp>
        <p:nvSpPr>
          <p:cNvPr id="3" name="2 Marcador de contenido"/>
          <p:cNvSpPr>
            <a:spLocks noGrp="1"/>
          </p:cNvSpPr>
          <p:nvPr>
            <p:ph idx="1"/>
          </p:nvPr>
        </p:nvSpPr>
        <p:spPr/>
        <p:txBody>
          <a:bodyPr/>
          <a:lstStyle/>
          <a:p>
            <a:r>
              <a:rPr lang="es-EC" dirty="0" smtClean="0"/>
              <a:t>Membrana Plasmática</a:t>
            </a:r>
          </a:p>
          <a:p>
            <a:r>
              <a:rPr lang="es-EC" dirty="0" smtClean="0"/>
              <a:t>Núcleo</a:t>
            </a:r>
          </a:p>
          <a:p>
            <a:r>
              <a:rPr lang="es-EC" dirty="0" smtClean="0"/>
              <a:t>Mitocondrias</a:t>
            </a:r>
          </a:p>
          <a:p>
            <a:r>
              <a:rPr lang="es-EC" dirty="0" smtClean="0"/>
              <a:t>Retículo </a:t>
            </a:r>
            <a:r>
              <a:rPr lang="es-EC" dirty="0" err="1" smtClean="0"/>
              <a:t>Endoplasmático</a:t>
            </a:r>
            <a:r>
              <a:rPr lang="es-EC" dirty="0" smtClean="0"/>
              <a:t> Granuloso</a:t>
            </a:r>
          </a:p>
          <a:p>
            <a:r>
              <a:rPr lang="es-EC" dirty="0" smtClean="0"/>
              <a:t>Retículo </a:t>
            </a:r>
            <a:r>
              <a:rPr lang="es-EC" dirty="0" err="1" smtClean="0"/>
              <a:t>Endóplasmático</a:t>
            </a:r>
            <a:r>
              <a:rPr lang="es-EC" dirty="0" smtClean="0"/>
              <a:t> Liso</a:t>
            </a:r>
          </a:p>
          <a:p>
            <a:r>
              <a:rPr lang="es-EC" dirty="0" smtClean="0"/>
              <a:t>Complejo de </a:t>
            </a:r>
            <a:r>
              <a:rPr lang="es-EC" dirty="0" err="1" smtClean="0"/>
              <a:t>Golgi</a:t>
            </a:r>
            <a:endParaRPr lang="es-EC" dirty="0" smtClean="0"/>
          </a:p>
          <a:p>
            <a:endParaRPr lang="es-EC" dirty="0" smtClean="0"/>
          </a:p>
          <a:p>
            <a:endParaRPr lang="es-EC" dirty="0"/>
          </a:p>
        </p:txBody>
      </p:sp>
    </p:spTree>
  </p:cSld>
  <p:clrMapOvr>
    <a:masterClrMapping/>
  </p:clrMapOvr>
  <p:transition>
    <p:dissolve/>
    <p:sndAc>
      <p:stSnd>
        <p:snd r:embed="rId2" name="click.wav" builtIn="1"/>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http://html.rincondelvago.com/000441090.png"/>
          <p:cNvPicPr>
            <a:picLocks noChangeAspect="1" noChangeArrowheads="1"/>
          </p:cNvPicPr>
          <p:nvPr/>
        </p:nvPicPr>
        <p:blipFill>
          <a:blip r:embed="rId3"/>
          <a:srcRect r="2079" b="5797"/>
          <a:stretch>
            <a:fillRect/>
          </a:stretch>
        </p:blipFill>
        <p:spPr bwMode="auto">
          <a:xfrm>
            <a:off x="2428860" y="1000108"/>
            <a:ext cx="5286412" cy="4643470"/>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transition>
    <p:dissolve/>
    <p:sndAc>
      <p:stSnd>
        <p:snd r:embed="rId2" name="click.wav" builtIn="1"/>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674</TotalTime>
  <Words>2368</Words>
  <Application>Microsoft Office PowerPoint</Application>
  <PresentationFormat>Presentación en pantalla (4:3)</PresentationFormat>
  <Paragraphs>240</Paragraphs>
  <Slides>38</Slides>
  <Notes>1</Notes>
  <HiddenSlides>0</HiddenSlides>
  <MMClips>0</MMClips>
  <ScaleCrop>false</ScaleCrop>
  <HeadingPairs>
    <vt:vector size="4" baseType="variant">
      <vt:variant>
        <vt:lpstr>Tema</vt:lpstr>
      </vt:variant>
      <vt:variant>
        <vt:i4>1</vt:i4>
      </vt:variant>
      <vt:variant>
        <vt:lpstr>Títulos de diapositiva</vt:lpstr>
      </vt:variant>
      <vt:variant>
        <vt:i4>38</vt:i4>
      </vt:variant>
    </vt:vector>
  </HeadingPairs>
  <TitlesOfParts>
    <vt:vector size="39" baseType="lpstr">
      <vt:lpstr>Brío</vt:lpstr>
      <vt:lpstr>Diapositiva 1</vt:lpstr>
      <vt:lpstr>Diapositiva 2</vt:lpstr>
      <vt:lpstr>QUE ES CELULA</vt:lpstr>
      <vt:lpstr>Que ocurre con los seres unicelulares? </vt:lpstr>
      <vt:lpstr>COMO SON LAS CELULAS EN LAS PLANTAS Y ANIMALES?</vt:lpstr>
      <vt:lpstr>CELULA VEGETAL</vt:lpstr>
      <vt:lpstr>CELULA ANIMAL</vt:lpstr>
      <vt:lpstr>PARTES DE LA CELULA</vt:lpstr>
      <vt:lpstr>Diapositiva 9</vt:lpstr>
      <vt:lpstr>MEMBRANA CELULAR</vt:lpstr>
      <vt:lpstr>ACCION Y TIPOS DE PROTEINAS</vt:lpstr>
      <vt:lpstr>MENSAJEROS QUIMICOS (proteínas filamentosas)</vt:lpstr>
      <vt:lpstr>Diapositiva 13</vt:lpstr>
      <vt:lpstr>PROTEINAS GLOBULARES</vt:lpstr>
      <vt:lpstr>MOVIMIENTO MOLECULAR</vt:lpstr>
      <vt:lpstr>PERMEABILIDAD DE LA MEMBRANA</vt:lpstr>
      <vt:lpstr>PERMEABILIDAD DE LA MEMBRANA</vt:lpstr>
      <vt:lpstr>TIPOS DE SOLUCIONES</vt:lpstr>
      <vt:lpstr>EL CITOPLASMA</vt:lpstr>
      <vt:lpstr>Rfgdhtfdfstfewtjbhkjkklñliiiuytyttttyytttttttttttttttttttttttttttttttttttttttttttttttttttttttttttttttttttttttttttttttttttttttttttttttt                            NUCLEO                                kkkkkkkkkkkkkkkkkkkkkkkkkkkkkkkkkkkkkkkkkkkkkkkkkkkkkkkkkkkkkkkkkkkk </vt:lpstr>
      <vt:lpstr>CROMOSOMAS</vt:lpstr>
      <vt:lpstr>EL NUCLEOLO</vt:lpstr>
      <vt:lpstr>CENTRIOLOS Y HUSOS</vt:lpstr>
      <vt:lpstr>MITOCONDRIAS</vt:lpstr>
      <vt:lpstr>FUNCIONES DE LAS MITOCONDRIAS</vt:lpstr>
      <vt:lpstr>Comportamiento de las mitocondrias </vt:lpstr>
      <vt:lpstr>CLOROPLASTOS</vt:lpstr>
      <vt:lpstr>RETICULO ENDOPLASMATICO</vt:lpstr>
      <vt:lpstr>RETICULO ENDOPLASMATICO </vt:lpstr>
      <vt:lpstr>COMPLEJO DE GOLGI</vt:lpstr>
      <vt:lpstr>LISOSOMAS</vt:lpstr>
      <vt:lpstr>LOS MICROSOMAS </vt:lpstr>
      <vt:lpstr>Peroxisomas</vt:lpstr>
      <vt:lpstr>Los glioxisomas</vt:lpstr>
      <vt:lpstr>Los hidrogenosomas</vt:lpstr>
      <vt:lpstr>Los glicosomas</vt:lpstr>
      <vt:lpstr>Vacuolas</vt:lpstr>
      <vt:lpstr> DIFERENCIAS ENTRE CELULA EUCARIOTICA Y PROCARIOTICA </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CELULA</dc:title>
  <dc:creator>user</dc:creator>
  <cp:lastModifiedBy>user</cp:lastModifiedBy>
  <cp:revision>108</cp:revision>
  <dcterms:created xsi:type="dcterms:W3CDTF">2010-11-02T11:46:39Z</dcterms:created>
  <dcterms:modified xsi:type="dcterms:W3CDTF">2010-11-10T01:16:39Z</dcterms:modified>
</cp:coreProperties>
</file>