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sldIdLst>
    <p:sldId id="296" r:id="rId2"/>
    <p:sldId id="289" r:id="rId3"/>
    <p:sldId id="290" r:id="rId4"/>
    <p:sldId id="258" r:id="rId5"/>
    <p:sldId id="259" r:id="rId6"/>
    <p:sldId id="261" r:id="rId7"/>
    <p:sldId id="262" r:id="rId8"/>
    <p:sldId id="281" r:id="rId9"/>
    <p:sldId id="260" r:id="rId10"/>
    <p:sldId id="263" r:id="rId11"/>
    <p:sldId id="293" r:id="rId12"/>
    <p:sldId id="294" r:id="rId13"/>
    <p:sldId id="295" r:id="rId14"/>
    <p:sldId id="264" r:id="rId15"/>
    <p:sldId id="265" r:id="rId16"/>
    <p:sldId id="266" r:id="rId17"/>
    <p:sldId id="267" r:id="rId18"/>
    <p:sldId id="269" r:id="rId19"/>
    <p:sldId id="270" r:id="rId20"/>
    <p:sldId id="271" r:id="rId21"/>
    <p:sldId id="272" r:id="rId22"/>
    <p:sldId id="297" r:id="rId23"/>
    <p:sldId id="273" r:id="rId24"/>
    <p:sldId id="274" r:id="rId25"/>
    <p:sldId id="298" r:id="rId26"/>
    <p:sldId id="286" r:id="rId27"/>
    <p:sldId id="287" r:id="rId28"/>
    <p:sldId id="288" r:id="rId29"/>
    <p:sldId id="292" r:id="rId30"/>
    <p:sldId id="291" r:id="rId3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576" autoAdjust="0"/>
  </p:normalViewPr>
  <p:slideViewPr>
    <p:cSldViewPr>
      <p:cViewPr varScale="1">
        <p:scale>
          <a:sx n="69" d="100"/>
          <a:sy n="69" d="100"/>
        </p:scale>
        <p:origin x="-111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2DCE70EF-1CA4-449F-B2FE-58A055CB5B1B}" type="datetimeFigureOut">
              <a:rPr lang="es-ES" smtClean="0"/>
              <a:pPr/>
              <a:t>17/06/2013</a:t>
            </a:fld>
            <a:endParaRPr lang="es-ES"/>
          </a:p>
        </p:txBody>
      </p:sp>
      <p:sp>
        <p:nvSpPr>
          <p:cNvPr id="19" name="18 Marcador de pie de página"/>
          <p:cNvSpPr>
            <a:spLocks noGrp="1"/>
          </p:cNvSpPr>
          <p:nvPr>
            <p:ph type="ftr" sz="quarter" idx="11"/>
          </p:nvPr>
        </p:nvSpPr>
        <p:spPr/>
        <p:txBody>
          <a:bodyPr/>
          <a:lstStyle/>
          <a:p>
            <a:endParaRPr lang="es-ES"/>
          </a:p>
        </p:txBody>
      </p:sp>
      <p:sp>
        <p:nvSpPr>
          <p:cNvPr id="27" name="26 Marcador de número de diapositiva"/>
          <p:cNvSpPr>
            <a:spLocks noGrp="1"/>
          </p:cNvSpPr>
          <p:nvPr>
            <p:ph type="sldNum" sz="quarter" idx="12"/>
          </p:nvPr>
        </p:nvSpPr>
        <p:spPr/>
        <p:txBody>
          <a:bodyPr/>
          <a:lstStyle/>
          <a:p>
            <a:fld id="{C4A24ECD-16E5-4723-A947-D2B16D2DDB49}"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2DCE70EF-1CA4-449F-B2FE-58A055CB5B1B}" type="datetimeFigureOut">
              <a:rPr lang="es-ES" smtClean="0"/>
              <a:pPr/>
              <a:t>17/06/2013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4A24ECD-16E5-4723-A947-D2B16D2DDB49}"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2DCE70EF-1CA4-449F-B2FE-58A055CB5B1B}" type="datetimeFigureOut">
              <a:rPr lang="es-ES" smtClean="0"/>
              <a:pPr/>
              <a:t>17/06/2013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4A24ECD-16E5-4723-A947-D2B16D2DDB49}"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3 Pictures with Capti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2133600" cy="3048000"/>
          </a:xfrm>
          <a:noFill/>
          <a:ln>
            <a:noFill/>
          </a:ln>
          <a:scene3d>
            <a:camera prst="orthographicFront"/>
            <a:lightRig rig="threePt" dir="t"/>
          </a:scene3d>
          <a:sp3d>
            <a:bevelT w="12700" h="12700"/>
          </a:sp3d>
        </p:spPr>
        <p:txBody>
          <a:bodyPr anchor="b">
            <a:noAutofit/>
          </a:bodyPr>
          <a:lstStyle>
            <a:lvl1pPr algn="l">
              <a:defRPr sz="4000" kern="1200" spc="200" baseline="0">
                <a:solidFill>
                  <a:schemeClr val="tx1"/>
                </a:solidFill>
                <a:effectLst/>
                <a:latin typeface="+mj-lt"/>
                <a:ea typeface="+mj-ea"/>
                <a:cs typeface="+mj-cs"/>
              </a:defRPr>
            </a:lvl1pPr>
          </a:lstStyle>
          <a:p>
            <a:r>
              <a:rPr lang="es-ES" smtClean="0"/>
              <a:t>Haga clic para modificar el estilo de título del patrón</a:t>
            </a:r>
            <a:endParaRPr/>
          </a:p>
        </p:txBody>
      </p:sp>
      <p:sp>
        <p:nvSpPr>
          <p:cNvPr id="4" name="Text Placeholder 3"/>
          <p:cNvSpPr>
            <a:spLocks noGrp="1"/>
          </p:cNvSpPr>
          <p:nvPr>
            <p:ph type="body" sz="half" idx="2"/>
          </p:nvPr>
        </p:nvSpPr>
        <p:spPr>
          <a:xfrm>
            <a:off x="457200" y="4648200"/>
            <a:ext cx="3200400" cy="1524000"/>
          </a:xfrm>
        </p:spPr>
        <p:txBody>
          <a:bodyPr lIns="0" rIns="0">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452F06A-4D53-4349-9C17-30A8BDB4F417}" type="datetimeFigureOut">
              <a:rPr lang="es-ES" smtClean="0"/>
              <a:pPr/>
              <a:t>17/06/2013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615E64D-146B-48FB-AC11-2B4AAB0C6A0A}" type="slidenum">
              <a:rPr lang="es-ES" smtClean="0"/>
              <a:pPr/>
              <a:t>‹Nº›</a:t>
            </a:fld>
            <a:endParaRPr lang="es-ES"/>
          </a:p>
        </p:txBody>
      </p:sp>
      <p:sp>
        <p:nvSpPr>
          <p:cNvPr id="22" name="Picture Placeholder 2"/>
          <p:cNvSpPr>
            <a:spLocks noGrp="1"/>
          </p:cNvSpPr>
          <p:nvPr>
            <p:ph type="pic" idx="1"/>
          </p:nvPr>
        </p:nvSpPr>
        <p:spPr>
          <a:xfrm>
            <a:off x="5715000" y="76200"/>
            <a:ext cx="2514600" cy="2514600"/>
          </a:xfrm>
          <a:prstGeom prst="ellipse">
            <a:avLst/>
          </a:prstGeo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25400"/>
          </a:bodyPr>
          <a:lstStyle>
            <a:lvl1pPr marL="0" indent="0" algn="ctr" defTabSz="914400" rtl="0" eaLnBrk="1" latinLnBrk="0" hangingPunct="1">
              <a:buNone/>
              <a:defRPr sz="18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a:p>
        </p:txBody>
      </p:sp>
      <p:sp>
        <p:nvSpPr>
          <p:cNvPr id="23" name="Picture Placeholder 2"/>
          <p:cNvSpPr>
            <a:spLocks noGrp="1"/>
          </p:cNvSpPr>
          <p:nvPr>
            <p:ph type="pic" idx="13"/>
          </p:nvPr>
        </p:nvSpPr>
        <p:spPr>
          <a:xfrm>
            <a:off x="3810000" y="2362200"/>
            <a:ext cx="2514600" cy="2514600"/>
          </a:xfrm>
          <a:prstGeom prst="ellipse">
            <a:avLst/>
          </a:prstGeo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25400"/>
          </a:bodyPr>
          <a:lstStyle>
            <a:lvl1pPr marL="0" indent="0" algn="ctr" defTabSz="914400" rtl="0" eaLnBrk="1" latinLnBrk="0" hangingPunct="1">
              <a:buNone/>
              <a:defRPr sz="18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a:p>
        </p:txBody>
      </p:sp>
      <p:sp>
        <p:nvSpPr>
          <p:cNvPr id="24" name="Picture Placeholder 2"/>
          <p:cNvSpPr>
            <a:spLocks noGrp="1"/>
          </p:cNvSpPr>
          <p:nvPr>
            <p:ph type="pic" idx="14"/>
          </p:nvPr>
        </p:nvSpPr>
        <p:spPr>
          <a:xfrm>
            <a:off x="2667000" y="381000"/>
            <a:ext cx="2514600" cy="2514600"/>
          </a:xfrm>
          <a:prstGeom prst="ellipse">
            <a:avLst/>
          </a:prstGeo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25400"/>
          </a:bodyPr>
          <a:lstStyle>
            <a:lvl1pPr marL="0" indent="0" algn="ctr" defTabSz="914400" rtl="0" eaLnBrk="1" latinLnBrk="0" hangingPunct="1">
              <a:buNone/>
              <a:defRPr sz="18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2DCE70EF-1CA4-449F-B2FE-58A055CB5B1B}" type="datetimeFigureOut">
              <a:rPr lang="es-ES" smtClean="0"/>
              <a:pPr/>
              <a:t>17/06/2013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4A24ECD-16E5-4723-A947-D2B16D2DDB49}"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2DCE70EF-1CA4-449F-B2FE-58A055CB5B1B}" type="datetimeFigureOut">
              <a:rPr lang="es-ES" smtClean="0"/>
              <a:pPr/>
              <a:t>17/06/2013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4A24ECD-16E5-4723-A947-D2B16D2DDB49}"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2DCE70EF-1CA4-449F-B2FE-58A055CB5B1B}" type="datetimeFigureOut">
              <a:rPr lang="es-ES" smtClean="0"/>
              <a:pPr/>
              <a:t>17/06/2013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4A24ECD-16E5-4723-A947-D2B16D2DDB49}"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2DCE70EF-1CA4-449F-B2FE-58A055CB5B1B}" type="datetimeFigureOut">
              <a:rPr lang="es-ES" smtClean="0"/>
              <a:pPr/>
              <a:t>17/06/2013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C4A24ECD-16E5-4723-A947-D2B16D2DDB49}"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2DCE70EF-1CA4-449F-B2FE-58A055CB5B1B}" type="datetimeFigureOut">
              <a:rPr lang="es-ES" smtClean="0"/>
              <a:pPr/>
              <a:t>17/06/2013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C4A24ECD-16E5-4723-A947-D2B16D2DDB49}"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DCE70EF-1CA4-449F-B2FE-58A055CB5B1B}" type="datetimeFigureOut">
              <a:rPr lang="es-ES" smtClean="0"/>
              <a:pPr/>
              <a:t>17/06/2013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C4A24ECD-16E5-4723-A947-D2B16D2DDB49}"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2DCE70EF-1CA4-449F-B2FE-58A055CB5B1B}" type="datetimeFigureOut">
              <a:rPr lang="es-ES" smtClean="0"/>
              <a:pPr/>
              <a:t>17/06/2013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4A24ECD-16E5-4723-A947-D2B16D2DDB49}"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2DCE70EF-1CA4-449F-B2FE-58A055CB5B1B}" type="datetimeFigureOut">
              <a:rPr lang="es-ES" smtClean="0"/>
              <a:pPr/>
              <a:t>17/06/2013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8077200" y="6356350"/>
            <a:ext cx="609600" cy="365125"/>
          </a:xfrm>
        </p:spPr>
        <p:txBody>
          <a:bodyPr/>
          <a:lstStyle/>
          <a:p>
            <a:fld id="{C4A24ECD-16E5-4723-A947-D2B16D2DDB49}" type="slidenum">
              <a:rPr lang="es-ES" smtClean="0"/>
              <a:pPr/>
              <a:t>‹Nº›</a:t>
            </a:fld>
            <a:endParaRPr lang="es-ES"/>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DCE70EF-1CA4-449F-B2FE-58A055CB5B1B}" type="datetimeFigureOut">
              <a:rPr lang="es-ES" smtClean="0"/>
              <a:pPr/>
              <a:t>17/06/2013</a:t>
            </a:fld>
            <a:endParaRPr lang="es-E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4A24ECD-16E5-4723-A947-D2B16D2DDB49}" type="slidenum">
              <a:rPr lang="es-ES" smtClean="0"/>
              <a:pPr/>
              <a:t>‹Nº›</a:t>
            </a:fld>
            <a:endParaRPr lang="es-ES"/>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mx/url?sa=i&amp;source=images&amp;cd=&amp;cad=rja&amp;docid=kvjjb26TRc1byM&amp;tbnid=1uQzt6xulvPezM:&amp;ved=0CAgQjRwwAA&amp;url=http://e-ducativa.catedu.es/44700165/aula/archivos/repositorio//3250/3400/html/31_protozoos.html&amp;ei=4je3Uf3-AYXR0wHGr4HgBw&amp;psig=AFQjCNGfOfnYX2w-jPZe-X5vQZtfeZA4tQ&amp;ust=1371048290151425"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mx/url?sa=i&amp;rct=j&amp;q=ameba&amp;source=images&amp;cd=&amp;cad=rja&amp;docid=MT3bsH1velzsvM&amp;tbnid=elZSkZUP67ZXfM:&amp;ved=0CAUQjRw&amp;url=http://www.blogodisea.com/2006/que-son-las-amebas/preguntas-respuestas/&amp;ei=Ezi3Uc2mEY-o9gTSpYHgDw&amp;psig=AFQjCNEn3R-Iir8rHuDyv3-olqiTM6B5ug&amp;ust=1371048334160978"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m.mx/url?sa=i&amp;source=images&amp;cd=&amp;cad=rja&amp;docid=HmfBKJASt9z5gM&amp;tbnid=1CL97ZP3xet-0M:&amp;ved=0CAgQjRwwAA&amp;url=http://www.todofauna.com/foros/showthread.php?7212-Nuestros-amigos-invisibles-del-mundo-microscopico-II/page2&amp;ei=MDe3UZyaE42I0QGlr4HgAw&amp;psig=AFQjCNHRp0vC9ygfLJqVITtbFjKX1z1bIQ&amp;ust=1371048112358606"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mx/url?sa=i&amp;rct=j&amp;q=flagelados&amp;source=images&amp;cd=&amp;cad=rja&amp;docid=f91K3dY6xoIkuM&amp;tbnid=Ha4TpfJ4GknnOM:&amp;ved=0CAUQjRw&amp;url=http://www.sobiologia.com.br/conteudos/Reinos/Protista.php&amp;ei=oDa3UdmGFon28wSn24CwAQ&amp;psig=AFQjCNFbU26-RNSOPSp7KmnJLqYLMaawWg&amp;ust=1371047940973869"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com.mx/url?sa=i&amp;rct=j&amp;q=esporozoarios+plasmodium&amp;source=images&amp;cd=&amp;cad=rja&amp;docid=OVB6iF-lael0lM&amp;tbnid=PSI7eiij0n39hM:&amp;ved=0CAUQjRw&amp;url=http://benitobios.blogspot.com/2009/01/reino-protista_16.html&amp;ei=4Ta3Uc3nKYOs9ASJlIDIBQ&amp;psig=AFQjCNEwTJA85z9xd5DaVsOr4f1Hi0Qf5Q&amp;ust=1371048025046503"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m.mx/url?sa=i&amp;rct=j&amp;q=plasmudium&amp;source=images&amp;cd=&amp;cad=rja&amp;docid=30r4_N9DAbb4QM&amp;tbnid=eeuQ-8qL34P9GM:&amp;ved=0CAUQjRw&amp;url=http://www.madrimasd.org/blogs/salud_publica/2008/02/06/83899&amp;ei=_Ti3UdTdB4_U9gSb4IAQ&amp;psig=AFQjCNHtrtFFImiDJPS8xnwMMPphcVP8dA&amp;ust=1371048523724926"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google.com.mx/url?sa=i&amp;rct=j&amp;q=moho+de+fango&amp;source=images&amp;cd=&amp;cad=rja&amp;docid=SUc6X4pDyC8wdM&amp;tbnid=nWArQII9NtsDxM:&amp;ved=0CAUQjRw&amp;url=http://es.wikipedia.org/wiki/Moho_mucilaginoso&amp;ei=7yy3UbyZAozg8ASSqYH4Aw&amp;bvm=bv.47534661,d.dmQ&amp;psig=AFQjCNHuehX6pPctUpkldJQ7GrrW5Sjoqw&amp;ust=1371045463717832"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asociacioneducar.com/newsletter/octubre/ameba.jpg"/>
          <p:cNvPicPr>
            <a:picLocks noChangeAspect="1" noChangeArrowheads="1"/>
          </p:cNvPicPr>
          <p:nvPr/>
        </p:nvPicPr>
        <p:blipFill>
          <a:blip r:embed="rId2" cstate="print"/>
          <a:srcRect/>
          <a:stretch>
            <a:fillRect/>
          </a:stretch>
        </p:blipFill>
        <p:spPr bwMode="auto">
          <a:xfrm rot="20572091">
            <a:off x="2571605" y="1294703"/>
            <a:ext cx="3575047" cy="3090479"/>
          </a:xfrm>
          <a:prstGeom prst="ellipse">
            <a:avLst/>
          </a:prstGeom>
          <a:ln>
            <a:noFill/>
          </a:ln>
          <a:effectLst>
            <a:softEdge rad="112500"/>
          </a:effectLst>
        </p:spPr>
      </p:pic>
      <p:sp>
        <p:nvSpPr>
          <p:cNvPr id="4" name="3 Título"/>
          <p:cNvSpPr>
            <a:spLocks noGrp="1"/>
          </p:cNvSpPr>
          <p:nvPr>
            <p:ph type="ctrTitle"/>
          </p:nvPr>
        </p:nvSpPr>
        <p:spPr>
          <a:xfrm>
            <a:off x="251520" y="692696"/>
            <a:ext cx="8280920" cy="1470025"/>
          </a:xfrm>
        </p:spPr>
        <p:txBody>
          <a:bodyPr>
            <a:noAutofit/>
          </a:bodyPr>
          <a:lstStyle/>
          <a:p>
            <a:pPr algn="ctr"/>
            <a:r>
              <a:rPr lang="es-MX" sz="138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Gothic" pitchFamily="34" charset="0"/>
                <a:ea typeface="CuteLove" pitchFamily="2" charset="0"/>
              </a:rPr>
              <a:t>Protista</a:t>
            </a:r>
            <a:endParaRPr lang="es-MX" sz="138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Gothic" pitchFamily="34" charset="0"/>
              <a:ea typeface="CuteLove" pitchFamily="2" charset="0"/>
            </a:endParaRPr>
          </a:p>
        </p:txBody>
      </p:sp>
      <p:pic>
        <p:nvPicPr>
          <p:cNvPr id="6" name="Picture 2" descr="http://4.bp.blogspot.com/-nXN1j1jpqjc/T_2TWNcUtqI/AAAAAAAAABw/bbqd1QGqQj8/s1600/protista.png"/>
          <p:cNvPicPr>
            <a:picLocks noChangeAspect="1" noChangeArrowheads="1"/>
          </p:cNvPicPr>
          <p:nvPr/>
        </p:nvPicPr>
        <p:blipFill>
          <a:blip r:embed="rId3" cstate="print"/>
          <a:srcRect t="3484"/>
          <a:stretch>
            <a:fillRect/>
          </a:stretch>
        </p:blipFill>
        <p:spPr bwMode="auto">
          <a:xfrm>
            <a:off x="5148064" y="2636912"/>
            <a:ext cx="3736070" cy="278092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4580" name="Picture 4" descr="http://marisolyasno.wikispaces.com/file/view/protista.jpg/172353159/259x207/protista.jpg"/>
          <p:cNvPicPr>
            <a:picLocks noChangeAspect="1" noChangeArrowheads="1"/>
          </p:cNvPicPr>
          <p:nvPr/>
        </p:nvPicPr>
        <p:blipFill>
          <a:blip r:embed="rId4" cstate="print"/>
          <a:srcRect/>
          <a:stretch>
            <a:fillRect/>
          </a:stretch>
        </p:blipFill>
        <p:spPr bwMode="auto">
          <a:xfrm rot="1576840">
            <a:off x="442146" y="2767524"/>
            <a:ext cx="3525179" cy="2820145"/>
          </a:xfrm>
          <a:prstGeom prst="rect">
            <a:avLst/>
          </a:prstGeom>
          <a:ln>
            <a:noFill/>
          </a:ln>
          <a:effectLst>
            <a:softEdge rad="112500"/>
          </a:effectLst>
        </p:spPr>
      </p:pic>
      <p:pic>
        <p:nvPicPr>
          <p:cNvPr id="24582" name="Picture 6" descr="https://encrypted-tbn0.gstatic.com/images?q=tbn:ANd9GcSNuLYqtEPtLYGBlprEcVmTiy7r5K-egr3TOzGiJhJbTN8NknrG"/>
          <p:cNvPicPr>
            <a:picLocks noChangeAspect="1" noChangeArrowheads="1"/>
          </p:cNvPicPr>
          <p:nvPr/>
        </p:nvPicPr>
        <p:blipFill>
          <a:blip r:embed="rId5" cstate="print"/>
          <a:srcRect/>
          <a:stretch>
            <a:fillRect/>
          </a:stretch>
        </p:blipFill>
        <p:spPr bwMode="auto">
          <a:xfrm>
            <a:off x="2771800" y="4077072"/>
            <a:ext cx="3477857" cy="227687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 xmlns:p14="http://schemas.microsoft.com/office/powerpoint/2010/main" val="22116095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fontScale="90000"/>
          </a:bodyPr>
          <a:lstStyle/>
          <a:p>
            <a:pPr algn="ctr"/>
            <a:r>
              <a:rPr lang="es-ES_tradnl" b="1" spc="50" dirty="0" smtClean="0">
                <a:ln w="12700" cmpd="sng">
                  <a:solidFill>
                    <a:schemeClr val="accent6">
                      <a:satMod val="120000"/>
                      <a:shade val="80000"/>
                    </a:schemeClr>
                  </a:solidFill>
                  <a:prstDash val="solid"/>
                </a:ln>
                <a:solidFill>
                  <a:srgbClr val="00B0F0"/>
                </a:solidFill>
                <a:effectLst>
                  <a:glow rad="53100">
                    <a:schemeClr val="accent6">
                      <a:satMod val="180000"/>
                      <a:alpha val="30000"/>
                    </a:schemeClr>
                  </a:glow>
                </a:effectLst>
              </a:rPr>
              <a:t>Protistas parecidos a los animales: PROTOZOARIOS</a:t>
            </a:r>
            <a:endParaRPr lang="es-ES" b="1" spc="50" dirty="0">
              <a:ln w="12700" cmpd="sng">
                <a:solidFill>
                  <a:schemeClr val="accent6">
                    <a:satMod val="120000"/>
                    <a:shade val="80000"/>
                  </a:schemeClr>
                </a:solidFill>
                <a:prstDash val="solid"/>
              </a:ln>
              <a:solidFill>
                <a:srgbClr val="00B0F0"/>
              </a:solidFill>
              <a:effectLst>
                <a:glow rad="53100">
                  <a:schemeClr val="accent6">
                    <a:satMod val="180000"/>
                    <a:alpha val="30000"/>
                  </a:schemeClr>
                </a:glow>
              </a:effectLst>
            </a:endParaRPr>
          </a:p>
        </p:txBody>
      </p:sp>
      <p:sp>
        <p:nvSpPr>
          <p:cNvPr id="5" name="4 Marcador de contenido"/>
          <p:cNvSpPr>
            <a:spLocks noGrp="1"/>
          </p:cNvSpPr>
          <p:nvPr>
            <p:ph idx="1"/>
          </p:nvPr>
        </p:nvSpPr>
        <p:spPr/>
        <p:txBody>
          <a:bodyPr>
            <a:noAutofit/>
          </a:bodyPr>
          <a:lstStyle/>
          <a:p>
            <a:pPr algn="just"/>
            <a:r>
              <a:rPr lang="es-ES_tradnl" sz="2000" dirty="0" smtClean="0"/>
              <a:t>La mayoría de ellos se pueden mover y se clasifican con base en su forma de locomoción.</a:t>
            </a:r>
          </a:p>
          <a:p>
            <a:pPr algn="just"/>
            <a:r>
              <a:rPr lang="es-ES_tradnl" sz="2000" dirty="0" smtClean="0"/>
              <a:t>Son heterótrofos, han desarrollado muchas adaptaciones para obtener alimento. </a:t>
            </a:r>
          </a:p>
          <a:p>
            <a:pPr algn="just">
              <a:buNone/>
            </a:pPr>
            <a:r>
              <a:rPr lang="es-ES" sz="2000" b="1" dirty="0" smtClean="0"/>
              <a:t>Alimentación</a:t>
            </a:r>
            <a:endParaRPr lang="es-ES" sz="2000" b="1" dirty="0"/>
          </a:p>
          <a:p>
            <a:pPr algn="just"/>
            <a:r>
              <a:rPr lang="es-ES_tradnl" sz="2000" dirty="0" smtClean="0">
                <a:solidFill>
                  <a:srgbClr val="000000"/>
                </a:solidFill>
                <a:ea typeface="Cutie Patootie" pitchFamily="2" charset="0"/>
              </a:rPr>
              <a:t>Por </a:t>
            </a:r>
            <a:r>
              <a:rPr lang="es-ES_tradnl" sz="2000" b="1" dirty="0" smtClean="0">
                <a:solidFill>
                  <a:srgbClr val="000000"/>
                </a:solidFill>
                <a:ea typeface="Cutie Patootie" pitchFamily="2" charset="0"/>
              </a:rPr>
              <a:t>ingestión</a:t>
            </a:r>
            <a:r>
              <a:rPr lang="es-ES_tradnl" sz="2000" dirty="0" smtClean="0">
                <a:solidFill>
                  <a:srgbClr val="000000"/>
                </a:solidFill>
                <a:ea typeface="Cutie Patootie" pitchFamily="2" charset="0"/>
              </a:rPr>
              <a:t> como los animales, estos a su vez pueden ser parásitos (que se alimentan de otro ser) o saprofitos ( que se alimentan de materia orgánica en descomposición).</a:t>
            </a:r>
          </a:p>
          <a:p>
            <a:pPr algn="just"/>
            <a:r>
              <a:rPr lang="es-ES" sz="2000" dirty="0" smtClean="0"/>
              <a:t>Suele </a:t>
            </a:r>
            <a:r>
              <a:rPr lang="es-ES" sz="2000" dirty="0"/>
              <a:t>realizarse mediante la captura del alimento que penetra en el citoplasma a través de una abertura de la membrana.</a:t>
            </a:r>
          </a:p>
          <a:p>
            <a:pPr algn="just"/>
            <a:r>
              <a:rPr lang="es-ES" sz="2000" dirty="0"/>
              <a:t>En el citoplasma se forman vacuolas nutritivas y los residuos son expulsados por las vacuolas fecales</a:t>
            </a:r>
            <a:r>
              <a:rPr lang="es-ES" sz="2000" dirty="0" smtClean="0"/>
              <a:t>.</a:t>
            </a:r>
            <a:endParaRPr lang="es-ES"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normAutofit/>
          </a:bodyPr>
          <a:lstStyle/>
          <a:p>
            <a:pPr algn="just">
              <a:buNone/>
            </a:pPr>
            <a:r>
              <a:rPr lang="es-ES" b="1" dirty="0" smtClean="0"/>
              <a:t>Respiración</a:t>
            </a:r>
          </a:p>
          <a:p>
            <a:r>
              <a:rPr lang="es-ES" dirty="0" smtClean="0"/>
              <a:t>La respiración en algunos protozoos es aerobia y en otros anaerobia. </a:t>
            </a:r>
          </a:p>
          <a:p>
            <a:r>
              <a:rPr lang="es-ES" dirty="0" smtClean="0"/>
              <a:t>En la primera toman el oxígeno de su medio ambiente y expulsan el dióxido de carbono a través de la membrana celular. </a:t>
            </a:r>
          </a:p>
          <a:p>
            <a:r>
              <a:rPr lang="es-ES" dirty="0" smtClean="0"/>
              <a:t>En la segunda necesitan metabolizar ciertas sustancias de las cuales obtienen el oxígeno.</a:t>
            </a:r>
          </a:p>
          <a:p>
            <a:endParaRPr lang="es-E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1538" y="3643314"/>
            <a:ext cx="6815680" cy="3407840"/>
          </a:xfrm>
          <a:prstGeom prst="rect">
            <a:avLst/>
          </a:prstGeom>
        </p:spPr>
      </p:pic>
      <p:sp>
        <p:nvSpPr>
          <p:cNvPr id="5" name="4 Rectángulo"/>
          <p:cNvSpPr/>
          <p:nvPr/>
        </p:nvSpPr>
        <p:spPr>
          <a:xfrm>
            <a:off x="503040" y="1268760"/>
            <a:ext cx="8640960" cy="3847207"/>
          </a:xfrm>
          <a:prstGeom prst="rect">
            <a:avLst/>
          </a:prstGeom>
        </p:spPr>
        <p:txBody>
          <a:bodyPr wrap="square">
            <a:spAutoFit/>
          </a:bodyPr>
          <a:lstStyle/>
          <a:p>
            <a:pPr algn="just"/>
            <a:r>
              <a:rPr lang="es-MX" sz="2400" dirty="0" smtClean="0">
                <a:solidFill>
                  <a:srgbClr val="000000"/>
                </a:solidFill>
                <a:effectLst>
                  <a:outerShdw blurRad="38100" dist="38100" dir="2700000" algn="tl">
                    <a:srgbClr val="000000">
                      <a:alpha val="43137"/>
                    </a:srgbClr>
                  </a:outerShdw>
                </a:effectLst>
                <a:latin typeface="Cutie Patootie" pitchFamily="2" charset="0"/>
                <a:ea typeface="Cutie Patootie" pitchFamily="2" charset="0"/>
                <a:cs typeface="Times New Roman" pitchFamily="18" charset="0"/>
              </a:rPr>
              <a:t>Los protozoarios ciliados son </a:t>
            </a:r>
            <a:r>
              <a:rPr lang="es-MX" sz="2400" dirty="0" err="1" smtClean="0">
                <a:solidFill>
                  <a:srgbClr val="000000"/>
                </a:solidFill>
                <a:effectLst>
                  <a:outerShdw blurRad="38100" dist="38100" dir="2700000" algn="tl">
                    <a:srgbClr val="000000">
                      <a:alpha val="43137"/>
                    </a:srgbClr>
                  </a:outerShdw>
                </a:effectLst>
                <a:latin typeface="Cutie Patootie" pitchFamily="2" charset="0"/>
                <a:ea typeface="Cutie Patootie" pitchFamily="2" charset="0"/>
                <a:cs typeface="Times New Roman" pitchFamily="18" charset="0"/>
              </a:rPr>
              <a:t>binucleados</a:t>
            </a:r>
            <a:r>
              <a:rPr lang="es-MX" sz="2400" dirty="0" smtClean="0">
                <a:solidFill>
                  <a:srgbClr val="000000"/>
                </a:solidFill>
                <a:effectLst>
                  <a:outerShdw blurRad="38100" dist="38100" dir="2700000" algn="tl">
                    <a:srgbClr val="000000">
                      <a:alpha val="43137"/>
                    </a:srgbClr>
                  </a:outerShdw>
                </a:effectLst>
                <a:latin typeface="Cutie Patootie" pitchFamily="2" charset="0"/>
                <a:ea typeface="Cutie Patootie" pitchFamily="2" charset="0"/>
                <a:cs typeface="Times New Roman" pitchFamily="18" charset="0"/>
              </a:rPr>
              <a:t>, poseen un </a:t>
            </a:r>
            <a:r>
              <a:rPr lang="es-MX" sz="2400" dirty="0" err="1" smtClean="0">
                <a:solidFill>
                  <a:srgbClr val="000000"/>
                </a:solidFill>
                <a:effectLst>
                  <a:outerShdw blurRad="38100" dist="38100" dir="2700000" algn="tl">
                    <a:srgbClr val="000000">
                      <a:alpha val="43137"/>
                    </a:srgbClr>
                  </a:outerShdw>
                </a:effectLst>
                <a:latin typeface="Cutie Patootie" pitchFamily="2" charset="0"/>
                <a:ea typeface="Cutie Patootie" pitchFamily="2" charset="0"/>
                <a:cs typeface="Times New Roman" pitchFamily="18" charset="0"/>
              </a:rPr>
              <a:t>macronúcleo</a:t>
            </a:r>
            <a:r>
              <a:rPr lang="es-MX" sz="2400" dirty="0" smtClean="0">
                <a:solidFill>
                  <a:srgbClr val="000000"/>
                </a:solidFill>
                <a:effectLst>
                  <a:outerShdw blurRad="38100" dist="38100" dir="2700000" algn="tl">
                    <a:srgbClr val="000000">
                      <a:alpha val="43137"/>
                    </a:srgbClr>
                  </a:outerShdw>
                </a:effectLst>
                <a:latin typeface="Cutie Patootie" pitchFamily="2" charset="0"/>
                <a:ea typeface="Cutie Patootie" pitchFamily="2" charset="0"/>
                <a:cs typeface="Times New Roman" pitchFamily="18" charset="0"/>
              </a:rPr>
              <a:t> que regula las funciones metabólicas y el desarrollo y mantienen las características visibles. Además poseen un </a:t>
            </a:r>
            <a:r>
              <a:rPr lang="es-MX" sz="2400" dirty="0" err="1" smtClean="0">
                <a:solidFill>
                  <a:srgbClr val="000000"/>
                </a:solidFill>
                <a:effectLst>
                  <a:outerShdw blurRad="38100" dist="38100" dir="2700000" algn="tl">
                    <a:srgbClr val="000000">
                      <a:alpha val="43137"/>
                    </a:srgbClr>
                  </a:outerShdw>
                </a:effectLst>
                <a:latin typeface="Cutie Patootie" pitchFamily="2" charset="0"/>
                <a:ea typeface="Cutie Patootie" pitchFamily="2" charset="0"/>
                <a:cs typeface="Times New Roman" pitchFamily="18" charset="0"/>
              </a:rPr>
              <a:t>micronúcleo</a:t>
            </a:r>
            <a:r>
              <a:rPr lang="es-MX" sz="2400" dirty="0" smtClean="0">
                <a:solidFill>
                  <a:srgbClr val="000000"/>
                </a:solidFill>
                <a:effectLst>
                  <a:outerShdw blurRad="38100" dist="38100" dir="2700000" algn="tl">
                    <a:srgbClr val="000000">
                      <a:alpha val="43137"/>
                    </a:srgbClr>
                  </a:outerShdw>
                </a:effectLst>
                <a:latin typeface="Cutie Patootie" pitchFamily="2" charset="0"/>
                <a:ea typeface="Cutie Patootie" pitchFamily="2" charset="0"/>
                <a:cs typeface="Times New Roman" pitchFamily="18" charset="0"/>
              </a:rPr>
              <a:t> que regula los procesos reproductivos.</a:t>
            </a:r>
            <a:endParaRPr lang="es-MX" sz="2400" dirty="0" smtClean="0">
              <a:effectLst>
                <a:outerShdw blurRad="38100" dist="38100" dir="2700000" algn="tl">
                  <a:srgbClr val="000000">
                    <a:alpha val="43137"/>
                  </a:srgbClr>
                </a:outerShdw>
              </a:effectLst>
              <a:latin typeface="Cutie Patootie" pitchFamily="2" charset="0"/>
              <a:ea typeface="Cutie Patootie" pitchFamily="2" charset="0"/>
              <a:cs typeface="Arial" pitchFamily="34" charset="0"/>
            </a:endParaRPr>
          </a:p>
          <a:p>
            <a:pPr lvl="0" algn="just" eaLnBrk="0" fontAlgn="base" hangingPunct="0">
              <a:spcBef>
                <a:spcPct val="0"/>
              </a:spcBef>
              <a:spcAft>
                <a:spcPct val="0"/>
              </a:spcAft>
            </a:pPr>
            <a:r>
              <a:rPr lang="es-MX" sz="2800" dirty="0" smtClean="0">
                <a:solidFill>
                  <a:srgbClr val="000000"/>
                </a:solidFill>
                <a:effectLst>
                  <a:outerShdw blurRad="38100" dist="38100" dir="2700000" algn="tl">
                    <a:srgbClr val="000000">
                      <a:alpha val="43137"/>
                    </a:srgbClr>
                  </a:outerShdw>
                </a:effectLst>
                <a:latin typeface="Cutie Patootie" pitchFamily="2" charset="0"/>
                <a:ea typeface="Cutie Patootie" pitchFamily="2" charset="0"/>
                <a:cs typeface="Times New Roman" pitchFamily="18" charset="0"/>
              </a:rPr>
              <a:t>En la </a:t>
            </a:r>
            <a:r>
              <a:rPr lang="es-MX" sz="2800" b="1" dirty="0" smtClean="0">
                <a:solidFill>
                  <a:srgbClr val="00B0F0"/>
                </a:solidFill>
                <a:effectLst>
                  <a:outerShdw blurRad="38100" dist="38100" dir="2700000" algn="tl">
                    <a:srgbClr val="000000">
                      <a:alpha val="43137"/>
                    </a:srgbClr>
                  </a:outerShdw>
                </a:effectLst>
                <a:latin typeface="Cutie Patootie" pitchFamily="2" charset="0"/>
                <a:ea typeface="Cutie Patootie" pitchFamily="2" charset="0"/>
                <a:cs typeface="Times New Roman" pitchFamily="18" charset="0"/>
              </a:rPr>
              <a:t>reproducción asexual</a:t>
            </a:r>
            <a:r>
              <a:rPr lang="es-MX" sz="2800" dirty="0" smtClean="0">
                <a:solidFill>
                  <a:srgbClr val="000000"/>
                </a:solidFill>
                <a:effectLst>
                  <a:outerShdw blurRad="38100" dist="38100" dir="2700000" algn="tl">
                    <a:srgbClr val="000000">
                      <a:alpha val="43137"/>
                    </a:srgbClr>
                  </a:outerShdw>
                </a:effectLst>
                <a:latin typeface="Cutie Patootie" pitchFamily="2" charset="0"/>
                <a:ea typeface="Cutie Patootie" pitchFamily="2" charset="0"/>
                <a:cs typeface="Times New Roman" pitchFamily="18" charset="0"/>
              </a:rPr>
              <a:t> encontramos:</a:t>
            </a:r>
            <a:endParaRPr lang="es-MX" sz="2800" dirty="0" smtClean="0">
              <a:effectLst>
                <a:outerShdw blurRad="38100" dist="38100" dir="2700000" algn="tl">
                  <a:srgbClr val="000000">
                    <a:alpha val="43137"/>
                  </a:srgbClr>
                </a:outerShdw>
              </a:effectLst>
              <a:latin typeface="Cutie Patootie" pitchFamily="2" charset="0"/>
              <a:ea typeface="Cutie Patootie" pitchFamily="2" charset="0"/>
              <a:cs typeface="Arial" pitchFamily="34" charset="0"/>
            </a:endParaRPr>
          </a:p>
          <a:p>
            <a:pPr lvl="0" algn="just" eaLnBrk="0" fontAlgn="base" hangingPunct="0">
              <a:spcBef>
                <a:spcPct val="0"/>
              </a:spcBef>
              <a:spcAft>
                <a:spcPct val="0"/>
              </a:spcAft>
            </a:pPr>
            <a:r>
              <a:rPr lang="es-MX" sz="2400" dirty="0" smtClean="0">
                <a:solidFill>
                  <a:srgbClr val="000000"/>
                </a:solidFill>
                <a:effectLst>
                  <a:outerShdw blurRad="38100" dist="38100" dir="2700000" algn="tl">
                    <a:srgbClr val="000000">
                      <a:alpha val="43137"/>
                    </a:srgbClr>
                  </a:outerShdw>
                </a:effectLst>
                <a:latin typeface="Cutie Patootie" pitchFamily="2" charset="0"/>
                <a:ea typeface="Cutie Patootie" pitchFamily="2" charset="0"/>
                <a:cs typeface="Times New Roman" pitchFamily="18" charset="0"/>
              </a:rPr>
              <a:t>1. La </a:t>
            </a:r>
            <a:r>
              <a:rPr lang="es-MX" sz="2400" b="1" dirty="0" smtClean="0">
                <a:solidFill>
                  <a:srgbClr val="000000"/>
                </a:solidFill>
                <a:effectLst>
                  <a:outerShdw blurRad="38100" dist="38100" dir="2700000" algn="tl">
                    <a:srgbClr val="000000">
                      <a:alpha val="43137"/>
                    </a:srgbClr>
                  </a:outerShdw>
                </a:effectLst>
                <a:latin typeface="Cutie Patootie" pitchFamily="2" charset="0"/>
                <a:ea typeface="Cutie Patootie" pitchFamily="2" charset="0"/>
                <a:cs typeface="Times New Roman" pitchFamily="18" charset="0"/>
              </a:rPr>
              <a:t>Bipartición</a:t>
            </a:r>
            <a:r>
              <a:rPr lang="es-MX" sz="2400" dirty="0" smtClean="0">
                <a:solidFill>
                  <a:srgbClr val="000000"/>
                </a:solidFill>
                <a:effectLst>
                  <a:outerShdw blurRad="38100" dist="38100" dir="2700000" algn="tl">
                    <a:srgbClr val="000000">
                      <a:alpha val="43137"/>
                    </a:srgbClr>
                  </a:outerShdw>
                </a:effectLst>
                <a:latin typeface="Cutie Patootie" pitchFamily="2" charset="0"/>
                <a:ea typeface="Cutie Patootie" pitchFamily="2" charset="0"/>
                <a:cs typeface="Times New Roman" pitchFamily="18" charset="0"/>
              </a:rPr>
              <a:t> que es el tipo más común de reproducción asexual.</a:t>
            </a:r>
            <a:endParaRPr lang="es-MX" sz="2400" dirty="0" smtClean="0">
              <a:effectLst>
                <a:outerShdw blurRad="38100" dist="38100" dir="2700000" algn="tl">
                  <a:srgbClr val="000000">
                    <a:alpha val="43137"/>
                  </a:srgbClr>
                </a:outerShdw>
              </a:effectLst>
              <a:latin typeface="Cutie Patootie" pitchFamily="2" charset="0"/>
              <a:ea typeface="Cutie Patootie" pitchFamily="2" charset="0"/>
              <a:cs typeface="Arial" pitchFamily="34" charset="0"/>
            </a:endParaRPr>
          </a:p>
          <a:p>
            <a:pPr lvl="0" algn="just" eaLnBrk="0" fontAlgn="base" hangingPunct="0">
              <a:spcBef>
                <a:spcPct val="0"/>
              </a:spcBef>
              <a:spcAft>
                <a:spcPct val="0"/>
              </a:spcAft>
            </a:pPr>
            <a:r>
              <a:rPr lang="es-MX" sz="2400" dirty="0" smtClean="0">
                <a:solidFill>
                  <a:srgbClr val="000000"/>
                </a:solidFill>
                <a:effectLst>
                  <a:outerShdw blurRad="38100" dist="38100" dir="2700000" algn="tl">
                    <a:srgbClr val="000000">
                      <a:alpha val="43137"/>
                    </a:srgbClr>
                  </a:outerShdw>
                </a:effectLst>
                <a:latin typeface="Cutie Patootie" pitchFamily="2" charset="0"/>
                <a:ea typeface="Cutie Patootie" pitchFamily="2" charset="0"/>
                <a:cs typeface="Times New Roman" pitchFamily="18" charset="0"/>
              </a:rPr>
              <a:t>2. </a:t>
            </a:r>
            <a:r>
              <a:rPr lang="es-MX" sz="2400" b="1" dirty="0" smtClean="0">
                <a:solidFill>
                  <a:srgbClr val="000000"/>
                </a:solidFill>
                <a:effectLst>
                  <a:outerShdw blurRad="38100" dist="38100" dir="2700000" algn="tl">
                    <a:srgbClr val="000000">
                      <a:alpha val="43137"/>
                    </a:srgbClr>
                  </a:outerShdw>
                </a:effectLst>
                <a:latin typeface="Cutie Patootie" pitchFamily="2" charset="0"/>
                <a:ea typeface="Cutie Patootie" pitchFamily="2" charset="0"/>
                <a:cs typeface="Times New Roman" pitchFamily="18" charset="0"/>
              </a:rPr>
              <a:t>Gemación, </a:t>
            </a:r>
            <a:r>
              <a:rPr lang="es-MX" sz="2400" dirty="0" smtClean="0">
                <a:solidFill>
                  <a:srgbClr val="000000"/>
                </a:solidFill>
                <a:effectLst>
                  <a:outerShdw blurRad="38100" dist="38100" dir="2700000" algn="tl">
                    <a:srgbClr val="000000">
                      <a:alpha val="43137"/>
                    </a:srgbClr>
                  </a:outerShdw>
                </a:effectLst>
                <a:latin typeface="Cutie Patootie" pitchFamily="2" charset="0"/>
                <a:ea typeface="Cutie Patootie" pitchFamily="2" charset="0"/>
                <a:cs typeface="Times New Roman" pitchFamily="18" charset="0"/>
              </a:rPr>
              <a:t>en donde un nuevo individuo es formado, ya sea en la superficie o en la cavidad interna.</a:t>
            </a:r>
            <a:endParaRPr lang="es-MX" sz="2400" dirty="0" smtClean="0">
              <a:effectLst>
                <a:outerShdw blurRad="38100" dist="38100" dir="2700000" algn="tl">
                  <a:srgbClr val="000000">
                    <a:alpha val="43137"/>
                  </a:srgbClr>
                </a:outerShdw>
              </a:effectLst>
              <a:latin typeface="Cutie Patootie" pitchFamily="2" charset="0"/>
              <a:ea typeface="Cutie Patootie" pitchFamily="2" charset="0"/>
              <a:cs typeface="Arial" pitchFamily="34" charset="0"/>
            </a:endParaRPr>
          </a:p>
          <a:p>
            <a:pPr lvl="0" algn="just" eaLnBrk="0" fontAlgn="base" hangingPunct="0">
              <a:spcBef>
                <a:spcPct val="0"/>
              </a:spcBef>
              <a:spcAft>
                <a:spcPct val="0"/>
              </a:spcAft>
            </a:pPr>
            <a:r>
              <a:rPr lang="es-MX" sz="2400" dirty="0" smtClean="0">
                <a:solidFill>
                  <a:srgbClr val="000000"/>
                </a:solidFill>
                <a:effectLst>
                  <a:outerShdw blurRad="38100" dist="38100" dir="2700000" algn="tl">
                    <a:srgbClr val="000000">
                      <a:alpha val="43137"/>
                    </a:srgbClr>
                  </a:outerShdw>
                </a:effectLst>
                <a:latin typeface="Cutie Patootie" pitchFamily="2" charset="0"/>
                <a:ea typeface="Cutie Patootie" pitchFamily="2" charset="0"/>
                <a:cs typeface="Times New Roman" pitchFamily="18" charset="0"/>
              </a:rPr>
              <a:t>3.</a:t>
            </a:r>
            <a:r>
              <a:rPr lang="es-MX" sz="2400" dirty="0" smtClean="0">
                <a:solidFill>
                  <a:schemeClr val="accent1">
                    <a:lumMod val="60000"/>
                    <a:lumOff val="40000"/>
                  </a:schemeClr>
                </a:solidFill>
                <a:effectLst>
                  <a:outerShdw blurRad="38100" dist="38100" dir="2700000" algn="tl">
                    <a:srgbClr val="000000">
                      <a:alpha val="43137"/>
                    </a:srgbClr>
                  </a:outerShdw>
                </a:effectLst>
                <a:latin typeface="Cutie Patootie" pitchFamily="2" charset="0"/>
                <a:ea typeface="Cutie Patootie" pitchFamily="2" charset="0"/>
                <a:cs typeface="Times New Roman" pitchFamily="18" charset="0"/>
              </a:rPr>
              <a:t> </a:t>
            </a:r>
            <a:r>
              <a:rPr lang="es-MX" sz="2400" b="1" dirty="0" smtClean="0">
                <a:solidFill>
                  <a:schemeClr val="accent1">
                    <a:lumMod val="60000"/>
                    <a:lumOff val="40000"/>
                  </a:schemeClr>
                </a:solidFill>
                <a:effectLst>
                  <a:outerShdw blurRad="38100" dist="38100" dir="2700000" algn="tl">
                    <a:srgbClr val="000000">
                      <a:alpha val="43137"/>
                    </a:srgbClr>
                  </a:outerShdw>
                </a:effectLst>
                <a:latin typeface="Cutie Patootie" pitchFamily="2" charset="0"/>
                <a:ea typeface="Cutie Patootie" pitchFamily="2" charset="0"/>
                <a:cs typeface="Times New Roman" pitchFamily="18" charset="0"/>
              </a:rPr>
              <a:t>Fisión múltiple</a:t>
            </a:r>
            <a:r>
              <a:rPr lang="es-MX" sz="2400" dirty="0" smtClean="0">
                <a:solidFill>
                  <a:srgbClr val="000000"/>
                </a:solidFill>
                <a:effectLst>
                  <a:outerShdw blurRad="38100" dist="38100" dir="2700000" algn="tl">
                    <a:srgbClr val="000000">
                      <a:alpha val="43137"/>
                    </a:srgbClr>
                  </a:outerShdw>
                </a:effectLst>
                <a:latin typeface="Cutie Patootie" pitchFamily="2" charset="0"/>
                <a:ea typeface="Cutie Patootie" pitchFamily="2" charset="0"/>
                <a:cs typeface="Times New Roman" pitchFamily="18" charset="0"/>
              </a:rPr>
              <a:t>, este tipo de reproducción envuelve la formación de organismos </a:t>
            </a:r>
            <a:r>
              <a:rPr lang="es-MX" sz="2400" dirty="0" err="1" smtClean="0">
                <a:solidFill>
                  <a:srgbClr val="000000"/>
                </a:solidFill>
                <a:effectLst>
                  <a:outerShdw blurRad="38100" dist="38100" dir="2700000" algn="tl">
                    <a:srgbClr val="000000">
                      <a:alpha val="43137"/>
                    </a:srgbClr>
                  </a:outerShdw>
                </a:effectLst>
                <a:latin typeface="Cutie Patootie" pitchFamily="2" charset="0"/>
                <a:ea typeface="Cutie Patootie" pitchFamily="2" charset="0"/>
                <a:cs typeface="Times New Roman" pitchFamily="18" charset="0"/>
              </a:rPr>
              <a:t>multinucleados</a:t>
            </a:r>
            <a:r>
              <a:rPr lang="es-MX" sz="2400" dirty="0" smtClean="0">
                <a:solidFill>
                  <a:srgbClr val="000000"/>
                </a:solidFill>
                <a:effectLst>
                  <a:outerShdw blurRad="38100" dist="38100" dir="2700000" algn="tl">
                    <a:srgbClr val="000000">
                      <a:alpha val="43137"/>
                    </a:srgbClr>
                  </a:outerShdw>
                </a:effectLst>
                <a:latin typeface="Cutie Patootie" pitchFamily="2" charset="0"/>
                <a:ea typeface="Cutie Patootie" pitchFamily="2" charset="0"/>
                <a:cs typeface="Times New Roman" pitchFamily="18" charset="0"/>
              </a:rPr>
              <a:t> que llevan a cabo la división.</a:t>
            </a:r>
            <a:endParaRPr lang="es-MX" sz="2400" dirty="0" smtClean="0">
              <a:effectLst>
                <a:outerShdw blurRad="38100" dist="38100" dir="2700000" algn="tl">
                  <a:srgbClr val="000000">
                    <a:alpha val="43137"/>
                  </a:srgbClr>
                </a:outerShdw>
              </a:effectLst>
              <a:latin typeface="Cutie Patootie" pitchFamily="2" charset="0"/>
              <a:ea typeface="Cutie Patootie" pitchFamily="2" charset="0"/>
              <a:cs typeface="Arial" pitchFamily="34" charset="0"/>
            </a:endParaRPr>
          </a:p>
        </p:txBody>
      </p:sp>
      <p:sp>
        <p:nvSpPr>
          <p:cNvPr id="6" name="5 CuadroTexto"/>
          <p:cNvSpPr txBox="1"/>
          <p:nvPr/>
        </p:nvSpPr>
        <p:spPr>
          <a:xfrm>
            <a:off x="714348" y="0"/>
            <a:ext cx="7500990" cy="1446550"/>
          </a:xfrm>
          <a:prstGeom prst="rect">
            <a:avLst/>
          </a:prstGeom>
          <a:noFill/>
        </p:spPr>
        <p:txBody>
          <a:bodyPr wrap="square" rtlCol="0">
            <a:spAutoFit/>
          </a:bodyPr>
          <a:lstStyle/>
          <a:p>
            <a:pPr algn="ctr"/>
            <a:endParaRPr lang="es-ES_tradnl" sz="4400" b="1" dirty="0" smtClean="0">
              <a:ln w="18000">
                <a:solidFill>
                  <a:schemeClr val="accent2">
                    <a:satMod val="140000"/>
                  </a:schemeClr>
                </a:solidFill>
                <a:prstDash val="solid"/>
                <a:miter lim="800000"/>
              </a:ln>
              <a:solidFill>
                <a:schemeClr val="accent3">
                  <a:lumMod val="60000"/>
                  <a:lumOff val="40000"/>
                </a:schemeClr>
              </a:solidFill>
              <a:effectLst>
                <a:outerShdw blurRad="25500" dist="23000" dir="7020000" algn="tl">
                  <a:srgbClr val="000000">
                    <a:alpha val="50000"/>
                  </a:srgbClr>
                </a:outerShdw>
              </a:effectLst>
              <a:latin typeface="Arial Black" pitchFamily="34" charset="0"/>
            </a:endParaRPr>
          </a:p>
          <a:p>
            <a:pPr algn="ctr"/>
            <a:r>
              <a:rPr lang="es-ES_tradnl" sz="4400" b="1" dirty="0" smtClean="0">
                <a:ln w="18000">
                  <a:solidFill>
                    <a:schemeClr val="accent2">
                      <a:satMod val="140000"/>
                    </a:schemeClr>
                  </a:solidFill>
                  <a:prstDash val="solid"/>
                  <a:miter lim="800000"/>
                </a:ln>
                <a:solidFill>
                  <a:schemeClr val="accent3">
                    <a:lumMod val="60000"/>
                    <a:lumOff val="40000"/>
                  </a:schemeClr>
                </a:solidFill>
                <a:effectLst>
                  <a:outerShdw blurRad="25500" dist="23000" dir="7020000" algn="tl">
                    <a:srgbClr val="000000">
                      <a:alpha val="50000"/>
                    </a:srgbClr>
                  </a:outerShdw>
                </a:effectLst>
                <a:latin typeface="Arial Black" pitchFamily="34" charset="0"/>
              </a:rPr>
              <a:t>Reproducción</a:t>
            </a:r>
            <a:endParaRPr lang="es-ES" sz="4400" b="1" dirty="0">
              <a:ln w="18000">
                <a:solidFill>
                  <a:schemeClr val="accent2">
                    <a:satMod val="140000"/>
                  </a:schemeClr>
                </a:solidFill>
                <a:prstDash val="solid"/>
                <a:miter lim="800000"/>
              </a:ln>
              <a:solidFill>
                <a:schemeClr val="accent3">
                  <a:lumMod val="60000"/>
                  <a:lumOff val="40000"/>
                </a:schemeClr>
              </a:solidFill>
              <a:effectLst>
                <a:outerShdw blurRad="25500" dist="23000" dir="7020000" algn="tl">
                  <a:srgbClr val="000000">
                    <a:alpha val="50000"/>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htmlimg2.scribdassets.com/9ot5sgd16oap6ah/images/2-0744368714.jpg"/>
          <p:cNvPicPr>
            <a:picLocks noChangeAspect="1" noChangeArrowheads="1"/>
          </p:cNvPicPr>
          <p:nvPr/>
        </p:nvPicPr>
        <p:blipFill>
          <a:blip r:embed="rId2" cstate="print"/>
          <a:srcRect/>
          <a:stretch>
            <a:fillRect/>
          </a:stretch>
        </p:blipFill>
        <p:spPr bwMode="auto">
          <a:xfrm>
            <a:off x="3131840" y="3643314"/>
            <a:ext cx="5282447" cy="2998662"/>
          </a:xfrm>
          <a:prstGeom prst="rect">
            <a:avLst/>
          </a:prstGeom>
          <a:ln>
            <a:noFill/>
          </a:ln>
          <a:effectLst>
            <a:softEdge rad="112500"/>
          </a:effectLst>
        </p:spPr>
      </p:pic>
      <p:pic>
        <p:nvPicPr>
          <p:cNvPr id="1027" name="Picture 3" descr="http://htmlimg1.scribdassets.com/9ot5sgd16oap6ah/images/1-65f9b6b0c9.png"/>
          <p:cNvPicPr>
            <a:picLocks noChangeAspect="1" noChangeArrowheads="1"/>
          </p:cNvPicPr>
          <p:nvPr/>
        </p:nvPicPr>
        <p:blipFill>
          <a:blip r:embed="rId3" cstate="print"/>
          <a:srcRect t="6690" r="24401" b="4108"/>
          <a:stretch>
            <a:fillRect/>
          </a:stretch>
        </p:blipFill>
        <p:spPr bwMode="auto">
          <a:xfrm>
            <a:off x="395536" y="3714752"/>
            <a:ext cx="2349894" cy="2927224"/>
          </a:xfrm>
          <a:prstGeom prst="rect">
            <a:avLst/>
          </a:prstGeom>
          <a:ln>
            <a:noFill/>
          </a:ln>
          <a:effectLst>
            <a:softEdge rad="112500"/>
          </a:effectLst>
        </p:spPr>
      </p:pic>
      <p:sp>
        <p:nvSpPr>
          <p:cNvPr id="1025" name="Rectangle 1"/>
          <p:cNvSpPr>
            <a:spLocks noChangeArrowheads="1"/>
          </p:cNvSpPr>
          <p:nvPr/>
        </p:nvSpPr>
        <p:spPr bwMode="auto">
          <a:xfrm>
            <a:off x="381368" y="147990"/>
            <a:ext cx="8496944" cy="42165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2800" b="0" i="0" u="none" strike="noStrike" cap="none" normalizeH="0" baseline="0" dirty="0" smtClean="0">
                <a:ln>
                  <a:noFill/>
                </a:ln>
                <a:solidFill>
                  <a:srgbClr val="000000"/>
                </a:solidFill>
                <a:effectLst/>
                <a:latin typeface="Cutie Patootie" pitchFamily="2" charset="0"/>
                <a:ea typeface="Cutie Patootie" pitchFamily="2" charset="0"/>
                <a:cs typeface="Times New Roman" pitchFamily="18" charset="0"/>
              </a:rPr>
              <a:t>En la </a:t>
            </a:r>
            <a:r>
              <a:rPr kumimoji="0" lang="es-MX" sz="2800" b="1" i="0" u="none" strike="noStrike" cap="none" normalizeH="0" baseline="0" dirty="0" smtClean="0">
                <a:ln>
                  <a:noFill/>
                </a:ln>
                <a:solidFill>
                  <a:srgbClr val="FFFFFF"/>
                </a:solidFill>
                <a:effectLst/>
                <a:latin typeface="Cutie Patootie" pitchFamily="2" charset="0"/>
                <a:ea typeface="Cutie Patootie" pitchFamily="2" charset="0"/>
                <a:cs typeface="Times New Roman" pitchFamily="18" charset="0"/>
              </a:rPr>
              <a:t>reproducción sexual</a:t>
            </a:r>
            <a:r>
              <a:rPr kumimoji="0" lang="es-MX" sz="2800" b="0" i="0" u="none" strike="noStrike" cap="none" normalizeH="0" baseline="0" dirty="0" smtClean="0">
                <a:ln>
                  <a:noFill/>
                </a:ln>
                <a:solidFill>
                  <a:srgbClr val="FFFFFF"/>
                </a:solidFill>
                <a:effectLst/>
                <a:latin typeface="Cutie Patootie" pitchFamily="2" charset="0"/>
                <a:ea typeface="Cutie Patootie" pitchFamily="2" charset="0"/>
                <a:cs typeface="Times New Roman" pitchFamily="18" charset="0"/>
              </a:rPr>
              <a:t> </a:t>
            </a:r>
            <a:r>
              <a:rPr kumimoji="0" lang="es-MX" sz="2800" b="0" i="0" u="none" strike="noStrike" cap="none" normalizeH="0" baseline="0" dirty="0" smtClean="0">
                <a:ln>
                  <a:noFill/>
                </a:ln>
                <a:solidFill>
                  <a:srgbClr val="000000"/>
                </a:solidFill>
                <a:effectLst/>
                <a:latin typeface="Cutie Patootie" pitchFamily="2" charset="0"/>
                <a:ea typeface="Cutie Patootie" pitchFamily="2" charset="0"/>
                <a:cs typeface="Times New Roman" pitchFamily="18" charset="0"/>
              </a:rPr>
              <a:t>encontramos:</a:t>
            </a:r>
            <a:endParaRPr kumimoji="0" lang="es-MX" sz="2800" b="0" i="0" u="none" strike="noStrike" cap="none" normalizeH="0" baseline="0" dirty="0" smtClean="0">
              <a:ln>
                <a:noFill/>
              </a:ln>
              <a:solidFill>
                <a:schemeClr val="tx1"/>
              </a:solidFill>
              <a:effectLst/>
              <a:latin typeface="Cutie Patootie" pitchFamily="2" charset="0"/>
              <a:ea typeface="Cutie Patootie" pitchFamily="2"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2400" b="0" i="0" u="none" strike="noStrike" cap="none" normalizeH="0" baseline="0" dirty="0" smtClean="0">
                <a:ln>
                  <a:noFill/>
                </a:ln>
                <a:solidFill>
                  <a:srgbClr val="000000"/>
                </a:solidFill>
                <a:effectLst/>
                <a:latin typeface="Cutie Patootie" pitchFamily="2" charset="0"/>
                <a:ea typeface="Cutie Patootie" pitchFamily="2" charset="0"/>
                <a:cs typeface="Times New Roman" pitchFamily="18" charset="0"/>
              </a:rPr>
              <a:t>1. </a:t>
            </a:r>
            <a:r>
              <a:rPr kumimoji="0" lang="es-MX" sz="2400" b="1" i="0" u="none" strike="noStrike" cap="none" normalizeH="0" baseline="0" dirty="0" smtClean="0">
                <a:ln>
                  <a:noFill/>
                </a:ln>
                <a:solidFill>
                  <a:srgbClr val="000000"/>
                </a:solidFill>
                <a:effectLst/>
                <a:latin typeface="Cutie Patootie" pitchFamily="2" charset="0"/>
                <a:ea typeface="Cutie Patootie" pitchFamily="2" charset="0"/>
                <a:cs typeface="Times New Roman" pitchFamily="18" charset="0"/>
              </a:rPr>
              <a:t>Singamia</a:t>
            </a:r>
            <a:r>
              <a:rPr kumimoji="0" lang="es-MX" sz="2400" b="0" i="0" u="none" strike="noStrike" cap="none" normalizeH="0" baseline="0" dirty="0" smtClean="0">
                <a:ln>
                  <a:noFill/>
                </a:ln>
                <a:solidFill>
                  <a:srgbClr val="000000"/>
                </a:solidFill>
                <a:effectLst/>
                <a:latin typeface="Cutie Patootie" pitchFamily="2" charset="0"/>
                <a:ea typeface="Cutie Patootie" pitchFamily="2" charset="0"/>
                <a:cs typeface="Times New Roman" pitchFamily="18" charset="0"/>
              </a:rPr>
              <a:t>, aquí se observa la unión de 2 células sexuales diferentes con el resultado de un cigoto.</a:t>
            </a:r>
            <a:endParaRPr kumimoji="0" lang="es-MX" sz="2400" b="0" i="0" u="none" strike="noStrike" cap="none" normalizeH="0" baseline="0" dirty="0" smtClean="0">
              <a:ln>
                <a:noFill/>
              </a:ln>
              <a:solidFill>
                <a:schemeClr val="tx1"/>
              </a:solidFill>
              <a:effectLst/>
              <a:latin typeface="Cutie Patootie" pitchFamily="2" charset="0"/>
              <a:ea typeface="Cutie Patootie" pitchFamily="2"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2400" b="0" i="0" u="none" strike="noStrike" cap="none" normalizeH="0" baseline="0" dirty="0" smtClean="0">
                <a:ln>
                  <a:noFill/>
                </a:ln>
                <a:solidFill>
                  <a:srgbClr val="000000"/>
                </a:solidFill>
                <a:effectLst/>
                <a:latin typeface="Cutie Patootie" pitchFamily="2" charset="0"/>
                <a:ea typeface="Cutie Patootie" pitchFamily="2" charset="0"/>
                <a:cs typeface="Times New Roman" pitchFamily="18" charset="0"/>
              </a:rPr>
              <a:t>2. </a:t>
            </a:r>
            <a:r>
              <a:rPr kumimoji="0" lang="es-MX" sz="2400" b="1" i="0" u="none" strike="noStrike" cap="none" normalizeH="0" baseline="0" dirty="0" smtClean="0">
                <a:ln>
                  <a:noFill/>
                </a:ln>
                <a:solidFill>
                  <a:srgbClr val="000000"/>
                </a:solidFill>
                <a:effectLst/>
                <a:latin typeface="Cutie Patootie" pitchFamily="2" charset="0"/>
                <a:ea typeface="Cutie Patootie" pitchFamily="2" charset="0"/>
                <a:cs typeface="Times New Roman" pitchFamily="18" charset="0"/>
              </a:rPr>
              <a:t>Conjugación</a:t>
            </a:r>
            <a:r>
              <a:rPr kumimoji="0" lang="es-MX" sz="2400" b="0" i="0" u="none" strike="noStrike" cap="none" normalizeH="0" baseline="0" dirty="0" smtClean="0">
                <a:ln>
                  <a:noFill/>
                </a:ln>
                <a:solidFill>
                  <a:srgbClr val="000000"/>
                </a:solidFill>
                <a:effectLst/>
                <a:latin typeface="Cutie Patootie" pitchFamily="2" charset="0"/>
                <a:ea typeface="Cutie Patootie" pitchFamily="2" charset="0"/>
                <a:cs typeface="Times New Roman" pitchFamily="18" charset="0"/>
              </a:rPr>
              <a:t>, que es característica de los protozoarios ciliados. El proceso envuelve la unión parcial de dos ciliados; en donde ocurre el </a:t>
            </a:r>
            <a:r>
              <a:rPr kumimoji="0" lang="es-MX" sz="2400" b="1" i="0" u="none" strike="noStrike" cap="none" normalizeH="0" baseline="0" dirty="0" smtClean="0">
                <a:ln>
                  <a:noFill/>
                </a:ln>
                <a:solidFill>
                  <a:srgbClr val="000000"/>
                </a:solidFill>
                <a:effectLst/>
                <a:latin typeface="Cutie Patootie" pitchFamily="2" charset="0"/>
                <a:ea typeface="Cutie Patootie" pitchFamily="2" charset="0"/>
                <a:cs typeface="Times New Roman" pitchFamily="18" charset="0"/>
              </a:rPr>
              <a:t>intercambio de un par de </a:t>
            </a:r>
            <a:r>
              <a:rPr kumimoji="0" lang="es-MX" sz="2400" b="1" i="0" u="none" strike="noStrike" cap="none" normalizeH="0" baseline="0" dirty="0" err="1" smtClean="0">
                <a:ln>
                  <a:noFill/>
                </a:ln>
                <a:solidFill>
                  <a:srgbClr val="000000"/>
                </a:solidFill>
                <a:effectLst/>
                <a:latin typeface="Cutie Patootie" pitchFamily="2" charset="0"/>
                <a:ea typeface="Cutie Patootie" pitchFamily="2" charset="0"/>
                <a:cs typeface="Times New Roman" pitchFamily="18" charset="0"/>
              </a:rPr>
              <a:t>micronúcleos</a:t>
            </a:r>
            <a:r>
              <a:rPr kumimoji="0" lang="es-MX" sz="2400" b="1" i="0" u="none" strike="noStrike" cap="none" normalizeH="0" baseline="0" dirty="0" smtClean="0">
                <a:ln>
                  <a:noFill/>
                </a:ln>
                <a:solidFill>
                  <a:srgbClr val="000000"/>
                </a:solidFill>
                <a:effectLst/>
                <a:latin typeface="Cutie Patootie" pitchFamily="2" charset="0"/>
                <a:ea typeface="Cutie Patootie" pitchFamily="2" charset="0"/>
                <a:cs typeface="Times New Roman" pitchFamily="18" charset="0"/>
              </a:rPr>
              <a:t> haploides</a:t>
            </a:r>
            <a:r>
              <a:rPr kumimoji="0" lang="es-MX" sz="2400" b="0" i="0" u="none" strike="noStrike" cap="none" normalizeH="0" baseline="0" dirty="0" smtClean="0">
                <a:ln>
                  <a:noFill/>
                </a:ln>
                <a:solidFill>
                  <a:srgbClr val="000000"/>
                </a:solidFill>
                <a:effectLst/>
                <a:latin typeface="Cutie Patootie" pitchFamily="2" charset="0"/>
                <a:ea typeface="Cutie Patootie" pitchFamily="2" charset="0"/>
                <a:cs typeface="Times New Roman" pitchFamily="18" charset="0"/>
              </a:rPr>
              <a:t>. Luego de la fusión de estos </a:t>
            </a:r>
            <a:r>
              <a:rPr kumimoji="0" lang="es-MX" sz="2400" b="0" i="0" u="none" strike="noStrike" cap="none" normalizeH="0" baseline="0" dirty="0" err="1" smtClean="0">
                <a:ln>
                  <a:noFill/>
                </a:ln>
                <a:solidFill>
                  <a:srgbClr val="000000"/>
                </a:solidFill>
                <a:effectLst/>
                <a:latin typeface="Cutie Patootie" pitchFamily="2" charset="0"/>
                <a:ea typeface="Cutie Patootie" pitchFamily="2" charset="0"/>
                <a:cs typeface="Times New Roman" pitchFamily="18" charset="0"/>
              </a:rPr>
              <a:t>micronúcleos</a:t>
            </a:r>
            <a:r>
              <a:rPr kumimoji="0" lang="es-MX" sz="2400" b="0" i="0" u="none" strike="noStrike" cap="none" normalizeH="0" baseline="0" dirty="0" smtClean="0">
                <a:ln>
                  <a:noFill/>
                </a:ln>
                <a:solidFill>
                  <a:srgbClr val="000000"/>
                </a:solidFill>
                <a:effectLst/>
                <a:latin typeface="Cutie Patootie" pitchFamily="2" charset="0"/>
                <a:ea typeface="Cutie Patootie" pitchFamily="2" charset="0"/>
                <a:cs typeface="Times New Roman" pitchFamily="18" charset="0"/>
              </a:rPr>
              <a:t> se forman </a:t>
            </a:r>
            <a:r>
              <a:rPr kumimoji="0" lang="es-MX" sz="2400" b="0" i="0" u="none" strike="noStrike" cap="none" normalizeH="0" baseline="0" dirty="0" err="1" smtClean="0">
                <a:ln>
                  <a:noFill/>
                </a:ln>
                <a:solidFill>
                  <a:srgbClr val="000000"/>
                </a:solidFill>
                <a:effectLst/>
                <a:latin typeface="Cutie Patootie" pitchFamily="2" charset="0"/>
                <a:ea typeface="Cutie Patootie" pitchFamily="2" charset="0"/>
                <a:cs typeface="Times New Roman" pitchFamily="18" charset="0"/>
              </a:rPr>
              <a:t>micronúcleos</a:t>
            </a:r>
            <a:r>
              <a:rPr kumimoji="0" lang="es-MX" sz="2400" b="0" i="0" u="none" strike="noStrike" cap="none" normalizeH="0" baseline="0" dirty="0" smtClean="0">
                <a:ln>
                  <a:noFill/>
                </a:ln>
                <a:solidFill>
                  <a:srgbClr val="000000"/>
                </a:solidFill>
                <a:effectLst/>
                <a:latin typeface="Cutie Patootie" pitchFamily="2" charset="0"/>
                <a:ea typeface="Cutie Patootie" pitchFamily="2" charset="0"/>
                <a:cs typeface="Times New Roman" pitchFamily="18" charset="0"/>
              </a:rPr>
              <a:t> diploides, que se dividen por mitosis dando lugar a 2 </a:t>
            </a:r>
            <a:r>
              <a:rPr kumimoji="0" lang="es-MX" sz="2400" b="0" i="0" u="none" strike="noStrike" cap="none" normalizeH="0" baseline="0" dirty="0" err="1" smtClean="0">
                <a:ln>
                  <a:noFill/>
                </a:ln>
                <a:solidFill>
                  <a:srgbClr val="000000"/>
                </a:solidFill>
                <a:effectLst/>
                <a:latin typeface="Cutie Patootie" pitchFamily="2" charset="0"/>
                <a:ea typeface="Cutie Patootie" pitchFamily="2" charset="0"/>
                <a:cs typeface="Times New Roman" pitchFamily="18" charset="0"/>
              </a:rPr>
              <a:t>organelos</a:t>
            </a:r>
            <a:r>
              <a:rPr kumimoji="0" lang="es-MX" sz="2400" b="0" i="0" u="none" strike="noStrike" cap="none" normalizeH="0" baseline="0" dirty="0" smtClean="0">
                <a:ln>
                  <a:noFill/>
                </a:ln>
                <a:solidFill>
                  <a:srgbClr val="000000"/>
                </a:solidFill>
                <a:effectLst/>
                <a:latin typeface="Cutie Patootie" pitchFamily="2" charset="0"/>
                <a:ea typeface="Cutie Patootie" pitchFamily="2" charset="0"/>
                <a:cs typeface="Times New Roman" pitchFamily="18" charset="0"/>
              </a:rPr>
              <a:t> diploides idénticos.</a:t>
            </a:r>
            <a:endParaRPr kumimoji="0" lang="es-MX" sz="2400" b="0" i="0" u="none" strike="noStrike" cap="none" normalizeH="0" baseline="0" dirty="0" smtClean="0">
              <a:ln>
                <a:noFill/>
              </a:ln>
              <a:solidFill>
                <a:schemeClr val="tx1"/>
              </a:solidFill>
              <a:effectLst/>
              <a:latin typeface="Cutie Patootie" pitchFamily="2" charset="0"/>
              <a:ea typeface="Cutie Patootie" pitchFamily="2"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2400" b="0" i="0" u="none" strike="noStrike" cap="none" normalizeH="0" baseline="0" dirty="0" smtClean="0">
                <a:ln>
                  <a:noFill/>
                </a:ln>
                <a:solidFill>
                  <a:srgbClr val="000000"/>
                </a:solidFill>
                <a:effectLst/>
                <a:latin typeface="Cutie Patootie" pitchFamily="2" charset="0"/>
                <a:ea typeface="Cutie Patootie" pitchFamily="2" charset="0"/>
                <a:cs typeface="Times New Roman" pitchFamily="18" charset="0"/>
              </a:rPr>
              <a:t>3. </a:t>
            </a:r>
            <a:r>
              <a:rPr kumimoji="0" lang="es-MX" sz="2400" b="1" i="0" u="none" strike="noStrike" cap="none" normalizeH="0" baseline="0" dirty="0" err="1" smtClean="0">
                <a:ln>
                  <a:noFill/>
                </a:ln>
                <a:solidFill>
                  <a:srgbClr val="000000"/>
                </a:solidFill>
                <a:effectLst/>
                <a:latin typeface="Cutie Patootie" pitchFamily="2" charset="0"/>
                <a:ea typeface="Cutie Patootie" pitchFamily="2" charset="0"/>
                <a:cs typeface="Times New Roman" pitchFamily="18" charset="0"/>
              </a:rPr>
              <a:t>Autogamia</a:t>
            </a:r>
            <a:r>
              <a:rPr kumimoji="0" lang="es-MX" sz="2400" b="1" i="0" u="none" strike="noStrike" cap="none" normalizeH="0" baseline="0" dirty="0" smtClean="0">
                <a:ln>
                  <a:noFill/>
                </a:ln>
                <a:solidFill>
                  <a:srgbClr val="000000"/>
                </a:solidFill>
                <a:effectLst/>
                <a:latin typeface="Cutie Patootie" pitchFamily="2" charset="0"/>
                <a:ea typeface="Cutie Patootie" pitchFamily="2" charset="0"/>
                <a:cs typeface="Times New Roman" pitchFamily="18" charset="0"/>
              </a:rPr>
              <a:t> </a:t>
            </a:r>
            <a:r>
              <a:rPr kumimoji="0" lang="es-MX" sz="2400" b="0" i="0" u="none" strike="noStrike" cap="none" normalizeH="0" baseline="0" dirty="0" smtClean="0">
                <a:ln>
                  <a:noFill/>
                </a:ln>
                <a:solidFill>
                  <a:srgbClr val="000000"/>
                </a:solidFill>
                <a:effectLst/>
                <a:latin typeface="Cutie Patootie" pitchFamily="2" charset="0"/>
                <a:ea typeface="Cutie Patootie" pitchFamily="2" charset="0"/>
                <a:cs typeface="Times New Roman" pitchFamily="18" charset="0"/>
              </a:rPr>
              <a:t>en este proceso</a:t>
            </a:r>
            <a:r>
              <a:rPr kumimoji="0" lang="es-MX" sz="2400" b="1" i="0" u="none" strike="noStrike" cap="none" normalizeH="0" baseline="0" dirty="0" smtClean="0">
                <a:ln>
                  <a:noFill/>
                </a:ln>
                <a:solidFill>
                  <a:srgbClr val="000000"/>
                </a:solidFill>
                <a:effectLst/>
                <a:latin typeface="Cutie Patootie" pitchFamily="2" charset="0"/>
                <a:ea typeface="Cutie Patootie" pitchFamily="2" charset="0"/>
                <a:cs typeface="Times New Roman" pitchFamily="18" charset="0"/>
              </a:rPr>
              <a:t> </a:t>
            </a:r>
            <a:r>
              <a:rPr kumimoji="0" lang="es-MX" sz="2400" b="0" i="0" u="none" strike="noStrike" cap="none" normalizeH="0" baseline="0" dirty="0" smtClean="0">
                <a:ln>
                  <a:noFill/>
                </a:ln>
                <a:solidFill>
                  <a:srgbClr val="000000"/>
                </a:solidFill>
                <a:effectLst/>
                <a:latin typeface="Cutie Patootie" pitchFamily="2" charset="0"/>
                <a:ea typeface="Cutie Patootie" pitchFamily="2" charset="0"/>
                <a:cs typeface="Times New Roman" pitchFamily="18" charset="0"/>
              </a:rPr>
              <a:t>el </a:t>
            </a:r>
            <a:r>
              <a:rPr kumimoji="0" lang="es-MX" sz="2400" b="0" i="0" u="none" strike="noStrike" cap="none" normalizeH="0" baseline="0" dirty="0" err="1" smtClean="0">
                <a:ln>
                  <a:noFill/>
                </a:ln>
                <a:solidFill>
                  <a:srgbClr val="000000"/>
                </a:solidFill>
                <a:effectLst/>
                <a:latin typeface="Cutie Patootie" pitchFamily="2" charset="0"/>
                <a:ea typeface="Cutie Patootie" pitchFamily="2" charset="0"/>
                <a:cs typeface="Times New Roman" pitchFamily="18" charset="0"/>
              </a:rPr>
              <a:t>micronúcleo</a:t>
            </a:r>
            <a:r>
              <a:rPr kumimoji="0" lang="es-MX" sz="2400" b="0" i="0" u="none" strike="noStrike" cap="none" normalizeH="0" baseline="0" dirty="0" smtClean="0">
                <a:ln>
                  <a:noFill/>
                </a:ln>
                <a:solidFill>
                  <a:srgbClr val="000000"/>
                </a:solidFill>
                <a:effectLst/>
                <a:latin typeface="Cutie Patootie" pitchFamily="2" charset="0"/>
                <a:ea typeface="Cutie Patootie" pitchFamily="2" charset="0"/>
                <a:cs typeface="Times New Roman" pitchFamily="18" charset="0"/>
              </a:rPr>
              <a:t> se divide en 2 partes y luego se reúnen para formar un cigoto. El protozoario se divide para dar lugar a 2 células, cada una con las estructuras nucleares completas</a:t>
            </a:r>
            <a:endParaRPr kumimoji="0" lang="es-MX" sz="2400" b="0" i="0" u="none" strike="noStrike" cap="none" normalizeH="0" baseline="0" dirty="0" smtClean="0">
              <a:ln>
                <a:noFill/>
              </a:ln>
              <a:solidFill>
                <a:schemeClr val="tx1"/>
              </a:solidFill>
              <a:effectLst/>
              <a:latin typeface="Cutie Patootie" pitchFamily="2" charset="0"/>
              <a:ea typeface="Cutie Patootie" pitchFamily="2"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285728"/>
            <a:ext cx="8229600" cy="1143000"/>
          </a:xfrm>
        </p:spPr>
        <p:txBody>
          <a:bodyPr/>
          <a:lstStyle/>
          <a:p>
            <a:r>
              <a:rPr lang="es-ES_tradnl" dirty="0" smtClean="0"/>
              <a:t>Rizópodos</a:t>
            </a:r>
            <a:endParaRPr lang="es-ES" dirty="0"/>
          </a:p>
        </p:txBody>
      </p:sp>
      <p:sp>
        <p:nvSpPr>
          <p:cNvPr id="3" name="2 Marcador de contenido"/>
          <p:cNvSpPr>
            <a:spLocks noGrp="1"/>
          </p:cNvSpPr>
          <p:nvPr>
            <p:ph idx="1"/>
          </p:nvPr>
        </p:nvSpPr>
        <p:spPr>
          <a:xfrm>
            <a:off x="285720" y="1428736"/>
            <a:ext cx="8229600" cy="4389120"/>
          </a:xfrm>
        </p:spPr>
        <p:txBody>
          <a:bodyPr/>
          <a:lstStyle/>
          <a:p>
            <a:pPr algn="just"/>
            <a:r>
              <a:rPr lang="es-ES_tradnl" dirty="0" smtClean="0"/>
              <a:t>Se mueven mediante extensiones de la membrana plasmática llamada seudópodos (pies falsos).</a:t>
            </a:r>
          </a:p>
          <a:p>
            <a:pPr algn="just"/>
            <a:r>
              <a:rPr lang="es-ES_tradnl" dirty="0" smtClean="0"/>
              <a:t>La formación de seudópodos es posible por la membrana plasmática flexible y el movimiento constante del citoplasma.</a:t>
            </a:r>
          </a:p>
          <a:p>
            <a:endParaRPr lang="es-ES" dirty="0"/>
          </a:p>
        </p:txBody>
      </p:sp>
      <p:pic>
        <p:nvPicPr>
          <p:cNvPr id="4" name="3 Imagen" descr="http://e-ducativa.catedu.es/44700165/aula/archivos/repositorio/3250/3400/html/2.jpg">
            <a:hlinkClick r:id="rId2"/>
          </p:cNvPr>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857356" y="3643314"/>
            <a:ext cx="4143404" cy="2928934"/>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a:xfrm>
            <a:off x="428596" y="1285860"/>
            <a:ext cx="8229600" cy="4389120"/>
          </a:xfrm>
        </p:spPr>
        <p:txBody>
          <a:bodyPr>
            <a:normAutofit/>
          </a:bodyPr>
          <a:lstStyle/>
          <a:p>
            <a:pPr algn="just"/>
            <a:r>
              <a:rPr lang="es-ES_tradnl" sz="2800" dirty="0" smtClean="0"/>
              <a:t>También es utilizados por las amibas para alimentarse. Mediante la fagocitosis, el alimento es rodeado por los seudópodos y llevado al interior de la célula para su digestión.</a:t>
            </a:r>
            <a:endParaRPr lang="es-ES" sz="2800" dirty="0"/>
          </a:p>
        </p:txBody>
      </p:sp>
      <p:pic>
        <p:nvPicPr>
          <p:cNvPr id="4" name="3 Imagen" descr="http://www.blogodisea.com/wp-content/uploads/2010/02/ameba-imagen.jpg">
            <a:hlinkClick r:id="rId2"/>
          </p:cNvPr>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857356" y="3357562"/>
            <a:ext cx="4143404" cy="3143272"/>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http://img407.imageshack.us/img407/733/estylonychiaunovo9.jpg">
            <a:hlinkClick r:id="rId2"/>
          </p:cNvPr>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29059" y="-1"/>
            <a:ext cx="5211770" cy="2928935"/>
          </a:xfrm>
          <a:prstGeom prst="rect">
            <a:avLst/>
          </a:prstGeom>
          <a:noFill/>
          <a:ln>
            <a:noFill/>
          </a:ln>
        </p:spPr>
      </p:pic>
      <p:sp>
        <p:nvSpPr>
          <p:cNvPr id="2" name="1 Título"/>
          <p:cNvSpPr>
            <a:spLocks noGrp="1"/>
          </p:cNvSpPr>
          <p:nvPr>
            <p:ph type="title"/>
          </p:nvPr>
        </p:nvSpPr>
        <p:spPr/>
        <p:txBody>
          <a:bodyPr/>
          <a:lstStyle/>
          <a:p>
            <a:r>
              <a:rPr lang="es-ES_tradnl" dirty="0" smtClean="0"/>
              <a:t>Ciliados </a:t>
            </a:r>
            <a:endParaRPr lang="es-ES" dirty="0"/>
          </a:p>
        </p:txBody>
      </p:sp>
      <p:sp>
        <p:nvSpPr>
          <p:cNvPr id="3" name="2 Marcador de contenido"/>
          <p:cNvSpPr>
            <a:spLocks noGrp="1"/>
          </p:cNvSpPr>
          <p:nvPr>
            <p:ph idx="1"/>
          </p:nvPr>
        </p:nvSpPr>
        <p:spPr>
          <a:xfrm>
            <a:off x="0" y="3000372"/>
            <a:ext cx="8229600" cy="4389120"/>
          </a:xfrm>
        </p:spPr>
        <p:txBody>
          <a:bodyPr>
            <a:normAutofit/>
          </a:bodyPr>
          <a:lstStyle/>
          <a:p>
            <a:pPr algn="just"/>
            <a:r>
              <a:rPr lang="es-ES_tradnl" sz="2800" dirty="0" smtClean="0"/>
              <a:t>Se mueven batiendo los muchos cilios que se proyectan desde sus superficies.</a:t>
            </a:r>
          </a:p>
          <a:p>
            <a:pPr algn="just"/>
            <a:r>
              <a:rPr lang="es-ES_tradnl" sz="2800" dirty="0" smtClean="0"/>
              <a:t>Estos también contribuyen a la obtención de alimento al barrerlo hacia el interior de la célula.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1285860"/>
            <a:ext cx="8229600" cy="4525963"/>
          </a:xfrm>
        </p:spPr>
        <p:txBody>
          <a:bodyPr>
            <a:normAutofit/>
          </a:bodyPr>
          <a:lstStyle/>
          <a:p>
            <a:pPr algn="just"/>
            <a:r>
              <a:rPr lang="es-ES_tradnl" sz="2800" dirty="0" smtClean="0"/>
              <a:t>Los ciliados son tan complejos que tienen dos tipos de núcleos</a:t>
            </a:r>
          </a:p>
          <a:p>
            <a:pPr algn="just"/>
            <a:r>
              <a:rPr lang="es-ES_tradnl" sz="2800" dirty="0" smtClean="0"/>
              <a:t>Un gran </a:t>
            </a:r>
            <a:r>
              <a:rPr lang="es-ES_tradnl" sz="2800" dirty="0" err="1" smtClean="0"/>
              <a:t>macronúcleo</a:t>
            </a:r>
            <a:r>
              <a:rPr lang="es-ES_tradnl" sz="2800" dirty="0" smtClean="0"/>
              <a:t> controla el metabolismo de la célula mientras un </a:t>
            </a:r>
            <a:r>
              <a:rPr lang="es-ES_tradnl" sz="2800" dirty="0" err="1" smtClean="0"/>
              <a:t>micronúcleo</a:t>
            </a:r>
            <a:r>
              <a:rPr lang="es-ES_tradnl" sz="2800" dirty="0" smtClean="0"/>
              <a:t> mas pequeño esta involucrado en la reproducción. </a:t>
            </a:r>
            <a:endParaRPr lang="es-ES" sz="2800" dirty="0" smtClean="0"/>
          </a:p>
          <a:p>
            <a:pPr algn="just"/>
            <a:endParaRPr lang="es-ES" sz="2800" dirty="0"/>
          </a:p>
        </p:txBody>
      </p:sp>
      <p:pic>
        <p:nvPicPr>
          <p:cNvPr id="1026" name="Picture 2"/>
          <p:cNvPicPr>
            <a:picLocks noChangeAspect="1" noChangeArrowheads="1"/>
          </p:cNvPicPr>
          <p:nvPr/>
        </p:nvPicPr>
        <p:blipFill>
          <a:blip r:embed="rId2" cstate="print"/>
          <a:srcRect l="35714" t="24286" r="36607" b="55714"/>
          <a:stretch>
            <a:fillRect/>
          </a:stretch>
        </p:blipFill>
        <p:spPr bwMode="auto">
          <a:xfrm>
            <a:off x="1428728" y="3643314"/>
            <a:ext cx="6643734" cy="30003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Flagelados</a:t>
            </a:r>
            <a:endParaRPr lang="es-ES" dirty="0"/>
          </a:p>
        </p:txBody>
      </p:sp>
      <p:sp>
        <p:nvSpPr>
          <p:cNvPr id="3" name="2 Marcador de contenido"/>
          <p:cNvSpPr>
            <a:spLocks noGrp="1"/>
          </p:cNvSpPr>
          <p:nvPr>
            <p:ph idx="1"/>
          </p:nvPr>
        </p:nvSpPr>
        <p:spPr/>
        <p:txBody>
          <a:bodyPr/>
          <a:lstStyle/>
          <a:p>
            <a:pPr algn="just"/>
            <a:r>
              <a:rPr lang="es-ES_tradnl" dirty="0" smtClean="0"/>
              <a:t>Se mueven mediante flagelos.</a:t>
            </a:r>
          </a:p>
          <a:p>
            <a:pPr algn="just"/>
            <a:r>
              <a:rPr lang="es-ES_tradnl" dirty="0" smtClean="0"/>
              <a:t>Algunos viven libremente y habitan en agua dulce o salada. Sin embargo, muchas especies viven dentro de otros organismos.</a:t>
            </a:r>
          </a:p>
          <a:p>
            <a:endParaRPr lang="es-ES" dirty="0"/>
          </a:p>
        </p:txBody>
      </p:sp>
      <p:pic>
        <p:nvPicPr>
          <p:cNvPr id="5" name="4 Imagen" descr="http://www.sobiologia.com.br/figuras/Reinos/flagelados.jpg">
            <a:hlinkClick r:id="rId2"/>
          </p:cNvPr>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339752" y="3789040"/>
            <a:ext cx="4824536" cy="233704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pPr algn="just"/>
            <a:r>
              <a:rPr lang="es-ES_tradnl" dirty="0" smtClean="0"/>
              <a:t>Un flagelado que habita en el tracto digestivo de las termitas, donde segrega enzimas que digiere la madera que digieren aquellas.</a:t>
            </a:r>
          </a:p>
          <a:p>
            <a:pPr algn="just"/>
            <a:r>
              <a:rPr lang="es-ES_tradnl" dirty="0" smtClean="0"/>
              <a:t>Esta relación que beneficia a ambos organismos se conoce como mutualismo.</a:t>
            </a:r>
          </a:p>
          <a:p>
            <a:pPr algn="just"/>
            <a:r>
              <a:rPr lang="es-ES_tradnl" dirty="0" smtClean="0"/>
              <a:t>La termita se beneficia al digerir su alimento y el flagelado al recibir abrigo y un suministro constante de madera.</a:t>
            </a:r>
          </a:p>
          <a:p>
            <a:endParaRPr lang="es-E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8" name="7 Marcador de posición de imagen"/>
          <p:cNvSpPr>
            <a:spLocks noGrp="1"/>
          </p:cNvSpPr>
          <p:nvPr>
            <p:ph type="pic" idx="1"/>
          </p:nvPr>
        </p:nvSpPr>
        <p:spPr>
          <a:xfrm>
            <a:off x="4429124" y="3857628"/>
            <a:ext cx="4427984" cy="3000372"/>
          </a:xfrm>
        </p:spPr>
        <p:style>
          <a:lnRef idx="0">
            <a:schemeClr val="accent4"/>
          </a:lnRef>
          <a:fillRef idx="3">
            <a:schemeClr val="accent4"/>
          </a:fillRef>
          <a:effectRef idx="3">
            <a:schemeClr val="accent4"/>
          </a:effectRef>
          <a:fontRef idx="minor">
            <a:schemeClr val="lt1"/>
          </a:fontRef>
        </p:style>
      </p:sp>
      <p:sp>
        <p:nvSpPr>
          <p:cNvPr id="9" name="8 Marcador de posición de imagen"/>
          <p:cNvSpPr>
            <a:spLocks noGrp="1"/>
          </p:cNvSpPr>
          <p:nvPr>
            <p:ph type="pic" idx="13"/>
          </p:nvPr>
        </p:nvSpPr>
        <p:spPr>
          <a:xfrm>
            <a:off x="1071538" y="1142984"/>
            <a:ext cx="4288560" cy="2644346"/>
          </a:xfrm>
        </p:spPr>
        <p:style>
          <a:lnRef idx="1">
            <a:schemeClr val="accent5"/>
          </a:lnRef>
          <a:fillRef idx="2">
            <a:schemeClr val="accent5"/>
          </a:fillRef>
          <a:effectRef idx="1">
            <a:schemeClr val="accent5"/>
          </a:effectRef>
          <a:fontRef idx="minor">
            <a:schemeClr val="dk1"/>
          </a:fontRef>
        </p:style>
      </p:sp>
      <p:sp>
        <p:nvSpPr>
          <p:cNvPr id="10" name="9 CuadroTexto"/>
          <p:cNvSpPr txBox="1"/>
          <p:nvPr/>
        </p:nvSpPr>
        <p:spPr>
          <a:xfrm>
            <a:off x="1331640" y="1484784"/>
            <a:ext cx="3888432" cy="1754326"/>
          </a:xfrm>
          <a:prstGeom prst="rect">
            <a:avLst/>
          </a:prstGeom>
          <a:noFill/>
        </p:spPr>
        <p:txBody>
          <a:bodyPr wrap="square" rtlCol="0">
            <a:spAutoFit/>
          </a:bodyPr>
          <a:lstStyle/>
          <a:p>
            <a:pPr algn="ctr">
              <a:buFont typeface="Arial" pitchFamily="34" charset="0"/>
              <a:buChar char="•"/>
            </a:pPr>
            <a:r>
              <a:rPr lang="es-MX" b="1" dirty="0" smtClean="0">
                <a:solidFill>
                  <a:srgbClr val="000000"/>
                </a:solidFill>
                <a:latin typeface="Century Gothic" pitchFamily="34" charset="0"/>
                <a:ea typeface="Cutie Patootie" pitchFamily="2" charset="0"/>
              </a:rPr>
              <a:t>Está conformado por un grupo de organismos que presentaban un conjunto de características que impedían colocarlos en los reinos ya existentes de una manera plenamente definida. </a:t>
            </a:r>
            <a:endParaRPr lang="es-MX" b="1" dirty="0">
              <a:solidFill>
                <a:srgbClr val="000000"/>
              </a:solidFill>
              <a:latin typeface="Century Gothic" pitchFamily="34" charset="0"/>
              <a:ea typeface="Cutie Patootie" pitchFamily="2" charset="0"/>
            </a:endParaRPr>
          </a:p>
        </p:txBody>
      </p:sp>
      <p:sp>
        <p:nvSpPr>
          <p:cNvPr id="11" name="10 CuadroTexto"/>
          <p:cNvSpPr txBox="1"/>
          <p:nvPr/>
        </p:nvSpPr>
        <p:spPr>
          <a:xfrm>
            <a:off x="4714876" y="4357694"/>
            <a:ext cx="3888432" cy="2308324"/>
          </a:xfrm>
          <a:prstGeom prst="rect">
            <a:avLst/>
          </a:prstGeom>
          <a:noFill/>
        </p:spPr>
        <p:txBody>
          <a:bodyPr wrap="square" rtlCol="0">
            <a:spAutoFit/>
          </a:bodyPr>
          <a:lstStyle/>
          <a:p>
            <a:pPr algn="ctr">
              <a:buFont typeface="Arial" pitchFamily="34" charset="0"/>
              <a:buChar char="•"/>
            </a:pPr>
            <a:r>
              <a:rPr lang="es-MX" b="1" dirty="0" smtClean="0">
                <a:solidFill>
                  <a:srgbClr val="000000"/>
                </a:solidFill>
                <a:latin typeface="Century Gothic" pitchFamily="34" charset="0"/>
                <a:ea typeface="Cutie Patootie" pitchFamily="2" charset="0"/>
              </a:rPr>
              <a:t>Algunos protistas pueden parecerse y actuar como individuos del reino </a:t>
            </a:r>
            <a:r>
              <a:rPr lang="es-MX" b="1" dirty="0" err="1" smtClean="0">
                <a:solidFill>
                  <a:srgbClr val="000000"/>
                </a:solidFill>
                <a:latin typeface="Century Gothic" pitchFamily="34" charset="0"/>
                <a:ea typeface="Cutie Patootie" pitchFamily="2" charset="0"/>
              </a:rPr>
              <a:t>plantae</a:t>
            </a:r>
            <a:r>
              <a:rPr lang="es-MX" b="1" dirty="0" smtClean="0">
                <a:solidFill>
                  <a:srgbClr val="000000"/>
                </a:solidFill>
                <a:latin typeface="Century Gothic" pitchFamily="34" charset="0"/>
                <a:ea typeface="Cutie Patootie" pitchFamily="2" charset="0"/>
              </a:rPr>
              <a:t>, otros como organismos del reino animal o </a:t>
            </a:r>
            <a:r>
              <a:rPr lang="es-MX" b="1" dirty="0" err="1" smtClean="0">
                <a:solidFill>
                  <a:srgbClr val="000000"/>
                </a:solidFill>
                <a:latin typeface="Century Gothic" pitchFamily="34" charset="0"/>
                <a:ea typeface="Cutie Patootie" pitchFamily="2" charset="0"/>
              </a:rPr>
              <a:t>fungi</a:t>
            </a:r>
            <a:r>
              <a:rPr lang="es-MX" b="1" dirty="0" smtClean="0">
                <a:solidFill>
                  <a:srgbClr val="000000"/>
                </a:solidFill>
                <a:latin typeface="Century Gothic" pitchFamily="34" charset="0"/>
                <a:ea typeface="Cutie Patootie" pitchFamily="2" charset="0"/>
              </a:rPr>
              <a:t>, pero los organismos del reino protista no son animales, ni plantas, ni hongos.</a:t>
            </a:r>
          </a:p>
        </p:txBody>
      </p:sp>
      <p:sp>
        <p:nvSpPr>
          <p:cNvPr id="7" name="6 Elipse"/>
          <p:cNvSpPr/>
          <p:nvPr/>
        </p:nvSpPr>
        <p:spPr>
          <a:xfrm>
            <a:off x="5643570" y="1000108"/>
            <a:ext cx="3172912" cy="2928958"/>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MX"/>
          </a:p>
        </p:txBody>
      </p:sp>
      <p:sp>
        <p:nvSpPr>
          <p:cNvPr id="12" name="11 CuadroTexto"/>
          <p:cNvSpPr txBox="1"/>
          <p:nvPr/>
        </p:nvSpPr>
        <p:spPr>
          <a:xfrm>
            <a:off x="5796136" y="1412776"/>
            <a:ext cx="2952328" cy="2308324"/>
          </a:xfrm>
          <a:prstGeom prst="rect">
            <a:avLst/>
          </a:prstGeom>
          <a:noFill/>
        </p:spPr>
        <p:txBody>
          <a:bodyPr wrap="square" rtlCol="0">
            <a:spAutoFit/>
          </a:bodyPr>
          <a:lstStyle/>
          <a:p>
            <a:pPr algn="ctr">
              <a:buFont typeface="Arial" pitchFamily="34" charset="0"/>
              <a:buChar char="•"/>
            </a:pPr>
            <a:r>
              <a:rPr lang="es-ES_tradnl" b="1" dirty="0" smtClean="0">
                <a:solidFill>
                  <a:srgbClr val="000000"/>
                </a:solidFill>
                <a:latin typeface="Century Gothic" pitchFamily="34" charset="0"/>
                <a:ea typeface="Cutie Patootie" pitchFamily="2" charset="0"/>
              </a:rPr>
              <a:t>Ningún protista presenta tejidos</a:t>
            </a:r>
          </a:p>
          <a:p>
            <a:pPr algn="ctr">
              <a:buFont typeface="Arial" pitchFamily="34" charset="0"/>
              <a:buChar char="•"/>
            </a:pPr>
            <a:r>
              <a:rPr lang="es-ES_tradnl" b="1" dirty="0" smtClean="0">
                <a:solidFill>
                  <a:srgbClr val="000000"/>
                </a:solidFill>
                <a:latin typeface="Century Gothic" pitchFamily="34" charset="0"/>
                <a:ea typeface="Cutie Patootie" pitchFamily="2" charset="0"/>
              </a:rPr>
              <a:t>Algunos son microscópicos y otros, como las algas marinas, pueden llegar a medir hasta 100 metros.</a:t>
            </a:r>
            <a:endParaRPr lang="es-ES" b="1" dirty="0" smtClean="0">
              <a:solidFill>
                <a:srgbClr val="000000"/>
              </a:solidFill>
              <a:latin typeface="Century Gothic" pitchFamily="34" charset="0"/>
              <a:ea typeface="Cutie Patootie" pitchFamily="2" charset="0"/>
            </a:endParaRPr>
          </a:p>
          <a:p>
            <a:pPr algn="ctr">
              <a:buFont typeface="Arial" pitchFamily="34" charset="0"/>
              <a:buChar char="•"/>
            </a:pPr>
            <a:endParaRPr lang="es-MX" b="1" dirty="0"/>
          </a:p>
        </p:txBody>
      </p:sp>
      <p:sp>
        <p:nvSpPr>
          <p:cNvPr id="13" name="12 Elipse"/>
          <p:cNvSpPr/>
          <p:nvPr/>
        </p:nvSpPr>
        <p:spPr>
          <a:xfrm>
            <a:off x="214282" y="3786190"/>
            <a:ext cx="3929090" cy="307181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S"/>
          </a:p>
        </p:txBody>
      </p:sp>
      <p:sp>
        <p:nvSpPr>
          <p:cNvPr id="14" name="13 CuadroTexto"/>
          <p:cNvSpPr txBox="1"/>
          <p:nvPr/>
        </p:nvSpPr>
        <p:spPr>
          <a:xfrm>
            <a:off x="539552" y="4365104"/>
            <a:ext cx="3429024" cy="1815882"/>
          </a:xfrm>
          <a:prstGeom prst="rect">
            <a:avLst/>
          </a:prstGeom>
          <a:noFill/>
        </p:spPr>
        <p:txBody>
          <a:bodyPr wrap="square" rtlCol="0">
            <a:spAutoFit/>
          </a:bodyPr>
          <a:lstStyle/>
          <a:p>
            <a:pPr algn="ctr">
              <a:lnSpc>
                <a:spcPct val="200000"/>
              </a:lnSpc>
              <a:buFont typeface="Arial" pitchFamily="34" charset="0"/>
              <a:buChar char="•"/>
            </a:pPr>
            <a:r>
              <a:rPr lang="es-ES" sz="1600" b="1" dirty="0" smtClean="0">
                <a:solidFill>
                  <a:schemeClr val="bg1"/>
                </a:solidFill>
                <a:latin typeface="Century Gothic" pitchFamily="34" charset="0"/>
              </a:rPr>
              <a:t>Organismos eucariotas simples </a:t>
            </a:r>
          </a:p>
          <a:p>
            <a:pPr algn="ctr">
              <a:buFont typeface="Arial" pitchFamily="34" charset="0"/>
              <a:buChar char="•"/>
            </a:pPr>
            <a:r>
              <a:rPr lang="es-ES" sz="1600" b="1" dirty="0" smtClean="0">
                <a:solidFill>
                  <a:schemeClr val="bg1"/>
                </a:solidFill>
                <a:latin typeface="Century Gothic" pitchFamily="34" charset="0"/>
              </a:rPr>
              <a:t>La mayoría de los protistas son unicelulares. Aquellos que son multicelulares tienen estructuras muy simples, con muy poca especialización de las células. </a:t>
            </a:r>
            <a:endParaRPr lang="es-ES" sz="1600" b="1" dirty="0">
              <a:solidFill>
                <a:schemeClr val="bg1"/>
              </a:solidFill>
              <a:latin typeface="Century Gothic" pitchFamily="34" charset="0"/>
            </a:endParaRPr>
          </a:p>
        </p:txBody>
      </p:sp>
      <p:sp>
        <p:nvSpPr>
          <p:cNvPr id="15" name="14 CuadroTexto"/>
          <p:cNvSpPr txBox="1"/>
          <p:nvPr/>
        </p:nvSpPr>
        <p:spPr>
          <a:xfrm>
            <a:off x="357158" y="285728"/>
            <a:ext cx="7500990" cy="646331"/>
          </a:xfrm>
          <a:prstGeom prst="rect">
            <a:avLst/>
          </a:prstGeom>
          <a:noFill/>
        </p:spPr>
        <p:txBody>
          <a:bodyPr wrap="square" rtlCol="0">
            <a:spAutoFit/>
          </a:bodyPr>
          <a:lstStyle/>
          <a:p>
            <a:r>
              <a:rPr lang="es-ES_tradnl" sz="3600" b="1" dirty="0" smtClean="0">
                <a:ln w="18000">
                  <a:solidFill>
                    <a:schemeClr val="accent2">
                      <a:satMod val="140000"/>
                    </a:schemeClr>
                  </a:solidFill>
                  <a:prstDash val="solid"/>
                  <a:miter lim="800000"/>
                </a:ln>
                <a:solidFill>
                  <a:schemeClr val="accent3">
                    <a:lumMod val="60000"/>
                    <a:lumOff val="40000"/>
                  </a:schemeClr>
                </a:solidFill>
                <a:effectLst>
                  <a:outerShdw blurRad="25500" dist="23000" dir="7020000" algn="tl">
                    <a:srgbClr val="000000">
                      <a:alpha val="50000"/>
                    </a:srgbClr>
                  </a:outerShdw>
                </a:effectLst>
                <a:latin typeface="Arial Black" pitchFamily="34" charset="0"/>
              </a:rPr>
              <a:t>Características Generales</a:t>
            </a:r>
            <a:endParaRPr lang="es-ES" sz="3600" b="1" dirty="0">
              <a:ln w="18000">
                <a:solidFill>
                  <a:schemeClr val="accent2">
                    <a:satMod val="140000"/>
                  </a:schemeClr>
                </a:solidFill>
                <a:prstDash val="solid"/>
                <a:miter lim="800000"/>
              </a:ln>
              <a:solidFill>
                <a:schemeClr val="accent3">
                  <a:lumMod val="60000"/>
                  <a:lumOff val="40000"/>
                </a:schemeClr>
              </a:solidFill>
              <a:effectLst>
                <a:outerShdw blurRad="25500" dist="23000" dir="7020000" algn="tl">
                  <a:srgbClr val="000000">
                    <a:alpha val="50000"/>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http://3.bp.blogspot.com/_EdiSPJX1jg8/SXEanc_m79I/AAAAAAAABXU/8r7a7lkc4xA/s400/paramecium+caudatum.jpg">
            <a:hlinkClick r:id="rId2"/>
          </p:cNvPr>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56176" y="476672"/>
            <a:ext cx="2609850" cy="5976664"/>
          </a:xfrm>
          <a:prstGeom prst="rect">
            <a:avLst/>
          </a:prstGeom>
          <a:ln>
            <a:noFill/>
          </a:ln>
          <a:effectLst>
            <a:softEdge rad="112500"/>
          </a:effectLst>
        </p:spPr>
      </p:pic>
      <p:sp>
        <p:nvSpPr>
          <p:cNvPr id="2" name="1 Título"/>
          <p:cNvSpPr>
            <a:spLocks noGrp="1"/>
          </p:cNvSpPr>
          <p:nvPr>
            <p:ph type="title"/>
          </p:nvPr>
        </p:nvSpPr>
        <p:spPr>
          <a:xfrm>
            <a:off x="428596" y="0"/>
            <a:ext cx="8229600" cy="1143000"/>
          </a:xfrm>
        </p:spPr>
        <p:txBody>
          <a:bodyPr/>
          <a:lstStyle/>
          <a:p>
            <a:r>
              <a:rPr lang="es-ES_tradnl" dirty="0" err="1"/>
              <a:t>E</a:t>
            </a:r>
            <a:r>
              <a:rPr lang="es-ES_tradnl" dirty="0" err="1" smtClean="0"/>
              <a:t>sporozoarios</a:t>
            </a:r>
            <a:endParaRPr lang="es-ES" dirty="0"/>
          </a:p>
        </p:txBody>
      </p:sp>
      <p:sp>
        <p:nvSpPr>
          <p:cNvPr id="3" name="2 Marcador de contenido"/>
          <p:cNvSpPr>
            <a:spLocks noGrp="1"/>
          </p:cNvSpPr>
          <p:nvPr>
            <p:ph idx="1"/>
          </p:nvPr>
        </p:nvSpPr>
        <p:spPr>
          <a:xfrm>
            <a:off x="428596" y="1214422"/>
            <a:ext cx="5715040" cy="5357850"/>
          </a:xfrm>
        </p:spPr>
        <p:txBody>
          <a:bodyPr>
            <a:normAutofit/>
          </a:bodyPr>
          <a:lstStyle/>
          <a:p>
            <a:pPr algn="just"/>
            <a:r>
              <a:rPr lang="es-ES_tradnl" sz="2800" dirty="0" smtClean="0"/>
              <a:t>No tienen cilios o flagelos.</a:t>
            </a:r>
          </a:p>
          <a:p>
            <a:pPr algn="just"/>
            <a:r>
              <a:rPr lang="es-ES_tradnl" sz="2800" dirty="0" smtClean="0"/>
              <a:t>Al no poder moverse viven como parásitos y obtienen su alimento de los tejidos del huésped .</a:t>
            </a:r>
          </a:p>
          <a:p>
            <a:pPr algn="just"/>
            <a:r>
              <a:rPr lang="es-ES_tradnl" sz="2800" dirty="0" smtClean="0"/>
              <a:t>Las estructuras reproductivas en forma de espora están especializadas para penetrar las células y tejidos del huésped. Así es como obtienen su alimento.</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428604"/>
            <a:ext cx="8229600" cy="4525963"/>
          </a:xfrm>
        </p:spPr>
        <p:txBody>
          <a:bodyPr>
            <a:normAutofit/>
          </a:bodyPr>
          <a:lstStyle/>
          <a:p>
            <a:pPr algn="just"/>
            <a:r>
              <a:rPr lang="es-ES_tradnl" sz="2400" dirty="0" smtClean="0"/>
              <a:t>Algunos causan enfermedades en humanos y animales. Los mas temidos de todos son miembros del genero </a:t>
            </a:r>
            <a:r>
              <a:rPr lang="es-ES_tradnl" sz="2400" dirty="0" err="1" smtClean="0"/>
              <a:t>Plasmodium</a:t>
            </a:r>
            <a:r>
              <a:rPr lang="es-ES_tradnl" sz="2400" dirty="0" smtClean="0"/>
              <a:t> que son transmitidos por cientos de mosquitos y causan malaria.</a:t>
            </a:r>
          </a:p>
          <a:p>
            <a:pPr algn="just"/>
            <a:endParaRPr lang="es-ES_tradnl" sz="2400" dirty="0" smtClean="0"/>
          </a:p>
          <a:p>
            <a:r>
              <a:rPr lang="es-ES_tradnl" sz="2400" dirty="0" smtClean="0"/>
              <a:t>La reproducción del plasmodio involucra división del núcleo por mitosis y crecimiento sin división celular. Por tanto, se forman muchos núcleos dentro del plasmodio. </a:t>
            </a:r>
          </a:p>
          <a:p>
            <a:endParaRPr lang="es-ES" sz="2400" dirty="0" smtClean="0"/>
          </a:p>
        </p:txBody>
      </p:sp>
      <p:pic>
        <p:nvPicPr>
          <p:cNvPr id="4" name="3 Imagen" descr="http://www.madrimasd.org/blogs/salud_publica/wp-content/blogs.dir/97/files/1001/o_plasmodium%20falciparum.jpg">
            <a:hlinkClick r:id="rId2"/>
          </p:cNvPr>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857356" y="3857628"/>
            <a:ext cx="6143668" cy="2714620"/>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dirty="0"/>
          </a:p>
        </p:txBody>
      </p:sp>
      <p:pic>
        <p:nvPicPr>
          <p:cNvPr id="1026"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b="22768"/>
          <a:stretch/>
        </p:blipFill>
        <p:spPr bwMode="auto">
          <a:xfrm>
            <a:off x="-17792" y="116632"/>
            <a:ext cx="9144000" cy="65527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6020204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http://upload.wikimedia.org/wikipedia/commons/thumb/d/d8/Zilveren_Boomkussen.jpg/240px-Zilveren_Boomkussen.jpg">
            <a:hlinkClick r:id="rId2"/>
          </p:cNvPr>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300192" y="260648"/>
            <a:ext cx="2592288" cy="2603748"/>
          </a:xfrm>
          <a:prstGeom prst="rect">
            <a:avLst/>
          </a:prstGeom>
          <a:noFill/>
          <a:ln>
            <a:noFill/>
          </a:ln>
        </p:spPr>
      </p:pic>
      <p:sp>
        <p:nvSpPr>
          <p:cNvPr id="2" name="1 Título"/>
          <p:cNvSpPr>
            <a:spLocks noGrp="1"/>
          </p:cNvSpPr>
          <p:nvPr>
            <p:ph type="title"/>
          </p:nvPr>
        </p:nvSpPr>
        <p:spPr/>
        <p:txBody>
          <a:bodyPr>
            <a:normAutofit fontScale="90000"/>
          </a:bodyPr>
          <a:lstStyle/>
          <a:p>
            <a:pPr algn="ctr"/>
            <a:r>
              <a:rPr lang="es-ES_tradnl" b="1" spc="50" dirty="0" smtClean="0">
                <a:ln w="12700" cmpd="sng">
                  <a:solidFill>
                    <a:schemeClr val="accent6">
                      <a:satMod val="120000"/>
                      <a:shade val="80000"/>
                    </a:schemeClr>
                  </a:solidFill>
                  <a:prstDash val="solid"/>
                </a:ln>
                <a:solidFill>
                  <a:srgbClr val="00B0F0"/>
                </a:solidFill>
                <a:effectLst>
                  <a:glow rad="53100">
                    <a:schemeClr val="accent6">
                      <a:satMod val="180000"/>
                      <a:alpha val="30000"/>
                    </a:schemeClr>
                  </a:glow>
                </a:effectLst>
              </a:rPr>
              <a:t>Protistas parecidos a hongos: MOHOS</a:t>
            </a:r>
            <a:endParaRPr lang="es-ES" b="1" spc="50" dirty="0">
              <a:ln w="12700" cmpd="sng">
                <a:solidFill>
                  <a:schemeClr val="accent6">
                    <a:satMod val="120000"/>
                    <a:shade val="80000"/>
                  </a:schemeClr>
                </a:solidFill>
                <a:prstDash val="solid"/>
              </a:ln>
              <a:solidFill>
                <a:srgbClr val="00B0F0"/>
              </a:solidFill>
              <a:effectLst>
                <a:glow rad="53100">
                  <a:schemeClr val="accent6">
                    <a:satMod val="180000"/>
                    <a:alpha val="30000"/>
                  </a:schemeClr>
                </a:glow>
              </a:effectLst>
            </a:endParaRPr>
          </a:p>
        </p:txBody>
      </p:sp>
      <p:sp>
        <p:nvSpPr>
          <p:cNvPr id="3" name="2 Marcador de contenido"/>
          <p:cNvSpPr>
            <a:spLocks noGrp="1"/>
          </p:cNvSpPr>
          <p:nvPr>
            <p:ph idx="1"/>
          </p:nvPr>
        </p:nvSpPr>
        <p:spPr/>
        <p:txBody>
          <a:bodyPr>
            <a:normAutofit/>
          </a:bodyPr>
          <a:lstStyle/>
          <a:p>
            <a:pPr algn="just"/>
            <a:r>
              <a:rPr lang="es-ES_tradnl" sz="2800" dirty="0" smtClean="0"/>
              <a:t>Todos son heterótrofos</a:t>
            </a:r>
          </a:p>
          <a:p>
            <a:pPr algn="just"/>
            <a:r>
              <a:rPr lang="es-ES_tradnl" sz="2800" dirty="0" smtClean="0"/>
              <a:t>Moho de Fango</a:t>
            </a:r>
          </a:p>
          <a:p>
            <a:pPr algn="just"/>
            <a:r>
              <a:rPr lang="es-ES_tradnl" sz="2800" dirty="0" smtClean="0"/>
              <a:t>En algunas etapas de su vida puede ser unicelular o multicelular.</a:t>
            </a:r>
          </a:p>
          <a:p>
            <a:pPr algn="just"/>
            <a:r>
              <a:rPr lang="es-MX" sz="2800" dirty="0" smtClean="0"/>
              <a:t>La mayoría de los hongos efectúan la respiración aerobia. El oxigeno penetra  a las células del hongo mediante el fenómeno de difusión . Sin embargo hay algunos hongos que pueden desarrollarse en condiciones anaeróbicas.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71472" y="928670"/>
            <a:ext cx="8176992" cy="5520676"/>
          </a:xfrm>
        </p:spPr>
        <p:txBody>
          <a:bodyPr>
            <a:normAutofit/>
          </a:bodyPr>
          <a:lstStyle/>
          <a:p>
            <a:pPr algn="just"/>
            <a:r>
              <a:rPr lang="es-ES_tradnl" sz="2000" dirty="0" smtClean="0"/>
              <a:t>Algunas especies comienzan su ciclo de vida como una colorida masa babosa que contiene muchos núcleos llamados Plasmodio, la cual se propaga con lentitud en el suelo del bosque sobre troncos podridos y otra materia en descomposición.</a:t>
            </a:r>
          </a:p>
          <a:p>
            <a:pPr algn="just"/>
            <a:endParaRPr lang="es-ES_tradnl" sz="2000" dirty="0" smtClean="0"/>
          </a:p>
          <a:p>
            <a:pPr algn="just"/>
            <a:r>
              <a:rPr lang="es-ES" sz="2000" dirty="0" smtClean="0"/>
              <a:t>Los plasmodios se presentan en los </a:t>
            </a:r>
            <a:r>
              <a:rPr lang="es-ES" sz="2000" dirty="0" smtClean="0">
                <a:solidFill>
                  <a:srgbClr val="FF0000"/>
                </a:solidFill>
              </a:rPr>
              <a:t>mohos mucilaginosos</a:t>
            </a:r>
            <a:r>
              <a:rPr lang="es-ES" sz="2000" dirty="0" smtClean="0"/>
              <a:t>. Se encuentran en ambientes húmedos deslizándose muy lentamente por el suelo en busca de las partículas de alimento.</a:t>
            </a:r>
          </a:p>
          <a:p>
            <a:pPr algn="just"/>
            <a:endParaRPr lang="es-ES" sz="2000" dirty="0" smtClean="0"/>
          </a:p>
          <a:p>
            <a:pPr algn="just"/>
            <a:r>
              <a:rPr lang="es-ES_tradnl" sz="2000" dirty="0" smtClean="0"/>
              <a:t>Como una amiba gigante, el plasmodio engulle bacterias y pequeñas partículas de materia orgánica mediante fagocitosis.</a:t>
            </a:r>
          </a:p>
          <a:p>
            <a:pPr algn="just">
              <a:buNone/>
            </a:pPr>
            <a:endParaRPr lang="es-ES_tradnl" sz="2000" dirty="0" smtClean="0"/>
          </a:p>
          <a:p>
            <a:pPr algn="just"/>
            <a:r>
              <a:rPr lang="es-ES_tradnl" sz="2000" dirty="0" smtClean="0"/>
              <a:t>Por esta razón los mohos del fango son </a:t>
            </a:r>
            <a:r>
              <a:rPr lang="es-ES_tradnl" sz="2000" dirty="0" err="1" smtClean="0"/>
              <a:t>biorreductores</a:t>
            </a:r>
            <a:r>
              <a:rPr lang="es-ES_tradnl" sz="2000" dirty="0" smtClean="0"/>
              <a:t>.</a:t>
            </a:r>
          </a:p>
          <a:p>
            <a:pPr algn="just"/>
            <a:endParaRPr lang="es-ES"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2050" name="Picture 2" descr="http://upload.wikimedia.org/wikipedia/commons/thumb/4/47/Stemonitis_fusca.jpg/240px-Stemonitis_fusca.jpg"/>
          <p:cNvPicPr>
            <a:picLocks noChangeAspect="1" noChangeArrowheads="1"/>
          </p:cNvPicPr>
          <p:nvPr/>
        </p:nvPicPr>
        <p:blipFill>
          <a:blip r:embed="rId2" cstate="print"/>
          <a:srcRect/>
          <a:stretch>
            <a:fillRect/>
          </a:stretch>
        </p:blipFill>
        <p:spPr bwMode="auto">
          <a:xfrm rot="481102">
            <a:off x="618832" y="2471364"/>
            <a:ext cx="3892404" cy="3000396"/>
          </a:xfrm>
          <a:prstGeom prst="rect">
            <a:avLst/>
          </a:prstGeom>
          <a:ln>
            <a:noFill/>
          </a:ln>
          <a:effectLst>
            <a:softEdge rad="112500"/>
          </a:effectLst>
        </p:spPr>
      </p:pic>
      <p:pic>
        <p:nvPicPr>
          <p:cNvPr id="2052" name="Picture 4" descr="http://upload.wikimedia.org/wikipedia/commons/thumb/7/72/Knolvoet_bij_bloemkool_%28Plasmodiophora_brassicae_on_cauliflower%29.jpg/240px-Knolvoet_bij_bloemkool_%28Plasmodiophora_brassicae_on_cauliflower%29.jpg"/>
          <p:cNvPicPr>
            <a:picLocks noChangeAspect="1" noChangeArrowheads="1"/>
          </p:cNvPicPr>
          <p:nvPr/>
        </p:nvPicPr>
        <p:blipFill>
          <a:blip r:embed="rId3" cstate="print"/>
          <a:srcRect/>
          <a:stretch>
            <a:fillRect/>
          </a:stretch>
        </p:blipFill>
        <p:spPr bwMode="auto">
          <a:xfrm rot="21173912">
            <a:off x="4429124" y="1226307"/>
            <a:ext cx="3714776" cy="4983991"/>
          </a:xfrm>
          <a:prstGeom prst="rect">
            <a:avLst/>
          </a:prstGeom>
          <a:ln>
            <a:noFill/>
          </a:ln>
          <a:effectLst>
            <a:softEdge rad="112500"/>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idx="1"/>
          </p:nvPr>
        </p:nvSpPr>
        <p:spPr>
          <a:xfrm>
            <a:off x="395536" y="1122440"/>
            <a:ext cx="8385606" cy="5735560"/>
          </a:xfrm>
        </p:spPr>
        <p:txBody>
          <a:bodyPr>
            <a:noAutofit/>
          </a:bodyPr>
          <a:lstStyle/>
          <a:p>
            <a:pPr algn="just"/>
            <a:r>
              <a:rPr lang="es-ES" sz="2000" dirty="0" smtClean="0">
                <a:solidFill>
                  <a:srgbClr val="000000"/>
                </a:solidFill>
              </a:rPr>
              <a:t>Las Algas verdes producen grandes cantidades de oxígeno. Este compuesto es necesario para la vida en el Planeta. </a:t>
            </a:r>
          </a:p>
          <a:p>
            <a:pPr algn="just"/>
            <a:r>
              <a:rPr lang="es-ES" sz="2000" dirty="0" smtClean="0">
                <a:solidFill>
                  <a:srgbClr val="000000"/>
                </a:solidFill>
              </a:rPr>
              <a:t>Algunos Protozoarios, sirven de alimento a otros animales pequeños. </a:t>
            </a:r>
          </a:p>
          <a:p>
            <a:pPr algn="just"/>
            <a:r>
              <a:rPr lang="es-ES" sz="2000" dirty="0" smtClean="0">
                <a:solidFill>
                  <a:srgbClr val="000000"/>
                </a:solidFill>
              </a:rPr>
              <a:t>Otros secretan sustancias minerales que llegan a formar depósitos en los mares formando la Piedra Caliza y el Pedernal, de uso industrial.</a:t>
            </a:r>
          </a:p>
          <a:p>
            <a:pPr algn="just"/>
            <a:r>
              <a:rPr lang="es-ES" sz="2000" dirty="0" smtClean="0">
                <a:solidFill>
                  <a:srgbClr val="000000"/>
                </a:solidFill>
              </a:rPr>
              <a:t>Hay Protistas que ayudan al ganado vacuno en la digestión de los alimentos y a las Termitas les permiten digerir la madera que comen. </a:t>
            </a:r>
          </a:p>
          <a:p>
            <a:pPr algn="just"/>
            <a:r>
              <a:rPr lang="es-ES" sz="2000" dirty="0" smtClean="0">
                <a:solidFill>
                  <a:srgbClr val="000000"/>
                </a:solidFill>
              </a:rPr>
              <a:t>Han existido especies de Protozoos, dentro de la Clase de los </a:t>
            </a:r>
            <a:r>
              <a:rPr lang="es-ES" sz="2000" dirty="0" err="1" smtClean="0">
                <a:solidFill>
                  <a:srgbClr val="000000"/>
                </a:solidFill>
              </a:rPr>
              <a:t>Rizopodarios</a:t>
            </a:r>
            <a:r>
              <a:rPr lang="es-ES" sz="2000" dirty="0" smtClean="0">
                <a:solidFill>
                  <a:srgbClr val="000000"/>
                </a:solidFill>
              </a:rPr>
              <a:t>, como los NUMMULITES, cuyas cáscaras calcáreas acumuladas en grandes cantidades a través de los años, constituyeron la MASA CALCÁREA utilizada en la construcción de las Pirámides de Egipto.</a:t>
            </a:r>
          </a:p>
          <a:p>
            <a:pPr algn="just"/>
            <a:r>
              <a:rPr lang="es-ES" sz="2000" dirty="0" smtClean="0">
                <a:solidFill>
                  <a:srgbClr val="000000"/>
                </a:solidFill>
              </a:rPr>
              <a:t> La AMIBA PROTEUS, que actúa como saprófaga en el sarro de los dientes. </a:t>
            </a:r>
          </a:p>
          <a:p>
            <a:pPr algn="just"/>
            <a:r>
              <a:rPr lang="es-ES" sz="2000" dirty="0" smtClean="0">
                <a:solidFill>
                  <a:srgbClr val="000000"/>
                </a:solidFill>
              </a:rPr>
              <a:t>La AMIBA COLI, que actúa como saprófaga en el Intestino grueso del hombre.</a:t>
            </a:r>
          </a:p>
          <a:p>
            <a:pPr algn="just"/>
            <a:endParaRPr lang="es-ES" sz="2000" dirty="0">
              <a:solidFill>
                <a:srgbClr val="000000"/>
              </a:solidFill>
            </a:endParaRPr>
          </a:p>
        </p:txBody>
      </p:sp>
      <p:sp>
        <p:nvSpPr>
          <p:cNvPr id="7" name="3 Subtítulo"/>
          <p:cNvSpPr txBox="1">
            <a:spLocks/>
          </p:cNvSpPr>
          <p:nvPr/>
        </p:nvSpPr>
        <p:spPr>
          <a:xfrm>
            <a:off x="1643042" y="0"/>
            <a:ext cx="5327650" cy="830997"/>
          </a:xfrm>
          <a:prstGeom prst="rect">
            <a:avLst/>
          </a:prstGeom>
          <a:noFill/>
          <a:ln w="44450" cap="flat" cmpd="sng" algn="ctr">
            <a:noFill/>
            <a:prstDash val="solid"/>
          </a:ln>
          <a:effectLst/>
        </p:spPr>
        <p:txBody>
          <a:bodyPr vert="horz" wrap="square" lIns="45720" tIns="45720" rIns="45720" bIns="45720" rtlCol="0" anchor="t" anchorCtr="0">
            <a:spAutoFit/>
            <a:scene3d>
              <a:camera prst="orthographicFront"/>
              <a:lightRig rig="threePt" dir="t"/>
            </a:scene3d>
            <a:sp3d extrusionH="25400"/>
          </a:bodyPr>
          <a:lstStyle/>
          <a:p>
            <a:pPr marL="228600" marR="0" lvl="0" indent="-228600" algn="ctr" defTabSz="914400" rtl="0" eaLnBrk="1" fontAlgn="auto" latinLnBrk="0" hangingPunct="1">
              <a:lnSpc>
                <a:spcPct val="100000"/>
              </a:lnSpc>
              <a:spcBef>
                <a:spcPts val="1800"/>
              </a:spcBef>
              <a:spcAft>
                <a:spcPts val="0"/>
              </a:spcAft>
              <a:buClrTx/>
              <a:buSzTx/>
              <a:tabLst/>
              <a:defRPr/>
            </a:pPr>
            <a:r>
              <a:rPr kumimoji="0" lang="es-ES_tradnl" sz="4800" b="1" i="0" u="none" strike="noStrike" kern="1200" cap="none" spc="0" normalizeH="0" baseline="0" noProof="0" dirty="0" smtClean="0">
                <a:ln w="18000">
                  <a:solidFill>
                    <a:schemeClr val="accent2">
                      <a:satMod val="140000"/>
                    </a:schemeClr>
                  </a:solidFill>
                  <a:prstDash val="solid"/>
                  <a:miter lim="800000"/>
                </a:ln>
                <a:solidFill>
                  <a:schemeClr val="accent3">
                    <a:lumMod val="60000"/>
                    <a:lumOff val="40000"/>
                  </a:schemeClr>
                </a:solidFill>
                <a:effectLst>
                  <a:outerShdw blurRad="25500" dist="23000" dir="7020000" algn="tl">
                    <a:srgbClr val="000000">
                      <a:alpha val="50000"/>
                    </a:srgbClr>
                  </a:outerShdw>
                </a:effectLst>
                <a:uLnTx/>
                <a:uFillTx/>
                <a:latin typeface="Arial Black" pitchFamily="34" charset="0"/>
                <a:ea typeface="+mn-ea"/>
                <a:cs typeface="+mn-cs"/>
              </a:rPr>
              <a:t>Beneficios</a:t>
            </a:r>
            <a:endParaRPr kumimoji="0" lang="es-ES" sz="4800" b="1" i="0" u="none" strike="noStrike" kern="1200" cap="none" spc="0" normalizeH="0" baseline="0" noProof="0" dirty="0">
              <a:ln w="18000">
                <a:solidFill>
                  <a:schemeClr val="accent2">
                    <a:satMod val="140000"/>
                  </a:schemeClr>
                </a:solidFill>
                <a:prstDash val="solid"/>
                <a:miter lim="800000"/>
              </a:ln>
              <a:solidFill>
                <a:schemeClr val="accent3">
                  <a:lumMod val="60000"/>
                  <a:lumOff val="40000"/>
                </a:schemeClr>
              </a:solidFill>
              <a:effectLst>
                <a:outerShdw blurRad="25500" dist="23000" dir="7020000" algn="tl">
                  <a:srgbClr val="000000">
                    <a:alpha val="50000"/>
                  </a:srgbClr>
                </a:outerShdw>
              </a:effectLst>
              <a:uLnTx/>
              <a:uFillTx/>
              <a:latin typeface="Arial Black" pitchFamily="34" charset="0"/>
              <a:ea typeface="+mn-ea"/>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241376"/>
            <a:ext cx="6156176" cy="5616624"/>
          </a:xfrm>
        </p:spPr>
        <p:txBody>
          <a:bodyPr>
            <a:noAutofit/>
          </a:bodyPr>
          <a:lstStyle/>
          <a:p>
            <a:pPr algn="just"/>
            <a:r>
              <a:rPr lang="es-SV" sz="1800" b="1" i="1" dirty="0" smtClean="0">
                <a:solidFill>
                  <a:srgbClr val="000000"/>
                </a:solidFill>
                <a:latin typeface="Century Gothic" pitchFamily="34" charset="0"/>
                <a:ea typeface="Cutie Patootie" pitchFamily="2" charset="0"/>
              </a:rPr>
              <a:t>La amibiasis </a:t>
            </a:r>
            <a:r>
              <a:rPr lang="es-SV" sz="1800" dirty="0" smtClean="0">
                <a:solidFill>
                  <a:srgbClr val="000000"/>
                </a:solidFill>
                <a:latin typeface="Century Gothic" pitchFamily="34" charset="0"/>
                <a:ea typeface="Cutie Patootie" pitchFamily="2" charset="0"/>
              </a:rPr>
              <a:t>es una enfermedad parasitaria intestinal de tipo alimenticia producida por la infección de la ameba </a:t>
            </a:r>
            <a:r>
              <a:rPr lang="es-SV" sz="1800" dirty="0" err="1" smtClean="0">
                <a:solidFill>
                  <a:srgbClr val="000000"/>
                </a:solidFill>
                <a:latin typeface="Century Gothic" pitchFamily="34" charset="0"/>
                <a:ea typeface="Cutie Patootie" pitchFamily="2" charset="0"/>
              </a:rPr>
              <a:t>Entamoeba</a:t>
            </a:r>
            <a:r>
              <a:rPr lang="es-SV" sz="1800" dirty="0" smtClean="0">
                <a:solidFill>
                  <a:srgbClr val="000000"/>
                </a:solidFill>
                <a:latin typeface="Century Gothic" pitchFamily="34" charset="0"/>
                <a:ea typeface="Cutie Patootie" pitchFamily="2" charset="0"/>
              </a:rPr>
              <a:t> </a:t>
            </a:r>
            <a:r>
              <a:rPr lang="es-SV" sz="1800" dirty="0" err="1" smtClean="0">
                <a:solidFill>
                  <a:srgbClr val="000000"/>
                </a:solidFill>
                <a:latin typeface="Century Gothic" pitchFamily="34" charset="0"/>
                <a:ea typeface="Cutie Patootie" pitchFamily="2" charset="0"/>
              </a:rPr>
              <a:t>histolytica</a:t>
            </a:r>
            <a:r>
              <a:rPr lang="es-SV" sz="1800" dirty="0" smtClean="0">
                <a:solidFill>
                  <a:srgbClr val="000000"/>
                </a:solidFill>
                <a:latin typeface="Century Gothic" pitchFamily="34" charset="0"/>
                <a:ea typeface="Cutie Patootie" pitchFamily="2" charset="0"/>
              </a:rPr>
              <a:t>, protozoo muy extendido en climas cálidos y tropicales. El parásito se adquiere en su forma quística a través de la ingestión oral de alimentos o líquidos contaminados. Cuando invade el intestino, puede producir disentería, aunque también puede extenderse a otros órganos.</a:t>
            </a:r>
          </a:p>
          <a:p>
            <a:pPr algn="just"/>
            <a:endParaRPr lang="es-ES" sz="1800" dirty="0" smtClean="0">
              <a:solidFill>
                <a:srgbClr val="000000"/>
              </a:solidFill>
              <a:latin typeface="Century Gothic" pitchFamily="34" charset="0"/>
              <a:ea typeface="Cutie Patootie" pitchFamily="2" charset="0"/>
            </a:endParaRPr>
          </a:p>
          <a:p>
            <a:pPr algn="just"/>
            <a:r>
              <a:rPr lang="es-SV" sz="1800" b="1" i="1" dirty="0" smtClean="0">
                <a:solidFill>
                  <a:srgbClr val="000000"/>
                </a:solidFill>
                <a:latin typeface="Century Gothic" pitchFamily="34" charset="0"/>
                <a:ea typeface="Cutie Patootie" pitchFamily="2" charset="0"/>
              </a:rPr>
              <a:t>La enfermedad o mal de </a:t>
            </a:r>
            <a:r>
              <a:rPr lang="es-SV" sz="1800" b="1" i="1" dirty="0" err="1" smtClean="0">
                <a:solidFill>
                  <a:srgbClr val="000000"/>
                </a:solidFill>
                <a:latin typeface="Century Gothic" pitchFamily="34" charset="0"/>
                <a:ea typeface="Cutie Patootie" pitchFamily="2" charset="0"/>
              </a:rPr>
              <a:t>Chagas</a:t>
            </a:r>
            <a:r>
              <a:rPr lang="es-SV" sz="1800" b="1" i="1" dirty="0" smtClean="0">
                <a:solidFill>
                  <a:srgbClr val="000000"/>
                </a:solidFill>
                <a:latin typeface="Century Gothic" pitchFamily="34" charset="0"/>
                <a:ea typeface="Cutie Patootie" pitchFamily="2" charset="0"/>
              </a:rPr>
              <a:t> </a:t>
            </a:r>
            <a:r>
              <a:rPr lang="es-SV" sz="1800" dirty="0" smtClean="0">
                <a:solidFill>
                  <a:srgbClr val="000000"/>
                </a:solidFill>
                <a:latin typeface="Century Gothic" pitchFamily="34" charset="0"/>
                <a:ea typeface="Cutie Patootie" pitchFamily="2" charset="0"/>
              </a:rPr>
              <a:t>es provocada por el Tripanosoma </a:t>
            </a:r>
            <a:r>
              <a:rPr lang="es-SV" sz="1800" dirty="0" err="1" smtClean="0">
                <a:solidFill>
                  <a:srgbClr val="000000"/>
                </a:solidFill>
                <a:latin typeface="Century Gothic" pitchFamily="34" charset="0"/>
                <a:ea typeface="Cutie Patootie" pitchFamily="2" charset="0"/>
              </a:rPr>
              <a:t>cruzi</a:t>
            </a:r>
            <a:r>
              <a:rPr lang="es-SV" sz="1800" dirty="0" smtClean="0">
                <a:solidFill>
                  <a:srgbClr val="000000"/>
                </a:solidFill>
                <a:latin typeface="Century Gothic" pitchFamily="34" charset="0"/>
                <a:ea typeface="Cutie Patootie" pitchFamily="2" charset="0"/>
              </a:rPr>
              <a:t>, un parásito emparentado con el tripanosoma africano que causa la </a:t>
            </a:r>
            <a:r>
              <a:rPr lang="es-SV" sz="1800" dirty="0" err="1" smtClean="0">
                <a:solidFill>
                  <a:srgbClr val="000000"/>
                </a:solidFill>
                <a:latin typeface="Century Gothic" pitchFamily="34" charset="0"/>
                <a:ea typeface="Cutie Patootie" pitchFamily="2" charset="0"/>
              </a:rPr>
              <a:t>tripanosomosis</a:t>
            </a:r>
            <a:r>
              <a:rPr lang="es-SV" sz="1800" dirty="0" smtClean="0">
                <a:solidFill>
                  <a:srgbClr val="000000"/>
                </a:solidFill>
                <a:latin typeface="Century Gothic" pitchFamily="34" charset="0"/>
                <a:ea typeface="Cutie Patootie" pitchFamily="2" charset="0"/>
              </a:rPr>
              <a:t> africana o enfermedad del sueño. La enfermedad es propagada por los chupasangre y es uno de los mayores problemas de salubridad en América del Sur y central. </a:t>
            </a:r>
          </a:p>
          <a:p>
            <a:endParaRPr lang="es-MX" sz="1200" dirty="0"/>
          </a:p>
        </p:txBody>
      </p:sp>
      <p:pic>
        <p:nvPicPr>
          <p:cNvPr id="6" name="5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156176" y="2996952"/>
            <a:ext cx="2783979" cy="31721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6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449652">
            <a:off x="6792263" y="441522"/>
            <a:ext cx="1809750" cy="2143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3 Subtítulo"/>
          <p:cNvSpPr txBox="1">
            <a:spLocks/>
          </p:cNvSpPr>
          <p:nvPr/>
        </p:nvSpPr>
        <p:spPr>
          <a:xfrm>
            <a:off x="1428728" y="428604"/>
            <a:ext cx="5327650" cy="830997"/>
          </a:xfrm>
          <a:prstGeom prst="rect">
            <a:avLst/>
          </a:prstGeom>
          <a:noFill/>
          <a:ln w="44450" cap="flat" cmpd="sng" algn="ctr">
            <a:noFill/>
            <a:prstDash val="solid"/>
          </a:ln>
          <a:effectLst/>
        </p:spPr>
        <p:txBody>
          <a:bodyPr vert="horz" wrap="square" lIns="45720" tIns="45720" rIns="45720" bIns="45720" rtlCol="0" anchor="t" anchorCtr="0">
            <a:spAutoFit/>
            <a:scene3d>
              <a:camera prst="orthographicFront"/>
              <a:lightRig rig="threePt" dir="t"/>
            </a:scene3d>
            <a:sp3d extrusionH="25400"/>
          </a:bodyPr>
          <a:lstStyle/>
          <a:p>
            <a:pPr marL="228600" marR="0" lvl="0" indent="-228600" algn="l" defTabSz="914400" rtl="0" eaLnBrk="1" fontAlgn="auto" latinLnBrk="0" hangingPunct="1">
              <a:lnSpc>
                <a:spcPct val="100000"/>
              </a:lnSpc>
              <a:spcBef>
                <a:spcPts val="1800"/>
              </a:spcBef>
              <a:spcAft>
                <a:spcPts val="0"/>
              </a:spcAft>
              <a:buClrTx/>
              <a:buSzTx/>
              <a:tabLst/>
              <a:defRPr/>
            </a:pPr>
            <a:r>
              <a:rPr kumimoji="0" lang="es-ES_tradnl" sz="4800" b="1" i="0" u="none" strike="noStrike" kern="1200" cap="none" spc="0" normalizeH="0" baseline="0" noProof="0" dirty="0" smtClean="0">
                <a:ln w="18000">
                  <a:solidFill>
                    <a:schemeClr val="accent2">
                      <a:satMod val="140000"/>
                    </a:schemeClr>
                  </a:solidFill>
                  <a:prstDash val="solid"/>
                  <a:miter lim="800000"/>
                </a:ln>
                <a:solidFill>
                  <a:schemeClr val="accent3">
                    <a:lumMod val="60000"/>
                    <a:lumOff val="40000"/>
                  </a:schemeClr>
                </a:solidFill>
                <a:effectLst>
                  <a:outerShdw blurRad="25500" dist="23000" dir="7020000" algn="tl">
                    <a:srgbClr val="000000">
                      <a:alpha val="50000"/>
                    </a:srgbClr>
                  </a:outerShdw>
                </a:effectLst>
                <a:uLnTx/>
                <a:uFillTx/>
                <a:latin typeface="Arial Black" pitchFamily="34" charset="0"/>
                <a:ea typeface="+mn-ea"/>
                <a:cs typeface="+mn-cs"/>
              </a:rPr>
              <a:t>Enfermedades</a:t>
            </a:r>
            <a:endParaRPr kumimoji="0" lang="es-ES" sz="4800" b="1" i="0" u="none" strike="noStrike" kern="1200" cap="none" spc="0" normalizeH="0" baseline="0" noProof="0" dirty="0">
              <a:ln w="18000">
                <a:solidFill>
                  <a:schemeClr val="accent2">
                    <a:satMod val="140000"/>
                  </a:schemeClr>
                </a:solidFill>
                <a:prstDash val="solid"/>
                <a:miter lim="800000"/>
              </a:ln>
              <a:solidFill>
                <a:schemeClr val="accent3">
                  <a:lumMod val="60000"/>
                  <a:lumOff val="40000"/>
                </a:schemeClr>
              </a:solidFill>
              <a:effectLst>
                <a:outerShdw blurRad="25500" dist="23000" dir="7020000" algn="tl">
                  <a:srgbClr val="000000">
                    <a:alpha val="50000"/>
                  </a:srgbClr>
                </a:outerShdw>
              </a:effectLst>
              <a:uLnTx/>
              <a:uFillTx/>
              <a:latin typeface="Arial Black" pitchFamily="34" charset="0"/>
              <a:ea typeface="+mn-ea"/>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692696"/>
            <a:ext cx="6192688" cy="5832648"/>
          </a:xfrm>
        </p:spPr>
        <p:txBody>
          <a:bodyPr>
            <a:noAutofit/>
          </a:bodyPr>
          <a:lstStyle/>
          <a:p>
            <a:pPr algn="just"/>
            <a:r>
              <a:rPr lang="es-ES" sz="1900" b="1" dirty="0" smtClean="0">
                <a:solidFill>
                  <a:srgbClr val="000000"/>
                </a:solidFill>
                <a:effectLst/>
                <a:latin typeface="Century Gothic" pitchFamily="34" charset="0"/>
                <a:ea typeface="Cutie Patootie" pitchFamily="2" charset="0"/>
              </a:rPr>
              <a:t>Malaria, paludismo o fiebre amarilla</a:t>
            </a:r>
            <a:r>
              <a:rPr lang="es-ES" sz="1900" dirty="0" smtClean="0">
                <a:solidFill>
                  <a:srgbClr val="000000"/>
                </a:solidFill>
                <a:effectLst/>
                <a:latin typeface="Century Gothic" pitchFamily="34" charset="0"/>
                <a:ea typeface="Cutie Patootie" pitchFamily="2" charset="0"/>
              </a:rPr>
              <a:t>, </a:t>
            </a:r>
            <a:r>
              <a:rPr lang="es-SV" sz="1900" dirty="0" smtClean="0">
                <a:solidFill>
                  <a:srgbClr val="000000"/>
                </a:solidFill>
                <a:effectLst/>
                <a:latin typeface="Century Gothic" pitchFamily="34" charset="0"/>
                <a:ea typeface="Cutie Patootie" pitchFamily="2" charset="0"/>
              </a:rPr>
              <a:t>enfermedad humana y también de las aves y monos, causada por la infección de un protozoo del género </a:t>
            </a:r>
            <a:r>
              <a:rPr lang="es-SV" sz="1900" dirty="0" err="1" smtClean="0">
                <a:solidFill>
                  <a:srgbClr val="000000"/>
                </a:solidFill>
                <a:effectLst/>
                <a:latin typeface="Century Gothic" pitchFamily="34" charset="0"/>
                <a:ea typeface="Cutie Patootie" pitchFamily="2" charset="0"/>
              </a:rPr>
              <a:t>Plasmodium</a:t>
            </a:r>
            <a:r>
              <a:rPr lang="es-SV" sz="1900" dirty="0" smtClean="0">
                <a:solidFill>
                  <a:srgbClr val="000000"/>
                </a:solidFill>
                <a:effectLst/>
                <a:latin typeface="Century Gothic" pitchFamily="34" charset="0"/>
                <a:ea typeface="Cutie Patootie" pitchFamily="2" charset="0"/>
              </a:rPr>
              <a:t>, caracterizada por escalofríos y fiebre intermitente. La transmisión de los microorganismos responsables de la malaria humana se produce por la picadura de unas 60 especies de mosquitos del género </a:t>
            </a:r>
            <a:r>
              <a:rPr lang="es-SV" sz="1900" dirty="0" err="1" smtClean="0">
                <a:solidFill>
                  <a:srgbClr val="000000"/>
                </a:solidFill>
                <a:effectLst/>
                <a:latin typeface="Century Gothic" pitchFamily="34" charset="0"/>
                <a:ea typeface="Cutie Patootie" pitchFamily="2" charset="0"/>
              </a:rPr>
              <a:t>Anopheles</a:t>
            </a:r>
            <a:r>
              <a:rPr lang="es-SV" sz="1900" dirty="0" smtClean="0">
                <a:solidFill>
                  <a:srgbClr val="000000"/>
                </a:solidFill>
                <a:effectLst/>
                <a:latin typeface="Century Gothic" pitchFamily="34" charset="0"/>
                <a:ea typeface="Cutie Patootie" pitchFamily="2" charset="0"/>
              </a:rPr>
              <a:t>. </a:t>
            </a:r>
          </a:p>
          <a:p>
            <a:pPr algn="just"/>
            <a:endParaRPr lang="es-ES" sz="1900" dirty="0" smtClean="0">
              <a:solidFill>
                <a:srgbClr val="000000"/>
              </a:solidFill>
              <a:effectLst/>
              <a:latin typeface="Century Gothic" pitchFamily="34" charset="0"/>
              <a:ea typeface="Cutie Patootie" pitchFamily="2" charset="0"/>
            </a:endParaRPr>
          </a:p>
          <a:p>
            <a:pPr algn="just"/>
            <a:r>
              <a:rPr lang="es-SV" sz="1900" b="1" dirty="0" smtClean="0">
                <a:solidFill>
                  <a:srgbClr val="000000"/>
                </a:solidFill>
                <a:effectLst/>
                <a:latin typeface="Century Gothic" pitchFamily="34" charset="0"/>
                <a:ea typeface="Cutie Patootie" pitchFamily="2" charset="0"/>
              </a:rPr>
              <a:t>La </a:t>
            </a:r>
            <a:r>
              <a:rPr lang="es-SV" sz="1900" b="1" dirty="0" err="1" smtClean="0">
                <a:solidFill>
                  <a:srgbClr val="000000"/>
                </a:solidFill>
                <a:effectLst/>
                <a:latin typeface="Century Gothic" pitchFamily="34" charset="0"/>
                <a:ea typeface="Cutie Patootie" pitchFamily="2" charset="0"/>
              </a:rPr>
              <a:t>leishmaniasis</a:t>
            </a:r>
            <a:r>
              <a:rPr lang="es-SV" sz="1900" b="1" dirty="0" smtClean="0">
                <a:solidFill>
                  <a:srgbClr val="000000"/>
                </a:solidFill>
                <a:effectLst/>
                <a:latin typeface="Century Gothic" pitchFamily="34" charset="0"/>
                <a:ea typeface="Cutie Patootie" pitchFamily="2" charset="0"/>
              </a:rPr>
              <a:t> </a:t>
            </a:r>
            <a:r>
              <a:rPr lang="es-SV" sz="1900" dirty="0" smtClean="0">
                <a:solidFill>
                  <a:srgbClr val="000000"/>
                </a:solidFill>
                <a:effectLst/>
                <a:latin typeface="Century Gothic" pitchFamily="34" charset="0"/>
                <a:ea typeface="Cutie Patootie" pitchFamily="2" charset="0"/>
              </a:rPr>
              <a:t>es una enfermedad causada por diferentes especies de protozoos del género </a:t>
            </a:r>
            <a:r>
              <a:rPr lang="es-SV" sz="1900" dirty="0" err="1" smtClean="0">
                <a:solidFill>
                  <a:srgbClr val="000000"/>
                </a:solidFill>
                <a:effectLst/>
                <a:latin typeface="Century Gothic" pitchFamily="34" charset="0"/>
                <a:ea typeface="Cutie Patootie" pitchFamily="2" charset="0"/>
              </a:rPr>
              <a:t>Leishmania</a:t>
            </a:r>
            <a:r>
              <a:rPr lang="es-SV" sz="1900" dirty="0" smtClean="0">
                <a:solidFill>
                  <a:srgbClr val="000000"/>
                </a:solidFill>
                <a:effectLst/>
                <a:latin typeface="Century Gothic" pitchFamily="34" charset="0"/>
                <a:ea typeface="Cutie Patootie" pitchFamily="2" charset="0"/>
              </a:rPr>
              <a:t>. Las manifestaciones clínicas de la enfermedad, van desde úlceras cutáneas que cicatrizan espontáneamente hasta formas fatales en las cuales se presenta inflamación severa del hígado y del bazo. La enfermedad por su naturaleza, afecta tanto a perros como humanos</a:t>
            </a:r>
            <a:r>
              <a:rPr lang="es-SV" sz="2400" dirty="0" smtClean="0">
                <a:solidFill>
                  <a:srgbClr val="000000"/>
                </a:solidFill>
                <a:effectLst/>
                <a:latin typeface="Cutie Patootie" pitchFamily="2" charset="0"/>
                <a:ea typeface="Cutie Patootie" pitchFamily="2" charset="0"/>
              </a:rPr>
              <a:t>. </a:t>
            </a:r>
          </a:p>
          <a:p>
            <a:endParaRPr lang="es-MX" sz="2400" dirty="0"/>
          </a:p>
        </p:txBody>
      </p:sp>
      <p:pic>
        <p:nvPicPr>
          <p:cNvPr id="5"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6234525" y="188641"/>
            <a:ext cx="2610902" cy="2808312"/>
          </a:xfrm>
          <a:prstGeom prst="roundRect">
            <a:avLst>
              <a:gd name="adj" fmla="val 8594"/>
            </a:avLst>
          </a:prstGeom>
          <a:solidFill>
            <a:srgbClr val="FFFFFF">
              <a:shade val="85000"/>
            </a:srgbClr>
          </a:solidFill>
          <a:ln w="44450" cap="flat" cmpd="sng" algn="ctr">
            <a:noFill/>
            <a:prstDash val="solid"/>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6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228184" y="3861048"/>
            <a:ext cx="2364427" cy="19766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cnho.files.wordpress.com/2010/05/diversidad-de-los-protistas1.png?w=595&amp;h=724"/>
          <p:cNvPicPr>
            <a:picLocks noChangeAspect="1" noChangeArrowheads="1"/>
          </p:cNvPicPr>
          <p:nvPr/>
        </p:nvPicPr>
        <p:blipFill>
          <a:blip r:embed="rId2" cstate="print"/>
          <a:srcRect/>
          <a:stretch>
            <a:fillRect/>
          </a:stretch>
        </p:blipFill>
        <p:spPr bwMode="auto">
          <a:xfrm>
            <a:off x="611560" y="0"/>
            <a:ext cx="8136904" cy="685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4427984" y="548680"/>
            <a:ext cx="4716016" cy="5616624"/>
          </a:xfrm>
        </p:spPr>
        <p:txBody>
          <a:bodyPr>
            <a:noAutofit/>
          </a:bodyPr>
          <a:lstStyle/>
          <a:p>
            <a:pPr algn="just"/>
            <a:r>
              <a:rPr lang="es-MX" sz="2800" b="1" dirty="0" smtClean="0">
                <a:solidFill>
                  <a:srgbClr val="000000"/>
                </a:solidFill>
                <a:latin typeface="Century Gothic" pitchFamily="34" charset="0"/>
                <a:ea typeface="Cutie Patootie" pitchFamily="2" charset="0"/>
              </a:rPr>
              <a:t>Los protistas, se originaron hace unos 1600 millones de años, son organismos complejos y se cree que de ellos se derivaron los hongos, las plantas superiores y los animales,; sus células son mucho más complejas que las de estos organismos, ya que deben realizar todas las funciones de un organismo independiente.</a:t>
            </a:r>
            <a:endParaRPr lang="es-MX" sz="2800" b="1" dirty="0">
              <a:solidFill>
                <a:srgbClr val="000000"/>
              </a:solidFill>
              <a:latin typeface="Century Gothic" pitchFamily="34" charset="0"/>
              <a:ea typeface="Cutie Patootie" pitchFamily="2" charset="0"/>
            </a:endParaRPr>
          </a:p>
        </p:txBody>
      </p:sp>
      <p:pic>
        <p:nvPicPr>
          <p:cNvPr id="40962" name="Picture 2" descr="http://www7.uc.cl/sw_educ/biologia/bio100/imagenes/7463dc34ab8filenameM1103typeimagejpeg.jpg"/>
          <p:cNvPicPr>
            <a:picLocks noChangeAspect="1" noChangeArrowheads="1"/>
          </p:cNvPicPr>
          <p:nvPr/>
        </p:nvPicPr>
        <p:blipFill>
          <a:blip r:embed="rId2" cstate="print"/>
          <a:srcRect/>
          <a:stretch>
            <a:fillRect/>
          </a:stretch>
        </p:blipFill>
        <p:spPr bwMode="auto">
          <a:xfrm>
            <a:off x="0" y="188640"/>
            <a:ext cx="4591050" cy="648072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 xmlns:p14="http://schemas.microsoft.com/office/powerpoint/2010/main" val="2229304963"/>
              </p:ext>
            </p:extLst>
          </p:nvPr>
        </p:nvGraphicFramePr>
        <p:xfrm>
          <a:off x="251520" y="188641"/>
          <a:ext cx="8712970" cy="6264696"/>
        </p:xfrm>
        <a:graphic>
          <a:graphicData uri="http://schemas.openxmlformats.org/drawingml/2006/table">
            <a:tbl>
              <a:tblPr firstRow="1" bandRow="1">
                <a:tableStyleId>{8FD4443E-F989-4FC4-A0C8-D5A2AF1F390B}</a:tableStyleId>
              </a:tblPr>
              <a:tblGrid>
                <a:gridCol w="1742594"/>
                <a:gridCol w="1742594"/>
                <a:gridCol w="1742594"/>
                <a:gridCol w="1742594"/>
                <a:gridCol w="1742594"/>
              </a:tblGrid>
              <a:tr h="961443">
                <a:tc>
                  <a:txBody>
                    <a:bodyPr/>
                    <a:lstStyle/>
                    <a:p>
                      <a:r>
                        <a:rPr lang="es-ES" b="1" dirty="0" smtClean="0">
                          <a:solidFill>
                            <a:schemeClr val="bg1"/>
                          </a:solidFill>
                        </a:rPr>
                        <a:t>REINO</a:t>
                      </a:r>
                      <a:endParaRPr lang="es-ES" b="1" dirty="0">
                        <a:solidFill>
                          <a:schemeClr val="bg1"/>
                        </a:solidFill>
                      </a:endParaRPr>
                    </a:p>
                  </a:txBody>
                  <a:tcPr anchor="ctr"/>
                </a:tc>
                <a:tc>
                  <a:txBody>
                    <a:bodyPr/>
                    <a:lstStyle/>
                    <a:p>
                      <a:r>
                        <a:rPr lang="es-ES" b="1" dirty="0" smtClean="0">
                          <a:solidFill>
                            <a:schemeClr val="bg1"/>
                          </a:solidFill>
                        </a:rPr>
                        <a:t>NOMBRE COMÚN</a:t>
                      </a:r>
                      <a:endParaRPr lang="es-ES" b="1" dirty="0">
                        <a:solidFill>
                          <a:schemeClr val="bg1"/>
                        </a:solidFill>
                      </a:endParaRPr>
                    </a:p>
                  </a:txBody>
                  <a:tcPr anchor="ctr"/>
                </a:tc>
                <a:tc>
                  <a:txBody>
                    <a:bodyPr/>
                    <a:lstStyle/>
                    <a:p>
                      <a:r>
                        <a:rPr lang="es-ES" b="1" dirty="0" smtClean="0">
                          <a:solidFill>
                            <a:schemeClr val="bg1"/>
                          </a:solidFill>
                        </a:rPr>
                        <a:t>ESTRUCTURA</a:t>
                      </a:r>
                      <a:endParaRPr lang="es-ES" b="1" dirty="0">
                        <a:solidFill>
                          <a:schemeClr val="bg1"/>
                        </a:solidFill>
                      </a:endParaRPr>
                    </a:p>
                  </a:txBody>
                  <a:tcPr anchor="ctr"/>
                </a:tc>
                <a:tc>
                  <a:txBody>
                    <a:bodyPr/>
                    <a:lstStyle/>
                    <a:p>
                      <a:r>
                        <a:rPr lang="es-ES" b="1" dirty="0" smtClean="0">
                          <a:solidFill>
                            <a:schemeClr val="bg1"/>
                          </a:solidFill>
                        </a:rPr>
                        <a:t>NUTRICIÓN</a:t>
                      </a:r>
                      <a:endParaRPr lang="es-ES" b="1" dirty="0">
                        <a:solidFill>
                          <a:schemeClr val="bg1"/>
                        </a:solidFill>
                      </a:endParaRPr>
                    </a:p>
                  </a:txBody>
                  <a:tcPr anchor="ctr"/>
                </a:tc>
                <a:tc>
                  <a:txBody>
                    <a:bodyPr/>
                    <a:lstStyle/>
                    <a:p>
                      <a:r>
                        <a:rPr lang="es-ES" sz="1600" b="1" dirty="0" smtClean="0">
                          <a:solidFill>
                            <a:schemeClr val="bg1"/>
                          </a:solidFill>
                        </a:rPr>
                        <a:t>IMPORTANCIA</a:t>
                      </a:r>
                      <a:endParaRPr lang="es-ES" sz="1600" b="1" dirty="0">
                        <a:solidFill>
                          <a:schemeClr val="bg1"/>
                        </a:solidFill>
                      </a:endParaRPr>
                    </a:p>
                  </a:txBody>
                  <a:tcPr anchor="ctr"/>
                </a:tc>
              </a:tr>
              <a:tr h="961443">
                <a:tc rowSpan="4">
                  <a:txBody>
                    <a:bodyPr/>
                    <a:lstStyle/>
                    <a:p>
                      <a:r>
                        <a:rPr lang="es-ES" b="1" dirty="0" err="1" smtClean="0">
                          <a:solidFill>
                            <a:schemeClr val="bg1"/>
                          </a:solidFill>
                        </a:rPr>
                        <a:t>Protista</a:t>
                      </a:r>
                      <a:endParaRPr lang="es-ES" b="1" dirty="0">
                        <a:solidFill>
                          <a:schemeClr val="bg1"/>
                        </a:solidFill>
                      </a:endParaRPr>
                    </a:p>
                  </a:txBody>
                  <a:tcPr anchor="ctr"/>
                </a:tc>
                <a:tc>
                  <a:txBody>
                    <a:bodyPr/>
                    <a:lstStyle/>
                    <a:p>
                      <a:r>
                        <a:rPr lang="es-ES" b="1" dirty="0" err="1" smtClean="0">
                          <a:solidFill>
                            <a:schemeClr val="bg1"/>
                          </a:solidFill>
                        </a:rPr>
                        <a:t>Euglenoides</a:t>
                      </a:r>
                      <a:endParaRPr lang="es-ES" b="1" dirty="0" smtClean="0">
                        <a:solidFill>
                          <a:schemeClr val="bg1"/>
                        </a:solidFill>
                      </a:endParaRPr>
                    </a:p>
                    <a:p>
                      <a:r>
                        <a:rPr lang="es-ES" b="1" dirty="0" smtClean="0">
                          <a:solidFill>
                            <a:schemeClr val="bg1"/>
                          </a:solidFill>
                        </a:rPr>
                        <a:t>Algas Pardas</a:t>
                      </a:r>
                      <a:endParaRPr lang="es-ES" b="1" dirty="0">
                        <a:solidFill>
                          <a:schemeClr val="bg1"/>
                        </a:solidFill>
                      </a:endParaRPr>
                    </a:p>
                  </a:txBody>
                  <a:tcPr anchor="ctr"/>
                </a:tc>
                <a:tc>
                  <a:txBody>
                    <a:bodyPr/>
                    <a:lstStyle/>
                    <a:p>
                      <a:r>
                        <a:rPr lang="es-ES" b="1" dirty="0" smtClean="0">
                          <a:solidFill>
                            <a:schemeClr val="bg1"/>
                          </a:solidFill>
                        </a:rPr>
                        <a:t>Unicelular</a:t>
                      </a:r>
                      <a:endParaRPr lang="es-ES" b="1" dirty="0">
                        <a:solidFill>
                          <a:schemeClr val="bg1"/>
                        </a:solidFill>
                      </a:endParaRPr>
                    </a:p>
                  </a:txBody>
                  <a:tcPr anchor="ctr"/>
                </a:tc>
                <a:tc rowSpan="2">
                  <a:txBody>
                    <a:bodyPr/>
                    <a:lstStyle/>
                    <a:p>
                      <a:r>
                        <a:rPr lang="es-ES" b="1" dirty="0" err="1" smtClean="0">
                          <a:solidFill>
                            <a:schemeClr val="bg1"/>
                          </a:solidFill>
                        </a:rPr>
                        <a:t>Autotrofa</a:t>
                      </a:r>
                      <a:r>
                        <a:rPr lang="es-ES" b="1" dirty="0" smtClean="0">
                          <a:solidFill>
                            <a:schemeClr val="bg1"/>
                          </a:solidFill>
                        </a:rPr>
                        <a:t> (</a:t>
                      </a:r>
                      <a:r>
                        <a:rPr lang="es-ES" b="1" dirty="0" err="1" smtClean="0">
                          <a:solidFill>
                            <a:schemeClr val="bg1"/>
                          </a:solidFill>
                        </a:rPr>
                        <a:t>fotosintetica</a:t>
                      </a:r>
                      <a:r>
                        <a:rPr lang="es-ES" b="1" dirty="0" smtClean="0">
                          <a:solidFill>
                            <a:schemeClr val="bg1"/>
                          </a:solidFill>
                        </a:rPr>
                        <a:t>)</a:t>
                      </a:r>
                      <a:endParaRPr lang="es-ES" b="1" dirty="0">
                        <a:solidFill>
                          <a:schemeClr val="bg1"/>
                        </a:solidFill>
                      </a:endParaRPr>
                    </a:p>
                  </a:txBody>
                  <a:tcPr anchor="ctr"/>
                </a:tc>
                <a:tc rowSpan="2">
                  <a:txBody>
                    <a:bodyPr/>
                    <a:lstStyle/>
                    <a:p>
                      <a:r>
                        <a:rPr lang="es-ES" b="1" dirty="0" smtClean="0">
                          <a:solidFill>
                            <a:schemeClr val="bg1"/>
                          </a:solidFill>
                        </a:rPr>
                        <a:t>Productores en </a:t>
                      </a:r>
                      <a:r>
                        <a:rPr lang="es-ES" b="1" dirty="0" err="1" smtClean="0">
                          <a:solidFill>
                            <a:schemeClr val="bg1"/>
                          </a:solidFill>
                        </a:rPr>
                        <a:t>habitats</a:t>
                      </a:r>
                      <a:r>
                        <a:rPr lang="es-ES" b="1" dirty="0" smtClean="0">
                          <a:solidFill>
                            <a:schemeClr val="bg1"/>
                          </a:solidFill>
                        </a:rPr>
                        <a:t> </a:t>
                      </a:r>
                      <a:r>
                        <a:rPr lang="es-ES" b="1" dirty="0" err="1" smtClean="0">
                          <a:solidFill>
                            <a:schemeClr val="bg1"/>
                          </a:solidFill>
                        </a:rPr>
                        <a:t>acuaticos</a:t>
                      </a:r>
                      <a:r>
                        <a:rPr lang="es-ES" b="1" dirty="0" smtClean="0">
                          <a:solidFill>
                            <a:schemeClr val="bg1"/>
                          </a:solidFill>
                        </a:rPr>
                        <a:t>;</a:t>
                      </a:r>
                      <a:r>
                        <a:rPr lang="es-ES" b="1" baseline="0" dirty="0" smtClean="0">
                          <a:solidFill>
                            <a:schemeClr val="bg1"/>
                          </a:solidFill>
                        </a:rPr>
                        <a:t> industria</a:t>
                      </a:r>
                      <a:endParaRPr lang="es-ES" b="1" dirty="0">
                        <a:solidFill>
                          <a:schemeClr val="bg1"/>
                        </a:solidFill>
                      </a:endParaRPr>
                    </a:p>
                  </a:txBody>
                  <a:tcPr anchor="ctr"/>
                </a:tc>
              </a:tr>
              <a:tr h="1315700">
                <a:tc vMerge="1">
                  <a:txBody>
                    <a:bodyPr/>
                    <a:lstStyle/>
                    <a:p>
                      <a:endParaRPr lang="es-ES" dirty="0"/>
                    </a:p>
                  </a:txBody>
                  <a:tcPr/>
                </a:tc>
                <a:tc>
                  <a:txBody>
                    <a:bodyPr/>
                    <a:lstStyle/>
                    <a:p>
                      <a:r>
                        <a:rPr lang="es-ES" b="1" dirty="0" smtClean="0">
                          <a:solidFill>
                            <a:schemeClr val="bg1"/>
                          </a:solidFill>
                        </a:rPr>
                        <a:t>Alga Verde</a:t>
                      </a:r>
                    </a:p>
                    <a:p>
                      <a:r>
                        <a:rPr lang="es-ES" b="1" dirty="0" smtClean="0">
                          <a:solidFill>
                            <a:schemeClr val="bg1"/>
                          </a:solidFill>
                        </a:rPr>
                        <a:t>Alga Café</a:t>
                      </a:r>
                    </a:p>
                    <a:p>
                      <a:r>
                        <a:rPr lang="es-ES" b="1" dirty="0" smtClean="0">
                          <a:solidFill>
                            <a:schemeClr val="bg1"/>
                          </a:solidFill>
                        </a:rPr>
                        <a:t>Alga</a:t>
                      </a:r>
                      <a:r>
                        <a:rPr lang="es-ES" b="1" baseline="0" dirty="0" smtClean="0">
                          <a:solidFill>
                            <a:schemeClr val="bg1"/>
                          </a:solidFill>
                        </a:rPr>
                        <a:t> Roja</a:t>
                      </a:r>
                      <a:endParaRPr lang="es-ES" b="1" dirty="0">
                        <a:solidFill>
                          <a:schemeClr val="bg1"/>
                        </a:solidFill>
                      </a:endParaRPr>
                    </a:p>
                  </a:txBody>
                  <a:tcPr anchor="ctr"/>
                </a:tc>
                <a:tc>
                  <a:txBody>
                    <a:bodyPr/>
                    <a:lstStyle/>
                    <a:p>
                      <a:r>
                        <a:rPr lang="es-ES" b="1" dirty="0" smtClean="0">
                          <a:solidFill>
                            <a:schemeClr val="bg1"/>
                          </a:solidFill>
                        </a:rPr>
                        <a:t>Principalmente multicelular</a:t>
                      </a:r>
                      <a:endParaRPr lang="es-ES" b="1" dirty="0">
                        <a:solidFill>
                          <a:schemeClr val="bg1"/>
                        </a:solidFill>
                      </a:endParaRPr>
                    </a:p>
                  </a:txBody>
                  <a:tcPr anchor="ctr"/>
                </a:tc>
                <a:tc vMerge="1">
                  <a:txBody>
                    <a:bodyPr/>
                    <a:lstStyle/>
                    <a:p>
                      <a:endParaRPr lang="es-ES"/>
                    </a:p>
                  </a:txBody>
                  <a:tcPr/>
                </a:tc>
                <a:tc vMerge="1">
                  <a:txBody>
                    <a:bodyPr/>
                    <a:lstStyle/>
                    <a:p>
                      <a:endParaRPr lang="es-ES"/>
                    </a:p>
                  </a:txBody>
                  <a:tcPr/>
                </a:tc>
              </a:tr>
              <a:tr h="1710410">
                <a:tc vMerge="1">
                  <a:txBody>
                    <a:bodyPr/>
                    <a:lstStyle/>
                    <a:p>
                      <a:endParaRPr lang="es-ES"/>
                    </a:p>
                  </a:txBody>
                  <a:tcPr/>
                </a:tc>
                <a:tc>
                  <a:txBody>
                    <a:bodyPr/>
                    <a:lstStyle/>
                    <a:p>
                      <a:r>
                        <a:rPr lang="es-ES" b="1" dirty="0" err="1" smtClean="0">
                          <a:solidFill>
                            <a:schemeClr val="bg1"/>
                          </a:solidFill>
                        </a:rPr>
                        <a:t>Rizopodos</a:t>
                      </a:r>
                      <a:endParaRPr lang="es-ES" b="1" dirty="0" smtClean="0">
                        <a:solidFill>
                          <a:schemeClr val="bg1"/>
                        </a:solidFill>
                      </a:endParaRPr>
                    </a:p>
                    <a:p>
                      <a:r>
                        <a:rPr lang="es-ES" b="1" dirty="0" smtClean="0">
                          <a:solidFill>
                            <a:schemeClr val="bg1"/>
                          </a:solidFill>
                        </a:rPr>
                        <a:t>Ciliados</a:t>
                      </a:r>
                    </a:p>
                    <a:p>
                      <a:r>
                        <a:rPr lang="es-ES" b="1" dirty="0" smtClean="0">
                          <a:solidFill>
                            <a:schemeClr val="bg1"/>
                          </a:solidFill>
                        </a:rPr>
                        <a:t>Flagelados</a:t>
                      </a:r>
                    </a:p>
                    <a:p>
                      <a:r>
                        <a:rPr lang="es-ES" b="1" dirty="0" err="1" smtClean="0">
                          <a:solidFill>
                            <a:schemeClr val="bg1"/>
                          </a:solidFill>
                        </a:rPr>
                        <a:t>Esporozoarios</a:t>
                      </a:r>
                      <a:endParaRPr lang="es-ES" b="1" dirty="0">
                        <a:solidFill>
                          <a:schemeClr val="bg1"/>
                        </a:solidFill>
                      </a:endParaRPr>
                    </a:p>
                  </a:txBody>
                  <a:tcPr anchor="ctr"/>
                </a:tc>
                <a:tc>
                  <a:txBody>
                    <a:bodyPr/>
                    <a:lstStyle/>
                    <a:p>
                      <a:r>
                        <a:rPr lang="es-ES" b="1" dirty="0" smtClean="0">
                          <a:solidFill>
                            <a:schemeClr val="bg1"/>
                          </a:solidFill>
                        </a:rPr>
                        <a:t>Unicelular</a:t>
                      </a:r>
                      <a:endParaRPr lang="es-ES" b="1" dirty="0">
                        <a:solidFill>
                          <a:schemeClr val="bg1"/>
                        </a:solidFill>
                      </a:endParaRPr>
                    </a:p>
                  </a:txBody>
                  <a:tcPr anchor="ctr"/>
                </a:tc>
                <a:tc>
                  <a:txBody>
                    <a:bodyPr/>
                    <a:lstStyle/>
                    <a:p>
                      <a:r>
                        <a:rPr lang="es-ES" b="1" dirty="0" err="1" smtClean="0">
                          <a:solidFill>
                            <a:schemeClr val="bg1"/>
                          </a:solidFill>
                        </a:rPr>
                        <a:t>Heterotrofos</a:t>
                      </a:r>
                      <a:endParaRPr lang="es-ES" b="1" dirty="0">
                        <a:solidFill>
                          <a:schemeClr val="bg1"/>
                        </a:solidFill>
                      </a:endParaRPr>
                    </a:p>
                  </a:txBody>
                  <a:tcPr anchor="ctr"/>
                </a:tc>
                <a:tc>
                  <a:txBody>
                    <a:bodyPr/>
                    <a:lstStyle/>
                    <a:p>
                      <a:r>
                        <a:rPr lang="es-ES" b="1" dirty="0" smtClean="0">
                          <a:solidFill>
                            <a:schemeClr val="bg1"/>
                          </a:solidFill>
                        </a:rPr>
                        <a:t>Consumidores; </a:t>
                      </a:r>
                      <a:r>
                        <a:rPr lang="es-ES" b="1" dirty="0" err="1" smtClean="0">
                          <a:solidFill>
                            <a:schemeClr val="bg1"/>
                          </a:solidFill>
                        </a:rPr>
                        <a:t>parasitos</a:t>
                      </a:r>
                      <a:r>
                        <a:rPr lang="es-ES" b="1" dirty="0" smtClean="0">
                          <a:solidFill>
                            <a:schemeClr val="bg1"/>
                          </a:solidFill>
                        </a:rPr>
                        <a:t>; enfermedad</a:t>
                      </a:r>
                      <a:endParaRPr lang="es-ES" b="1" dirty="0">
                        <a:solidFill>
                          <a:schemeClr val="bg1"/>
                        </a:solidFill>
                      </a:endParaRPr>
                    </a:p>
                  </a:txBody>
                  <a:tcPr anchor="ctr"/>
                </a:tc>
              </a:tr>
              <a:tr h="1315700">
                <a:tc vMerge="1">
                  <a:txBody>
                    <a:bodyPr/>
                    <a:lstStyle/>
                    <a:p>
                      <a:endParaRPr lang="es-ES" dirty="0"/>
                    </a:p>
                  </a:txBody>
                  <a:tcPr/>
                </a:tc>
                <a:tc>
                  <a:txBody>
                    <a:bodyPr/>
                    <a:lstStyle/>
                    <a:p>
                      <a:r>
                        <a:rPr lang="es-ES" b="1" dirty="0" smtClean="0">
                          <a:solidFill>
                            <a:schemeClr val="bg1"/>
                          </a:solidFill>
                        </a:rPr>
                        <a:t>Mohos de Fango</a:t>
                      </a:r>
                      <a:endParaRPr lang="es-ES" b="1" dirty="0">
                        <a:solidFill>
                          <a:schemeClr val="bg1"/>
                        </a:solidFill>
                      </a:endParaRPr>
                    </a:p>
                  </a:txBody>
                  <a:tcPr anchor="ctr"/>
                </a:tc>
                <a:tc>
                  <a:txBody>
                    <a:bodyPr/>
                    <a:lstStyle/>
                    <a:p>
                      <a:r>
                        <a:rPr lang="es-ES" b="1" dirty="0" smtClean="0">
                          <a:solidFill>
                            <a:schemeClr val="bg1"/>
                          </a:solidFill>
                        </a:rPr>
                        <a:t>Etapas unicelular y multicelular</a:t>
                      </a:r>
                      <a:endParaRPr lang="es-ES" b="1" dirty="0">
                        <a:solidFill>
                          <a:schemeClr val="bg1"/>
                        </a:solidFill>
                      </a:endParaRPr>
                    </a:p>
                  </a:txBody>
                  <a:tcPr anchor="ctr"/>
                </a:tc>
                <a:tc>
                  <a:txBody>
                    <a:bodyPr/>
                    <a:lstStyle/>
                    <a:p>
                      <a:r>
                        <a:rPr lang="es-ES" b="1" dirty="0" err="1" smtClean="0">
                          <a:solidFill>
                            <a:schemeClr val="bg1"/>
                          </a:solidFill>
                        </a:rPr>
                        <a:t>Heterotrofos</a:t>
                      </a:r>
                      <a:endParaRPr lang="es-ES" b="1" dirty="0">
                        <a:solidFill>
                          <a:schemeClr val="bg1"/>
                        </a:solidFill>
                      </a:endParaRPr>
                    </a:p>
                  </a:txBody>
                  <a:tcPr anchor="ctr"/>
                </a:tc>
                <a:tc>
                  <a:txBody>
                    <a:bodyPr/>
                    <a:lstStyle/>
                    <a:p>
                      <a:r>
                        <a:rPr lang="es-ES" b="1" dirty="0" err="1" smtClean="0">
                          <a:solidFill>
                            <a:schemeClr val="bg1"/>
                          </a:solidFill>
                        </a:rPr>
                        <a:t>Biorreductores</a:t>
                      </a:r>
                      <a:endParaRPr lang="es-ES" b="1" dirty="0">
                        <a:solidFill>
                          <a:schemeClr val="bg1"/>
                        </a:solidFill>
                      </a:endParaRPr>
                    </a:p>
                  </a:txBody>
                  <a:tcPr anchor="ct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r>
              <a:rPr lang="es-ES_tradnl" sz="9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Clasificación</a:t>
            </a:r>
            <a:endParaRPr lang="es-ES" sz="9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2 Subtítulo"/>
          <p:cNvSpPr>
            <a:spLocks noGrp="1"/>
          </p:cNvSpPr>
          <p:nvPr>
            <p:ph type="subTitle" idx="1"/>
          </p:nvPr>
        </p:nvSpPr>
        <p:spPr/>
        <p:txBody>
          <a:bodyPr/>
          <a:lstStyle/>
          <a:p>
            <a:endParaRPr lang="es-E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fontScale="90000"/>
          </a:bodyPr>
          <a:lstStyle/>
          <a:p>
            <a:pPr algn="ctr"/>
            <a:r>
              <a:rPr lang="es-ES_tradnl" b="1" spc="50" dirty="0" smtClean="0">
                <a:ln w="12700" cmpd="sng">
                  <a:solidFill>
                    <a:schemeClr val="accent6">
                      <a:satMod val="120000"/>
                      <a:shade val="80000"/>
                    </a:schemeClr>
                  </a:solidFill>
                  <a:prstDash val="solid"/>
                </a:ln>
                <a:solidFill>
                  <a:srgbClr val="00B0F0"/>
                </a:solidFill>
                <a:effectLst>
                  <a:glow rad="53100">
                    <a:schemeClr val="accent6">
                      <a:satMod val="180000"/>
                      <a:alpha val="30000"/>
                    </a:schemeClr>
                  </a:glow>
                </a:effectLst>
              </a:rPr>
              <a:t>Protistas parecidos a las plantas: ALGAS</a:t>
            </a:r>
            <a:endParaRPr lang="es-ES" b="1" spc="50" dirty="0">
              <a:ln w="12700" cmpd="sng">
                <a:solidFill>
                  <a:schemeClr val="accent6">
                    <a:satMod val="120000"/>
                    <a:shade val="80000"/>
                  </a:schemeClr>
                </a:solidFill>
                <a:prstDash val="solid"/>
              </a:ln>
              <a:solidFill>
                <a:srgbClr val="00B0F0"/>
              </a:solidFill>
              <a:effectLst>
                <a:glow rad="53100">
                  <a:schemeClr val="accent6">
                    <a:satMod val="180000"/>
                    <a:alpha val="30000"/>
                  </a:schemeClr>
                </a:glow>
              </a:effectLst>
            </a:endParaRPr>
          </a:p>
        </p:txBody>
      </p:sp>
      <p:sp>
        <p:nvSpPr>
          <p:cNvPr id="5" name="4 Marcador de contenido"/>
          <p:cNvSpPr>
            <a:spLocks noGrp="1"/>
          </p:cNvSpPr>
          <p:nvPr>
            <p:ph idx="1"/>
          </p:nvPr>
        </p:nvSpPr>
        <p:spPr>
          <a:xfrm>
            <a:off x="428596" y="1428736"/>
            <a:ext cx="8229600" cy="5000660"/>
          </a:xfrm>
        </p:spPr>
        <p:txBody>
          <a:bodyPr>
            <a:noAutofit/>
          </a:bodyPr>
          <a:lstStyle/>
          <a:p>
            <a:pPr>
              <a:buNone/>
            </a:pPr>
            <a:endParaRPr lang="es-ES" sz="2400" dirty="0"/>
          </a:p>
          <a:p>
            <a:pPr algn="just"/>
            <a:r>
              <a:rPr lang="es-ES" sz="2400" dirty="0" smtClean="0"/>
              <a:t>Son </a:t>
            </a:r>
            <a:r>
              <a:rPr lang="es-ES" sz="2400" dirty="0"/>
              <a:t>primariamente </a:t>
            </a:r>
            <a:r>
              <a:rPr lang="es-ES" sz="2400" dirty="0" err="1" smtClean="0"/>
              <a:t>fotoautótrofas</a:t>
            </a:r>
            <a:r>
              <a:rPr lang="es-ES" sz="2400" dirty="0"/>
              <a:t>. </a:t>
            </a:r>
            <a:endParaRPr lang="es-ES" sz="2400" dirty="0" smtClean="0"/>
          </a:p>
          <a:p>
            <a:pPr algn="just"/>
            <a:r>
              <a:rPr lang="es-ES" sz="2400" dirty="0" smtClean="0"/>
              <a:t>La </a:t>
            </a:r>
            <a:r>
              <a:rPr lang="es-ES" sz="2400" dirty="0"/>
              <a:t>mayoría viven en el agua, otras en rocas, plantas y en animales. </a:t>
            </a:r>
            <a:endParaRPr lang="es-ES" sz="2400" dirty="0" smtClean="0"/>
          </a:p>
          <a:p>
            <a:pPr algn="just"/>
            <a:r>
              <a:rPr lang="es-ES" sz="2400" dirty="0"/>
              <a:t>Las algas se definen como talofitas, es decir plantas cuyo cuerpo vegetativo no esta dividido en tallo y raíz, sino que su única unidad es el </a:t>
            </a:r>
            <a:r>
              <a:rPr lang="es-ES" sz="2400" dirty="0" smtClean="0"/>
              <a:t>talo (</a:t>
            </a:r>
            <a:r>
              <a:rPr lang="es-ES" sz="2400" dirty="0" err="1" smtClean="0"/>
              <a:t>thall</a:t>
            </a:r>
            <a:r>
              <a:rPr lang="es-ES" sz="2400" dirty="0" smtClean="0"/>
              <a:t>=rama </a:t>
            </a:r>
            <a:r>
              <a:rPr lang="es-ES" sz="2400" dirty="0"/>
              <a:t>o brote</a:t>
            </a:r>
            <a:r>
              <a:rPr lang="es-ES" sz="2400" dirty="0" smtClean="0"/>
              <a:t>).</a:t>
            </a:r>
          </a:p>
          <a:p>
            <a:pPr algn="just"/>
            <a:r>
              <a:rPr lang="es-ES" sz="2400" dirty="0" smtClean="0"/>
              <a:t>Su </a:t>
            </a:r>
            <a:r>
              <a:rPr lang="es-ES" sz="2400" dirty="0"/>
              <a:t>color varia, las hay verdes (</a:t>
            </a:r>
            <a:r>
              <a:rPr lang="es-ES" sz="2400" dirty="0" err="1"/>
              <a:t>carofitas</a:t>
            </a:r>
            <a:r>
              <a:rPr lang="es-ES" sz="2400" dirty="0"/>
              <a:t>, clorofilas), rojas, amarillas, cafés. Las tres últimas, su color se debe a los pigmentos accesorios, que le dan esa característica a las algas para poder atrapar la luz solar a distintas profundidades. </a:t>
            </a:r>
          </a:p>
          <a:p>
            <a:pPr>
              <a:buNone/>
            </a:pPr>
            <a:endParaRPr lang="es-E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4.bp.blogspot.com/_UD9jPHX42a8/ShqmnzD8hdI/AAAAAAAAAAs/w78XjnqO_LY/s320/algarojahjh.jpg"/>
          <p:cNvPicPr>
            <a:picLocks noChangeAspect="1" noChangeArrowheads="1"/>
          </p:cNvPicPr>
          <p:nvPr/>
        </p:nvPicPr>
        <p:blipFill>
          <a:blip r:embed="rId2" cstate="print"/>
          <a:srcRect/>
          <a:stretch>
            <a:fillRect/>
          </a:stretch>
        </p:blipFill>
        <p:spPr bwMode="auto">
          <a:xfrm>
            <a:off x="4500562" y="2928910"/>
            <a:ext cx="4429156" cy="3929090"/>
          </a:xfrm>
          <a:prstGeom prst="rect">
            <a:avLst/>
          </a:prstGeom>
          <a:noFill/>
        </p:spPr>
      </p:pic>
      <p:pic>
        <p:nvPicPr>
          <p:cNvPr id="2052" name="Picture 4" descr="http://4.bp.blogspot.com/_UD9jPHX42a8/ShwkhDi9usI/AAAAAAAAAB0/TOyZrvjH4zk/s320/algas.jpg"/>
          <p:cNvPicPr>
            <a:picLocks noChangeAspect="1" noChangeArrowheads="1"/>
          </p:cNvPicPr>
          <p:nvPr/>
        </p:nvPicPr>
        <p:blipFill>
          <a:blip r:embed="rId3" cstate="print"/>
          <a:srcRect/>
          <a:stretch>
            <a:fillRect/>
          </a:stretch>
        </p:blipFill>
        <p:spPr bwMode="auto">
          <a:xfrm>
            <a:off x="2000232" y="0"/>
            <a:ext cx="4894617" cy="2662240"/>
          </a:xfrm>
          <a:prstGeom prst="rect">
            <a:avLst/>
          </a:prstGeom>
          <a:noFill/>
        </p:spPr>
      </p:pic>
      <p:pic>
        <p:nvPicPr>
          <p:cNvPr id="2054" name="Picture 6" descr="http://1.bp.blogspot.com/_UD9jPHX42a8/ShqnJjOagnI/AAAAAAAAAA0/Wi5afk090Go/s320/20070906212929-laminaria.jpg"/>
          <p:cNvPicPr>
            <a:picLocks noChangeAspect="1" noChangeArrowheads="1"/>
          </p:cNvPicPr>
          <p:nvPr/>
        </p:nvPicPr>
        <p:blipFill>
          <a:blip r:embed="rId4" cstate="print"/>
          <a:srcRect/>
          <a:stretch>
            <a:fillRect/>
          </a:stretch>
        </p:blipFill>
        <p:spPr bwMode="auto">
          <a:xfrm>
            <a:off x="214282" y="2714620"/>
            <a:ext cx="3929090" cy="392909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just"/>
            <a:r>
              <a:rPr lang="es-MX" dirty="0" smtClean="0"/>
              <a:t>Realizan </a:t>
            </a:r>
            <a:r>
              <a:rPr lang="es-MX" dirty="0"/>
              <a:t>el intercambio gaseoso por </a:t>
            </a:r>
            <a:r>
              <a:rPr lang="es-MX" dirty="0" smtClean="0"/>
              <a:t>difusión </a:t>
            </a:r>
            <a:r>
              <a:rPr lang="es-MX" dirty="0"/>
              <a:t>a </a:t>
            </a:r>
            <a:r>
              <a:rPr lang="es-MX" dirty="0" smtClean="0"/>
              <a:t>través </a:t>
            </a:r>
            <a:r>
              <a:rPr lang="es-MX" dirty="0"/>
              <a:t>de su membrana celular; la </a:t>
            </a:r>
            <a:r>
              <a:rPr lang="es-MX" dirty="0" smtClean="0"/>
              <a:t>respiración </a:t>
            </a:r>
            <a:r>
              <a:rPr lang="es-MX" dirty="0"/>
              <a:t>ocurre en las </a:t>
            </a:r>
            <a:r>
              <a:rPr lang="es-MX" dirty="0" smtClean="0"/>
              <a:t>mitocondrias</a:t>
            </a:r>
          </a:p>
          <a:p>
            <a:pPr algn="just"/>
            <a:endParaRPr lang="es-MX" dirty="0" smtClean="0"/>
          </a:p>
          <a:p>
            <a:pPr algn="just"/>
            <a:r>
              <a:rPr lang="es-MX" dirty="0" smtClean="0"/>
              <a:t>Las </a:t>
            </a:r>
            <a:r>
              <a:rPr lang="es-MX" dirty="0"/>
              <a:t>algas marinas respiran por el oxigeno disuelto que hay en el agua que penetra por estomas y llega a la célula donde se produce la respiración celular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producción sexuada y asexuada de una alga verde"/>
          <p:cNvPicPr>
            <a:picLocks noChangeAspect="1" noChangeArrowheads="1"/>
          </p:cNvPicPr>
          <p:nvPr/>
        </p:nvPicPr>
        <p:blipFill>
          <a:blip r:embed="rId2" cstate="print"/>
          <a:srcRect/>
          <a:stretch>
            <a:fillRect/>
          </a:stretch>
        </p:blipFill>
        <p:spPr bwMode="auto">
          <a:xfrm>
            <a:off x="107504" y="44624"/>
            <a:ext cx="8928992" cy="6624736"/>
          </a:xfrm>
          <a:prstGeom prst="rect">
            <a:avLst/>
          </a:prstGeom>
          <a:noFill/>
        </p:spPr>
      </p:pic>
      <p:sp>
        <p:nvSpPr>
          <p:cNvPr id="3" name="2 Marcador de contenido"/>
          <p:cNvSpPr>
            <a:spLocks noGrp="1"/>
          </p:cNvSpPr>
          <p:nvPr>
            <p:ph idx="1"/>
          </p:nvPr>
        </p:nvSpPr>
        <p:spPr/>
        <p:txBody>
          <a:bodyPr>
            <a:normAutofit/>
          </a:bodyPr>
          <a:lstStyle/>
          <a:p>
            <a:pPr>
              <a:buNone/>
            </a:pPr>
            <a:endParaRPr lang="es-MX" dirty="0" smtClean="0"/>
          </a:p>
          <a:p>
            <a:endParaRPr lang="es-MX"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642918"/>
            <a:ext cx="8229600" cy="1143000"/>
          </a:xfrm>
        </p:spPr>
        <p:txBody>
          <a:bodyPr>
            <a:normAutofit fontScale="90000"/>
          </a:bodyPr>
          <a:lstStyle/>
          <a:p>
            <a:r>
              <a:rPr lang="es-ES" b="1" i="1" dirty="0" smtClean="0"/>
              <a:t>Importancia</a:t>
            </a:r>
            <a:r>
              <a:rPr lang="es-ES" dirty="0" smtClean="0"/>
              <a:t/>
            </a:r>
            <a:br>
              <a:rPr lang="es-ES" dirty="0" smtClean="0"/>
            </a:br>
            <a:endParaRPr lang="es-ES" dirty="0"/>
          </a:p>
        </p:txBody>
      </p:sp>
      <p:sp>
        <p:nvSpPr>
          <p:cNvPr id="3" name="2 Marcador de contenido"/>
          <p:cNvSpPr>
            <a:spLocks noGrp="1"/>
          </p:cNvSpPr>
          <p:nvPr>
            <p:ph idx="1"/>
          </p:nvPr>
        </p:nvSpPr>
        <p:spPr>
          <a:xfrm>
            <a:off x="457200" y="1142984"/>
            <a:ext cx="8229600" cy="5181616"/>
          </a:xfrm>
        </p:spPr>
        <p:txBody>
          <a:bodyPr>
            <a:normAutofit lnSpcReduction="10000"/>
          </a:bodyPr>
          <a:lstStyle/>
          <a:p>
            <a:pPr algn="just"/>
            <a:r>
              <a:rPr lang="es-ES" sz="2400" b="1" dirty="0" smtClean="0"/>
              <a:t>Agrícolas</a:t>
            </a:r>
            <a:r>
              <a:rPr lang="es-ES" sz="2400" b="1" dirty="0"/>
              <a:t>: </a:t>
            </a:r>
            <a:r>
              <a:rPr lang="es-ES" sz="2400" dirty="0"/>
              <a:t>son utilizadas como abono. </a:t>
            </a:r>
            <a:endParaRPr lang="es-ES" sz="2400" dirty="0" smtClean="0"/>
          </a:p>
          <a:p>
            <a:pPr algn="just"/>
            <a:endParaRPr lang="es-ES" sz="2400" dirty="0" smtClean="0"/>
          </a:p>
          <a:p>
            <a:pPr algn="just"/>
            <a:r>
              <a:rPr lang="es-ES" sz="2400" b="1" dirty="0" smtClean="0"/>
              <a:t>Industriales</a:t>
            </a:r>
            <a:r>
              <a:rPr lang="es-ES" sz="2400" b="1" dirty="0"/>
              <a:t>: </a:t>
            </a:r>
            <a:r>
              <a:rPr lang="es-ES" sz="2400" dirty="0"/>
              <a:t>se utilizan en la confección de colchones, y también en preparados industriales, culinarios, cosméticos o farmacéuticos. </a:t>
            </a:r>
            <a:endParaRPr lang="es-ES" sz="2400" dirty="0" smtClean="0"/>
          </a:p>
          <a:p>
            <a:pPr algn="just"/>
            <a:endParaRPr lang="es-ES" sz="2400" dirty="0" smtClean="0"/>
          </a:p>
          <a:p>
            <a:pPr algn="just"/>
            <a:r>
              <a:rPr lang="es-ES" sz="2400" b="1" dirty="0" smtClean="0"/>
              <a:t>Terapéuticos</a:t>
            </a:r>
            <a:r>
              <a:rPr lang="es-ES" sz="2400" b="1" dirty="0"/>
              <a:t>: </a:t>
            </a:r>
            <a:r>
              <a:rPr lang="es-ES" sz="2400" dirty="0"/>
              <a:t>Las propiedades que poseen ciertas algas de aumentar el volumen en el agua se ha utilizado en cirugía</a:t>
            </a:r>
            <a:r>
              <a:rPr lang="es-ES" sz="2400" dirty="0" smtClean="0"/>
              <a:t>.</a:t>
            </a:r>
          </a:p>
          <a:p>
            <a:pPr algn="just"/>
            <a:endParaRPr lang="es-ES" sz="2400" dirty="0" smtClean="0"/>
          </a:p>
          <a:p>
            <a:pPr algn="just"/>
            <a:r>
              <a:rPr lang="es-ES" sz="2400" b="1" dirty="0" smtClean="0"/>
              <a:t>Alimenticios: </a:t>
            </a:r>
            <a:r>
              <a:rPr lang="es-ES" sz="2400" dirty="0" smtClean="0"/>
              <a:t>Algunas </a:t>
            </a:r>
            <a:r>
              <a:rPr lang="es-ES" sz="2400" dirty="0"/>
              <a:t>algas (</a:t>
            </a:r>
            <a:r>
              <a:rPr lang="es-ES" sz="2400" dirty="0" err="1"/>
              <a:t>agar-agar</a:t>
            </a:r>
            <a:r>
              <a:rPr lang="es-ES" sz="2400" dirty="0"/>
              <a:t>) intervienen en la preparación de sustancias gelatinosas utilizadas para el cultivo de bacterias y hongos, como agentes </a:t>
            </a:r>
            <a:r>
              <a:rPr lang="es-ES" sz="2400" dirty="0" err="1"/>
              <a:t>gelificantes</a:t>
            </a:r>
            <a:r>
              <a:rPr lang="es-ES" sz="2400" dirty="0"/>
              <a:t> para postres y confituras.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527</TotalTime>
  <Words>1104</Words>
  <Application>Microsoft Office PowerPoint</Application>
  <PresentationFormat>Presentación en pantalla (4:3)</PresentationFormat>
  <Paragraphs>124</Paragraphs>
  <Slides>30</Slides>
  <Notes>0</Notes>
  <HiddenSlides>0</HiddenSlides>
  <MMClips>0</MMClips>
  <ScaleCrop>false</ScaleCrop>
  <HeadingPairs>
    <vt:vector size="4" baseType="variant">
      <vt:variant>
        <vt:lpstr>Tema</vt:lpstr>
      </vt:variant>
      <vt:variant>
        <vt:i4>1</vt:i4>
      </vt:variant>
      <vt:variant>
        <vt:lpstr>Títulos de diapositiva</vt:lpstr>
      </vt:variant>
      <vt:variant>
        <vt:i4>30</vt:i4>
      </vt:variant>
    </vt:vector>
  </HeadingPairs>
  <TitlesOfParts>
    <vt:vector size="31" baseType="lpstr">
      <vt:lpstr>Flujo</vt:lpstr>
      <vt:lpstr>Protista</vt:lpstr>
      <vt:lpstr>Diapositiva 2</vt:lpstr>
      <vt:lpstr>Diapositiva 3</vt:lpstr>
      <vt:lpstr>Clasificación</vt:lpstr>
      <vt:lpstr>Protistas parecidos a las plantas: ALGAS</vt:lpstr>
      <vt:lpstr>Diapositiva 6</vt:lpstr>
      <vt:lpstr>Diapositiva 7</vt:lpstr>
      <vt:lpstr>Diapositiva 8</vt:lpstr>
      <vt:lpstr>Importancia </vt:lpstr>
      <vt:lpstr>Protistas parecidos a los animales: PROTOZOARIOS</vt:lpstr>
      <vt:lpstr>Diapositiva 11</vt:lpstr>
      <vt:lpstr>Diapositiva 12</vt:lpstr>
      <vt:lpstr>Diapositiva 13</vt:lpstr>
      <vt:lpstr>Rizópodos</vt:lpstr>
      <vt:lpstr>Diapositiva 15</vt:lpstr>
      <vt:lpstr>Ciliados </vt:lpstr>
      <vt:lpstr>Diapositiva 17</vt:lpstr>
      <vt:lpstr>Flagelados</vt:lpstr>
      <vt:lpstr>Diapositiva 19</vt:lpstr>
      <vt:lpstr>Esporozoarios</vt:lpstr>
      <vt:lpstr>Diapositiva 21</vt:lpstr>
      <vt:lpstr>Diapositiva 22</vt:lpstr>
      <vt:lpstr>Protistas parecidos a hongos: MOHOS</vt:lpstr>
      <vt:lpstr>Diapositiva 24</vt:lpstr>
      <vt:lpstr>Diapositiva 25</vt:lpstr>
      <vt:lpstr>Diapositiva 26</vt:lpstr>
      <vt:lpstr>Diapositiva 27</vt:lpstr>
      <vt:lpstr>Diapositiva 28</vt:lpstr>
      <vt:lpstr>Diapositiva 29</vt:lpstr>
      <vt:lpstr>Diapositiva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Reino Protista</dc:title>
  <dc:creator>Usuario</dc:creator>
  <cp:lastModifiedBy>Valeria</cp:lastModifiedBy>
  <cp:revision>47</cp:revision>
  <dcterms:created xsi:type="dcterms:W3CDTF">2013-06-11T00:44:32Z</dcterms:created>
  <dcterms:modified xsi:type="dcterms:W3CDTF">2013-06-18T04:51:21Z</dcterms:modified>
</cp:coreProperties>
</file>