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7" r:id="rId13"/>
    <p:sldId id="268" r:id="rId14"/>
    <p:sldId id="269" r:id="rId15"/>
    <p:sldId id="276" r:id="rId16"/>
    <p:sldId id="266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E7AB43-A3F1-4283-B689-E5A5779C35CB}" type="datetimeFigureOut">
              <a:rPr lang="es-ES" smtClean="0"/>
              <a:pPr/>
              <a:t>15/09/2009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72CC67A6-0AAC-47A7-BC92-9EDC5C2FCF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4.bp.blogspot.com/_bXiAT6MOo8E/SC8agpRAV6I/AAAAAAAAAvI/9CxmKK6MNcE/s1600-h/hurler.jpg" TargetMode="External"/><Relationship Id="rId2" Type="http://schemas.openxmlformats.org/officeDocument/2006/relationships/hyperlink" Target="http://2.bp.blogspot.com/_bXiAT6MOo8E/SC8Y4JRAV1I/AAAAAAAAAug/v5vbDHRqHaA/s1600-h/gauch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4.bp.blogspot.com/_bXiAT6MOo8E/SC8cYpRAV_I/AAAAAAAAAvw/WXAw0lSRc1E/s1600-h/pompe1NT_.jpg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3143272"/>
          </a:xfrm>
        </p:spPr>
        <p:txBody>
          <a:bodyPr>
            <a:normAutofit/>
          </a:bodyPr>
          <a:lstStyle/>
          <a:p>
            <a:r>
              <a:rPr lang="es-ES" sz="9600" dirty="0" smtClean="0">
                <a:latin typeface="Arial Rounded MT Bold" pitchFamily="34" charset="0"/>
              </a:rPr>
              <a:t>Lisosomas</a:t>
            </a:r>
            <a:r>
              <a:rPr lang="es-ES" sz="9600" dirty="0" smtClean="0"/>
              <a:t> </a:t>
            </a:r>
            <a:endParaRPr lang="es-ES" sz="9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9801"/>
            <a:ext cx="9684568" cy="731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Síntesis de enzimas lisosomales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7467600" cy="4873752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Arial Rounded MT Bold" pitchFamily="34" charset="0"/>
              </a:rPr>
              <a:t>Son sintetizadas en ribosomas unidos al RER </a:t>
            </a:r>
          </a:p>
          <a:p>
            <a:r>
              <a:rPr lang="es-ES" dirty="0" smtClean="0">
                <a:latin typeface="Arial Rounded MT Bold" pitchFamily="34" charset="0"/>
              </a:rPr>
              <a:t>Antes de salir del RER se les adiciona un </a:t>
            </a:r>
            <a:r>
              <a:rPr lang="es-ES" dirty="0" err="1" smtClean="0">
                <a:latin typeface="Arial Rounded MT Bold" pitchFamily="34" charset="0"/>
              </a:rPr>
              <a:t>oligosacárido</a:t>
            </a:r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Son transportadas envueltas en membrana hacia el aparato de Golgi</a:t>
            </a:r>
          </a:p>
          <a:p>
            <a:r>
              <a:rPr lang="es-ES" dirty="0" smtClean="0">
                <a:latin typeface="Arial Rounded MT Bold" pitchFamily="34" charset="0"/>
              </a:rPr>
              <a:t>En el aparato de Golgi se adicionan grupos fosfato en las cisternas CIS</a:t>
            </a:r>
          </a:p>
          <a:p>
            <a:r>
              <a:rPr lang="es-ES" dirty="0" smtClean="0">
                <a:latin typeface="Arial Rounded MT Bold" pitchFamily="34" charset="0"/>
              </a:rPr>
              <a:t>Después son transportadas hacia una </a:t>
            </a:r>
            <a:r>
              <a:rPr lang="es-ES" dirty="0" err="1" smtClean="0">
                <a:latin typeface="Arial Rounded MT Bold" pitchFamily="34" charset="0"/>
              </a:rPr>
              <a:t>endosoma</a:t>
            </a:r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Finalmente el </a:t>
            </a:r>
            <a:r>
              <a:rPr lang="es-ES" dirty="0" err="1" smtClean="0">
                <a:latin typeface="Arial Rounded MT Bold" pitchFamily="34" charset="0"/>
              </a:rPr>
              <a:t>endosoma</a:t>
            </a:r>
            <a:r>
              <a:rPr lang="es-ES" dirty="0" smtClean="0">
                <a:latin typeface="Arial Rounded MT Bold" pitchFamily="34" charset="0"/>
              </a:rPr>
              <a:t> madura como un lisosoma</a:t>
            </a:r>
            <a:endParaRPr lang="es-E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Formación de lisosomas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4000" cy="53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¿De que forma </a:t>
            </a:r>
            <a:r>
              <a:rPr lang="es-ES" dirty="0">
                <a:latin typeface="Arial Rounded MT Bold" pitchFamily="34" charset="0"/>
              </a:rPr>
              <a:t>l</a:t>
            </a:r>
            <a:r>
              <a:rPr lang="es-ES" dirty="0" smtClean="0">
                <a:latin typeface="Arial Rounded MT Bold" pitchFamily="34" charset="0"/>
              </a:rPr>
              <a:t>as células obtiene macromoléculas?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385366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 Rounded MT Bold" pitchFamily="34" charset="0"/>
              </a:rPr>
              <a:t>Por </a:t>
            </a:r>
            <a:r>
              <a:rPr lang="es-ES" dirty="0" err="1" smtClean="0">
                <a:latin typeface="Arial Rounded MT Bold" pitchFamily="34" charset="0"/>
              </a:rPr>
              <a:t>endocitosis</a:t>
            </a:r>
            <a:r>
              <a:rPr lang="es-ES" dirty="0" smtClean="0">
                <a:latin typeface="Arial Rounded MT Bold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Arial Rounded MT Bold" pitchFamily="34" charset="0"/>
            </a:endParaRPr>
          </a:p>
          <a:p>
            <a:pPr marL="514350" indent="-514350"/>
            <a:r>
              <a:rPr lang="es-ES" dirty="0" smtClean="0">
                <a:latin typeface="Arial Rounded MT Bold" pitchFamily="34" charset="0"/>
              </a:rPr>
              <a:t>Pinocitosis: absorción de líquido</a:t>
            </a:r>
          </a:p>
          <a:p>
            <a:pPr marL="514350" indent="-514350"/>
            <a:r>
              <a:rPr lang="es-ES" dirty="0" smtClean="0">
                <a:latin typeface="Arial Rounded MT Bold" pitchFamily="34" charset="0"/>
              </a:rPr>
              <a:t>Fagocitosis: ingestión de partículas grandes (bacterias por leucocitos)</a:t>
            </a:r>
          </a:p>
          <a:p>
            <a:pPr marL="514350" indent="-514350">
              <a:buNone/>
            </a:pPr>
            <a:endParaRPr lang="es-ES" dirty="0"/>
          </a:p>
        </p:txBody>
      </p:sp>
      <p:pic>
        <p:nvPicPr>
          <p:cNvPr id="1026" name="Imagen 2" descr="E:\faby\juanis\lisoso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40" y="1484784"/>
            <a:ext cx="49706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2. </a:t>
            </a:r>
            <a:r>
              <a:rPr lang="es-ES" dirty="0" err="1" smtClean="0">
                <a:latin typeface="Arial Rounded MT Bold" pitchFamily="34" charset="0"/>
              </a:rPr>
              <a:t>Endocitosis</a:t>
            </a:r>
            <a:r>
              <a:rPr lang="es-ES" dirty="0" smtClean="0">
                <a:latin typeface="Arial Rounded MT Bold" pitchFamily="34" charset="0"/>
              </a:rPr>
              <a:t> mediada por receptor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09733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Unión de macromoléculas a un receptor membranal, invaginación y degradación por las enzimas lisosomales</a:t>
            </a:r>
          </a:p>
          <a:p>
            <a:pPr marL="514350" indent="-514350">
              <a:buNone/>
            </a:pPr>
            <a:endParaRPr lang="es-ES" dirty="0"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4944"/>
            <a:ext cx="428628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27584" y="350100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dirty="0">
                <a:latin typeface="Arial Rounded MT Bold" pitchFamily="34" charset="0"/>
              </a:rPr>
              <a:t>Ejemplo</a:t>
            </a:r>
            <a:r>
              <a:rPr lang="es-ES" dirty="0" smtClean="0">
                <a:latin typeface="Arial Rounded MT Bold" pitchFamily="34" charset="0"/>
              </a:rPr>
              <a:t>:</a:t>
            </a:r>
          </a:p>
          <a:p>
            <a:pPr>
              <a:buNone/>
            </a:pPr>
            <a:endParaRPr lang="es-ES" dirty="0">
              <a:latin typeface="Arial Rounded MT Bold" pitchFamily="34" charset="0"/>
            </a:endParaRPr>
          </a:p>
          <a:p>
            <a:pPr marL="514350" indent="-514350">
              <a:buAutoNum type="arabicPeriod"/>
            </a:pPr>
            <a:r>
              <a:rPr lang="es-ES" dirty="0">
                <a:latin typeface="Arial Rounded MT Bold" pitchFamily="34" charset="0"/>
              </a:rPr>
              <a:t>Captura </a:t>
            </a:r>
            <a:r>
              <a:rPr lang="es-ES" dirty="0" smtClean="0">
                <a:latin typeface="Arial Rounded MT Bold" pitchFamily="34" charset="0"/>
              </a:rPr>
              <a:t>de partículas de </a:t>
            </a:r>
            <a:r>
              <a:rPr lang="es-ES" dirty="0">
                <a:latin typeface="Arial Rounded MT Bold" pitchFamily="34" charset="0"/>
              </a:rPr>
              <a:t>LDL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11144" cy="580926"/>
          </a:xfrm>
        </p:spPr>
        <p:txBody>
          <a:bodyPr/>
          <a:lstStyle/>
          <a:p>
            <a:r>
              <a:rPr lang="es-MX" dirty="0" smtClean="0">
                <a:latin typeface="Arial Rounded MT Bold" pitchFamily="34" charset="0"/>
              </a:rPr>
              <a:t>Transporte del aparato de Golgi</a:t>
            </a:r>
            <a:endParaRPr lang="es-MX" dirty="0">
              <a:latin typeface="Arial Rounded MT Bold" pitchFamily="34" charset="0"/>
            </a:endParaRPr>
          </a:p>
        </p:txBody>
      </p:sp>
      <p:pic>
        <p:nvPicPr>
          <p:cNvPr id="4" name="Imagen 4" descr="lisosom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31" r="4350" b="2953"/>
          <a:stretch>
            <a:fillRect/>
          </a:stretch>
        </p:blipFill>
        <p:spPr bwMode="auto">
          <a:xfrm>
            <a:off x="0" y="908720"/>
            <a:ext cx="436188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" name="Imagen 5" descr="lisoso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68630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3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osomas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6000" contrast="30000"/>
          </a:blip>
          <a:srcRect l="2785" t="7410"/>
          <a:stretch>
            <a:fillRect/>
          </a:stretch>
        </p:blipFill>
        <p:spPr bwMode="auto">
          <a:xfrm>
            <a:off x="467544" y="188640"/>
            <a:ext cx="8064896" cy="574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71934" y="1071546"/>
            <a:ext cx="4686304" cy="1143000"/>
          </a:xfrm>
        </p:spPr>
        <p:txBody>
          <a:bodyPr>
            <a:noAutofit/>
          </a:bodyPr>
          <a:lstStyle/>
          <a:p>
            <a:r>
              <a:rPr lang="es-ES" sz="3200" dirty="0" err="1" smtClean="0">
                <a:latin typeface="Arial Rounded MT Bold" pitchFamily="34" charset="0"/>
              </a:rPr>
              <a:t>Endocitosis</a:t>
            </a:r>
            <a:r>
              <a:rPr lang="es-ES" sz="3200" dirty="0" smtClean="0">
                <a:latin typeface="Arial Rounded MT Bold" pitchFamily="34" charset="0"/>
              </a:rPr>
              <a:t> mediada por receptor: transporte de partículas LDL</a:t>
            </a:r>
            <a:endParaRPr lang="es-ES" sz="32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071934" y="2332037"/>
            <a:ext cx="4686304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2000" dirty="0" smtClean="0">
                <a:latin typeface="Arial Rounded MT Bold" pitchFamily="34" charset="0"/>
              </a:rPr>
              <a:t>En la membrana plasmática el receptor LDL se une a las partículas de la sangre</a:t>
            </a:r>
          </a:p>
          <a:p>
            <a:pPr marL="514350" indent="-514350">
              <a:buAutoNum type="arabicPeriod"/>
            </a:pPr>
            <a:endParaRPr lang="es-ES" sz="2000" dirty="0" smtClean="0">
              <a:latin typeface="Arial Rounded MT Bold" pitchFamily="34" charset="0"/>
            </a:endParaRPr>
          </a:p>
          <a:p>
            <a:pPr marL="514350" indent="-514350">
              <a:buAutoNum type="arabicPeriod"/>
            </a:pPr>
            <a:r>
              <a:rPr lang="es-ES" sz="2000" dirty="0" smtClean="0">
                <a:latin typeface="Arial Rounded MT Bold" pitchFamily="34" charset="0"/>
              </a:rPr>
              <a:t>Los receptores LDL se acumulan en las invaginaciones </a:t>
            </a:r>
            <a:r>
              <a:rPr lang="es-ES" sz="2000" dirty="0" err="1" smtClean="0">
                <a:latin typeface="Arial Rounded MT Bold" pitchFamily="34" charset="0"/>
              </a:rPr>
              <a:t>membranales</a:t>
            </a:r>
            <a:r>
              <a:rPr lang="es-ES" sz="2000" dirty="0" smtClean="0">
                <a:latin typeface="Arial Rounded MT Bold" pitchFamily="34" charset="0"/>
              </a:rPr>
              <a:t> cubiertas por </a:t>
            </a:r>
            <a:r>
              <a:rPr lang="es-ES" sz="2000" dirty="0" err="1" smtClean="0">
                <a:latin typeface="Arial Rounded MT Bold" pitchFamily="34" charset="0"/>
              </a:rPr>
              <a:t>clatrina</a:t>
            </a:r>
            <a:r>
              <a:rPr lang="es-ES" sz="2000" dirty="0" smtClean="0">
                <a:latin typeface="Arial Rounded MT Bold" pitchFamily="34" charset="0"/>
              </a:rPr>
              <a:t> y </a:t>
            </a:r>
            <a:r>
              <a:rPr lang="es-ES" sz="2000" dirty="0" err="1" smtClean="0">
                <a:latin typeface="Arial Rounded MT Bold" pitchFamily="34" charset="0"/>
              </a:rPr>
              <a:t>adaptina</a:t>
            </a:r>
            <a:endParaRPr lang="es-ES" sz="2000" dirty="0">
              <a:latin typeface="Arial Rounded MT Bold" pitchFamily="34" charset="0"/>
            </a:endParaRPr>
          </a:p>
        </p:txBody>
      </p:sp>
      <p:pic>
        <p:nvPicPr>
          <p:cNvPr id="6" name="Picture 3" descr="lisosoma7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5556" t="2245" r="3969" b="2654"/>
          <a:stretch>
            <a:fillRect/>
          </a:stretch>
        </p:blipFill>
        <p:spPr bwMode="auto">
          <a:xfrm>
            <a:off x="0" y="27384"/>
            <a:ext cx="4135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0" y="642918"/>
            <a:ext cx="41148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3. </a:t>
            </a:r>
            <a:r>
              <a:rPr lang="es-ES" dirty="0" smtClean="0">
                <a:latin typeface="Arial Rounded MT Bold" pitchFamily="34" charset="0"/>
              </a:rPr>
              <a:t>Las invaginaciones cubiertas de </a:t>
            </a:r>
            <a:r>
              <a:rPr lang="es-ES" dirty="0" err="1" smtClean="0">
                <a:latin typeface="Arial Rounded MT Bold" pitchFamily="34" charset="0"/>
              </a:rPr>
              <a:t>clatrina</a:t>
            </a:r>
            <a:r>
              <a:rPr lang="es-ES" dirty="0" smtClean="0">
                <a:latin typeface="Arial Rounded MT Bold" pitchFamily="34" charset="0"/>
              </a:rPr>
              <a:t> se cierran y forman vesículas, que contienen partículas LDL unidas a sus receptores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4. Las vesículas pierden la cubierta de </a:t>
            </a:r>
            <a:r>
              <a:rPr lang="es-ES" dirty="0" err="1" smtClean="0">
                <a:latin typeface="Arial Rounded MT Bold" pitchFamily="34" charset="0"/>
              </a:rPr>
              <a:t>clatrina</a:t>
            </a:r>
            <a:r>
              <a:rPr lang="es-ES" dirty="0" smtClean="0">
                <a:latin typeface="Arial Rounded MT Bold" pitchFamily="34" charset="0"/>
              </a:rPr>
              <a:t> y se unen a un </a:t>
            </a:r>
            <a:r>
              <a:rPr lang="es-ES" dirty="0" err="1" smtClean="0">
                <a:latin typeface="Arial Rounded MT Bold" pitchFamily="34" charset="0"/>
              </a:rPr>
              <a:t>endosoma</a:t>
            </a:r>
            <a:r>
              <a:rPr lang="es-ES" dirty="0" smtClean="0">
                <a:latin typeface="Arial Rounded MT Bold" pitchFamily="34" charset="0"/>
              </a:rPr>
              <a:t> temprano. El pH ácido causa la liberación de la partícula LDL del receptor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5" name="Picture 3" descr="lisosoma7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5556" t="2245" r="3969" b="2654"/>
          <a:stretch>
            <a:fillRect/>
          </a:stretch>
        </p:blipFill>
        <p:spPr bwMode="auto">
          <a:xfrm>
            <a:off x="0" y="27384"/>
            <a:ext cx="4135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99992" y="642918"/>
            <a:ext cx="4186808" cy="5666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5. El receptor vacio regresa a la membrana celular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6. Las vesículas del </a:t>
            </a:r>
            <a:r>
              <a:rPr lang="es-ES" dirty="0" err="1" smtClean="0">
                <a:latin typeface="Arial Rounded MT Bold" pitchFamily="34" charset="0"/>
              </a:rPr>
              <a:t>endosoma</a:t>
            </a:r>
            <a:r>
              <a:rPr lang="es-ES" dirty="0" smtClean="0">
                <a:latin typeface="Arial Rounded MT Bold" pitchFamily="34" charset="0"/>
              </a:rPr>
              <a:t> temprano se fusionan con un </a:t>
            </a:r>
            <a:r>
              <a:rPr lang="es-ES" dirty="0" err="1" smtClean="0">
                <a:latin typeface="Arial Rounded MT Bold" pitchFamily="34" charset="0"/>
              </a:rPr>
              <a:t>desmosoma</a:t>
            </a:r>
            <a:r>
              <a:rPr lang="es-ES" dirty="0" smtClean="0">
                <a:latin typeface="Arial Rounded MT Bold" pitchFamily="34" charset="0"/>
              </a:rPr>
              <a:t> tardío (el cual contiene enzimas lisosomales) y “maduran hacia el lisosoma”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7. Las partículas LDL se digieren y el colesterol es liberado para ser utilizado en la formación de membrana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Picture 3" descr="lisosoma7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5556" t="2245" r="3969" b="2654"/>
          <a:stretch>
            <a:fillRect/>
          </a:stretch>
        </p:blipFill>
        <p:spPr bwMode="auto">
          <a:xfrm>
            <a:off x="0" y="-27384"/>
            <a:ext cx="4135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Estructura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4500594" cy="4454525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Son pequeñas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vesículas rodeadas 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de membrana </a:t>
            </a:r>
          </a:p>
          <a:p>
            <a:pPr>
              <a:buNone/>
            </a:pPr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Contiene enzimas </a:t>
            </a:r>
          </a:p>
          <a:p>
            <a:pPr>
              <a:buNone/>
            </a:pPr>
            <a:r>
              <a:rPr lang="es-ES" dirty="0">
                <a:latin typeface="Arial Rounded MT Bold" pitchFamily="34" charset="0"/>
              </a:rPr>
              <a:t>h</a:t>
            </a:r>
            <a:r>
              <a:rPr lang="es-ES" dirty="0" smtClean="0">
                <a:latin typeface="Arial Rounded MT Bold" pitchFamily="34" charset="0"/>
              </a:rPr>
              <a:t>idrolíticas (proteasas,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nucleasas, lipasas,</a:t>
            </a:r>
          </a:p>
          <a:p>
            <a:pPr>
              <a:buNone/>
            </a:pPr>
            <a:r>
              <a:rPr lang="es-ES" dirty="0" smtClean="0">
                <a:latin typeface="Arial Rounded MT Bold" pitchFamily="34" charset="0"/>
              </a:rPr>
              <a:t>fosfatasas, etc.)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41217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0194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Funciones de los lisosomas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Los lisosomas degradan y reciclan sustratos que llegan a la célula por </a:t>
            </a:r>
            <a:r>
              <a:rPr lang="es-ES" dirty="0" err="1" smtClean="0">
                <a:latin typeface="Arial Rounded MT Bold" pitchFamily="34" charset="0"/>
              </a:rPr>
              <a:t>endocitosis</a:t>
            </a:r>
            <a:r>
              <a:rPr lang="es-ES" dirty="0" smtClean="0">
                <a:latin typeface="Arial Rounded MT Bold" pitchFamily="34" charset="0"/>
              </a:rPr>
              <a:t>, fagocitosis o por </a:t>
            </a:r>
            <a:r>
              <a:rPr lang="es-ES" dirty="0" err="1" smtClean="0">
                <a:latin typeface="Arial Rounded MT Bold" pitchFamily="34" charset="0"/>
              </a:rPr>
              <a:t>autofagosomas</a:t>
            </a:r>
            <a:r>
              <a:rPr lang="es-ES" dirty="0" smtClean="0">
                <a:latin typeface="Arial Rounded MT Bold" pitchFamily="34" charset="0"/>
              </a:rPr>
              <a:t>.</a:t>
            </a:r>
          </a:p>
          <a:p>
            <a:r>
              <a:rPr lang="es-ES" dirty="0" smtClean="0">
                <a:latin typeface="Arial Rounded MT Bold" pitchFamily="34" charset="0"/>
              </a:rPr>
              <a:t>Regresan los aminoácidos al sistema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53" y="2071678"/>
            <a:ext cx="4285031" cy="35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Procesos </a:t>
            </a:r>
            <a:r>
              <a:rPr lang="es-ES" dirty="0" err="1" smtClean="0">
                <a:latin typeface="Arial Rounded MT Bold" pitchFamily="34" charset="0"/>
              </a:rPr>
              <a:t>patologicos</a:t>
            </a:r>
            <a:r>
              <a:rPr lang="es-ES" dirty="0" smtClean="0">
                <a:latin typeface="Arial Rounded MT Bold" pitchFamily="34" charset="0"/>
              </a:rPr>
              <a:t> en que intervienen los lisosomas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86808" cy="228601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es-ES" dirty="0" smtClean="0">
                <a:latin typeface="Arial Rounded MT Bold" pitchFamily="34" charset="0"/>
              </a:rPr>
              <a:t>1.Enfermedades por acumulación de residuos:</a:t>
            </a:r>
          </a:p>
          <a:p>
            <a:pPr marL="514350" indent="-514350"/>
            <a:r>
              <a:rPr lang="es-ES" dirty="0" smtClean="0">
                <a:latin typeface="Arial Rounded MT Bold" pitchFamily="34" charset="0"/>
              </a:rPr>
              <a:t>Asbestosis</a:t>
            </a:r>
          </a:p>
          <a:p>
            <a:pPr marL="514350" indent="-514350"/>
            <a:r>
              <a:rPr lang="es-ES" dirty="0" smtClean="0">
                <a:latin typeface="Arial Rounded MT Bold" pitchFamily="34" charset="0"/>
              </a:rPr>
              <a:t>Silicosis</a:t>
            </a:r>
          </a:p>
          <a:p>
            <a:pPr marL="514350" indent="-514350"/>
            <a:endParaRPr lang="es-E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r>
              <a:rPr lang="es-ES" dirty="0" smtClean="0">
                <a:latin typeface="Arial Rounded MT Bold" pitchFamily="34" charset="0"/>
              </a:rPr>
              <a:t>2.Desordenes por mutación genética de enzimas de degradación</a:t>
            </a:r>
          </a:p>
          <a:p>
            <a:pPr marL="514350" indent="-514350"/>
            <a:r>
              <a:rPr lang="es-ES" dirty="0" smtClean="0">
                <a:latin typeface="Arial Rounded MT Bold" pitchFamily="34" charset="0"/>
              </a:rPr>
              <a:t>Enfermedad de </a:t>
            </a:r>
            <a:r>
              <a:rPr lang="es-ES" dirty="0" err="1" smtClean="0">
                <a:latin typeface="Arial Rounded MT Bold" pitchFamily="34" charset="0"/>
              </a:rPr>
              <a:t>Tay</a:t>
            </a:r>
            <a:r>
              <a:rPr lang="es-ES" dirty="0" smtClean="0">
                <a:latin typeface="Arial Rounded MT Bold" pitchFamily="34" charset="0"/>
              </a:rPr>
              <a:t> </a:t>
            </a:r>
            <a:r>
              <a:rPr lang="es-ES" dirty="0" err="1" smtClean="0">
                <a:latin typeface="Arial Rounded MT Bold" pitchFamily="34" charset="0"/>
              </a:rPr>
              <a:t>Sachs</a:t>
            </a:r>
            <a:endParaRPr lang="es-E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s-ES" dirty="0"/>
          </a:p>
        </p:txBody>
      </p:sp>
      <p:pic>
        <p:nvPicPr>
          <p:cNvPr id="4" name="BLOGGER_PHOTO_ID_5201403447475197778" descr="http://2.bp.blogspot.com/_bXiAT6MOo8E/SC8Y4JRAV1I/AAAAAAAAAug/v5vbDHRqHaA/s320/gauch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10000"/>
            <a:ext cx="23044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2071702" cy="282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OGGER_PHOTO_ID_5201407304355829746" descr="http://4.bp.blogspot.com/_bXiAT6MOo8E/SC8cYpRAV_I/AAAAAAAAAvw/WXAw0lSRc1E/s320/pompe1NT_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14818"/>
            <a:ext cx="209677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LOGGER_PHOTO_ID_5201405242771527586" descr="http://4.bp.blogspot.com/_bXiAT6MOo8E/SC8agpRAV6I/AAAAAAAAAvI/9CxmKK6MNcE/s320/hurler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643314"/>
            <a:ext cx="1987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Enzimas Lisosomales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3 Marcador de contenido" descr="enzimas lisosomales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94884"/>
            <a:ext cx="8501122" cy="512229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71522"/>
            <a:ext cx="4071966" cy="578647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Degradan macromoléculas y reciclan los componentes</a:t>
            </a:r>
          </a:p>
          <a:p>
            <a:endParaRPr lang="es-ES" dirty="0">
              <a:latin typeface="Arial Rounded MT Bold" pitchFamily="34" charset="0"/>
            </a:endParaRPr>
          </a:p>
          <a:p>
            <a:pPr>
              <a:buNone/>
            </a:pPr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Dentro de los lisosomas el pH es ácido (5), debido a una proteína membranal que bombea protones H+ al interior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Picture 6" descr="lisosoma5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0234" t="4703" r="6754" b="9843"/>
          <a:stretch>
            <a:fillRect/>
          </a:stretch>
        </p:blipFill>
        <p:spPr bwMode="auto">
          <a:xfrm>
            <a:off x="4572000" y="642918"/>
            <a:ext cx="334936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 Rounded MT Bold" pitchFamily="34" charset="0"/>
              </a:rPr>
              <a:t>Clasificación de lisosomas</a:t>
            </a:r>
            <a:endParaRPr lang="es-E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  <a:latin typeface="Arial Rounded MT Bold" pitchFamily="34" charset="0"/>
              </a:rPr>
              <a:t>Lisosoma primario:</a:t>
            </a:r>
          </a:p>
          <a:p>
            <a:pPr algn="just">
              <a:buNone/>
            </a:pPr>
            <a:endParaRPr lang="es-ES" dirty="0" smtClean="0">
              <a:latin typeface="Arial Rounded MT Bold" pitchFamily="34" charset="0"/>
            </a:endParaRPr>
          </a:p>
          <a:p>
            <a:pPr algn="just">
              <a:buNone/>
            </a:pPr>
            <a:r>
              <a:rPr lang="es-ES" dirty="0" smtClean="0">
                <a:latin typeface="Arial Rounded MT Bold" pitchFamily="34" charset="0"/>
              </a:rPr>
              <a:t>Contiene enzimas lisosomales sintetizadas por ribosomas unidos al RER y maduradas en Golgi</a:t>
            </a:r>
          </a:p>
          <a:p>
            <a:pPr algn="just">
              <a:buNone/>
            </a:pPr>
            <a:endParaRPr lang="es-ES" dirty="0" smtClean="0">
              <a:latin typeface="Arial Rounded MT Bold" pitchFamily="34" charset="0"/>
            </a:endParaRPr>
          </a:p>
          <a:p>
            <a:pPr algn="just">
              <a:buNone/>
            </a:pP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3 Imagen" descr="http://sabanet.unisabana.edu.co/crear/paginas/fisiology/imagenes/imagenes%20finales/lisosoma%2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4450080" cy="30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Lisosoma Secundario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También denominados heterofagosoma o vacuola digestiva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>
                <a:latin typeface="Arial Rounded MT Bold" pitchFamily="34" charset="0"/>
              </a:rPr>
              <a:t>Aparece después de la fagocitosis o pinocitosis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 Rounded MT Bold" pitchFamily="34" charset="0"/>
              </a:rPr>
              <a:t>Contiene el material ingerido dentro de una membrana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 Rounded MT Bold" pitchFamily="34" charset="0"/>
              </a:rPr>
              <a:t>Esta rodeado de lisosomas primarios que se fusionan con Él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 Rounded MT Bold" pitchFamily="34" charset="0"/>
              </a:rPr>
              <a:t>El material englobado es digerido progresivamente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Arial Rounded MT Bold" pitchFamily="34" charset="0"/>
              </a:rPr>
              <a:t>Se obtienen pequeñas moléculas que pueden ser incorporadas a las células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 Rounded MT Bold" pitchFamily="34" charset="0"/>
              </a:rPr>
              <a:t>Cuerpo Residual</a:t>
            </a:r>
            <a:endParaRPr lang="es-ES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 Rounded MT Bold" pitchFamily="34" charset="0"/>
              </a:rPr>
              <a:t>Se forma cuando la digestión es incompleta</a:t>
            </a:r>
          </a:p>
          <a:p>
            <a:endParaRPr lang="es-ES" sz="2800" dirty="0" smtClean="0">
              <a:latin typeface="Arial Rounded MT Bold" pitchFamily="34" charset="0"/>
            </a:endParaRPr>
          </a:p>
          <a:p>
            <a:r>
              <a:rPr lang="es-ES" sz="2800" dirty="0" smtClean="0">
                <a:latin typeface="Arial Rounded MT Bold" pitchFamily="34" charset="0"/>
              </a:rPr>
              <a:t>Pueden ser eliminados de la célula o permanecer dentro de ella</a:t>
            </a:r>
          </a:p>
          <a:p>
            <a:endParaRPr lang="es-ES" sz="2800" dirty="0" smtClean="0">
              <a:latin typeface="Arial Rounded MT Bold" pitchFamily="34" charset="0"/>
            </a:endParaRPr>
          </a:p>
          <a:p>
            <a:r>
              <a:rPr lang="es-ES" sz="2800" dirty="0" smtClean="0">
                <a:latin typeface="Arial Rounded MT Bold" pitchFamily="34" charset="0"/>
              </a:rPr>
              <a:t>Pueden ser importante en el proceso de envejecimiento celular</a:t>
            </a:r>
            <a:endParaRPr lang="es-E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latin typeface="Arial Rounded MT Bold" pitchFamily="34" charset="0"/>
              </a:rPr>
              <a:t>Autofagosoma</a:t>
            </a:r>
            <a:r>
              <a:rPr lang="es-ES" dirty="0" smtClean="0">
                <a:latin typeface="Arial Rounded MT Bold" pitchFamily="34" charset="0"/>
              </a:rPr>
              <a:t> o vacuola </a:t>
            </a:r>
            <a:r>
              <a:rPr lang="es-ES" dirty="0" err="1" smtClean="0">
                <a:latin typeface="Arial Rounded MT Bold" pitchFamily="34" charset="0"/>
              </a:rPr>
              <a:t>autofagica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00948" cy="4643446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rial Rounded MT Bold" pitchFamily="34" charset="0"/>
              </a:rPr>
              <a:t>Se forma en ciertas condiciones fisiológicas y patológicas</a:t>
            </a:r>
          </a:p>
          <a:p>
            <a:endParaRPr lang="es-ES" dirty="0" smtClean="0">
              <a:latin typeface="Arial Rounded MT Bold" pitchFamily="34" charset="0"/>
            </a:endParaRPr>
          </a:p>
          <a:p>
            <a:endParaRPr lang="es-ES" sz="2400" dirty="0" smtClean="0">
              <a:latin typeface="Arial Rounded MT Bold" pitchFamily="34" charset="0"/>
            </a:endParaRPr>
          </a:p>
          <a:p>
            <a:r>
              <a:rPr lang="es-ES" sz="2400" dirty="0" smtClean="0">
                <a:latin typeface="Arial Rounded MT Bold" pitchFamily="34" charset="0"/>
              </a:rPr>
              <a:t>El lisosoma engloba y digiere </a:t>
            </a:r>
            <a:r>
              <a:rPr lang="es-ES" sz="2400" dirty="0" err="1" smtClean="0">
                <a:latin typeface="Arial Rounded MT Bold" pitchFamily="34" charset="0"/>
              </a:rPr>
              <a:t>organelos</a:t>
            </a:r>
            <a:r>
              <a:rPr lang="es-ES" sz="2400" dirty="0" smtClean="0">
                <a:latin typeface="Arial Rounded MT Bold" pitchFamily="34" charset="0"/>
              </a:rPr>
              <a:t> (mitocondrias o porciones del RE)</a:t>
            </a:r>
            <a:endParaRPr lang="es-E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osoma6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3645" t="4845" r="5208" b="2148"/>
          <a:stretch>
            <a:fillRect/>
          </a:stretch>
        </p:blipFill>
        <p:spPr bwMode="auto">
          <a:xfrm>
            <a:off x="341638" y="142852"/>
            <a:ext cx="8516642" cy="671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75F6D" mc:Ignorable=""/>
      </a:dk2>
      <a:lt2>
        <a:srgbClr xmlns:mc="http://schemas.openxmlformats.org/markup-compatibility/2006" xmlns:a14="http://schemas.microsoft.com/office/drawing/2010/main" val="FFF39D" mc:Ignorable=""/>
      </a:lt2>
      <a:accent1>
        <a:srgbClr xmlns:mc="http://schemas.openxmlformats.org/markup-compatibility/2006" xmlns:a14="http://schemas.microsoft.com/office/drawing/2010/main" val="FE8637" mc:Ignorable=""/>
      </a:accent1>
      <a:accent2>
        <a:srgbClr xmlns:mc="http://schemas.openxmlformats.org/markup-compatibility/2006" xmlns:a14="http://schemas.microsoft.com/office/drawing/2010/main" val="7598D9" mc:Ignorable=""/>
      </a:accent2>
      <a:accent3>
        <a:srgbClr xmlns:mc="http://schemas.openxmlformats.org/markup-compatibility/2006" xmlns:a14="http://schemas.microsoft.com/office/drawing/2010/main" val="B32C16" mc:Ignorable=""/>
      </a:accent3>
      <a:accent4>
        <a:srgbClr xmlns:mc="http://schemas.openxmlformats.org/markup-compatibility/2006" xmlns:a14="http://schemas.microsoft.com/office/drawing/2010/main" val="F5CD2D" mc:Ignorable=""/>
      </a:accent4>
      <a:accent5>
        <a:srgbClr xmlns:mc="http://schemas.openxmlformats.org/markup-compatibility/2006" xmlns:a14="http://schemas.microsoft.com/office/drawing/2010/main" val="AEBAD5" mc:Ignorable=""/>
      </a:accent5>
      <a:accent6>
        <a:srgbClr xmlns:mc="http://schemas.openxmlformats.org/markup-compatibility/2006" xmlns:a14="http://schemas.microsoft.com/office/drawing/2010/main" val="777C84" mc:Ignorable=""/>
      </a:accent6>
      <a:hlink>
        <a:srgbClr xmlns:mc="http://schemas.openxmlformats.org/markup-compatibility/2006" xmlns:a14="http://schemas.microsoft.com/office/drawing/2010/main" val="D2611C" mc:Ignorable=""/>
      </a:hlink>
      <a:folHlink>
        <a:srgbClr xmlns:mc="http://schemas.openxmlformats.org/markup-compatibility/2006" xmlns:a14="http://schemas.microsoft.com/office/drawing/2010/main" val="3B435B" mc:Ignorable="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xmlns:mc="http://schemas.openxmlformats.org/markup-compatibility/2006" xmlns:a14="http://schemas.microsoft.com/office/drawing/2010/main" val="000000" mc:Ignorable="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xmlns:mc="http://schemas.openxmlformats.org/markup-compatibility/2006" xmlns:a14="http://schemas.microsoft.com/office/drawing/2010/main" val="000000" mc:Ignorable="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497</Words>
  <Application>Microsoft Office PowerPoint</Application>
  <PresentationFormat>Presentación en pantalla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Mirador</vt:lpstr>
      <vt:lpstr>Lisosomas </vt:lpstr>
      <vt:lpstr>Estructura</vt:lpstr>
      <vt:lpstr>Enzimas Lisosomales</vt:lpstr>
      <vt:lpstr>Presentación de PowerPoint</vt:lpstr>
      <vt:lpstr>Clasificación de lisosomas</vt:lpstr>
      <vt:lpstr>Lisosoma Secundario</vt:lpstr>
      <vt:lpstr>Cuerpo Residual</vt:lpstr>
      <vt:lpstr>Autofagosoma o vacuola autofagica</vt:lpstr>
      <vt:lpstr>Presentación de PowerPoint</vt:lpstr>
      <vt:lpstr>Presentación de PowerPoint</vt:lpstr>
      <vt:lpstr>Síntesis de enzimas lisosomales</vt:lpstr>
      <vt:lpstr>Formación de lisosomas</vt:lpstr>
      <vt:lpstr>¿De que forma las células obtiene macromoléculas?</vt:lpstr>
      <vt:lpstr>2. Endocitosis mediada por receptor</vt:lpstr>
      <vt:lpstr>Transporte del aparato de Golgi</vt:lpstr>
      <vt:lpstr>Presentación de PowerPoint</vt:lpstr>
      <vt:lpstr>Endocitosis mediada por receptor: transporte de partículas LDL</vt:lpstr>
      <vt:lpstr>Presentación de PowerPoint</vt:lpstr>
      <vt:lpstr>Presentación de PowerPoint</vt:lpstr>
      <vt:lpstr>Funciones de los lisosomas</vt:lpstr>
      <vt:lpstr>Procesos patologicos en que intervienen los lisosomas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Lisosomas</dc:title>
  <dc:creator>Valued Acer Customer</dc:creator>
  <cp:lastModifiedBy>LIVERPOOL</cp:lastModifiedBy>
  <cp:revision>18</cp:revision>
  <dcterms:created xsi:type="dcterms:W3CDTF">2008-10-09T09:38:57Z</dcterms:created>
  <dcterms:modified xsi:type="dcterms:W3CDTF">2009-09-15T17:49:50Z</dcterms:modified>
</cp:coreProperties>
</file>