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66" r:id="rId6"/>
    <p:sldId id="260" r:id="rId7"/>
    <p:sldId id="261" r:id="rId8"/>
    <p:sldId id="269" r:id="rId9"/>
    <p:sldId id="262" r:id="rId10"/>
    <p:sldId id="263" r:id="rId11"/>
    <p:sldId id="268" r:id="rId12"/>
    <p:sldId id="267" r:id="rId13"/>
    <p:sldId id="264" r:id="rId14"/>
    <p:sldId id="270" r:id="rId15"/>
    <p:sldId id="271" r:id="rId16"/>
    <p:sldId id="265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BEFD030-FC58-4CD5-B8E5-6D22696A9BBB}" type="datetimeFigureOut">
              <a:rPr lang="es-MX" smtClean="0"/>
              <a:t>21/05/2013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D2A6411-CE87-4097-AE48-F98D9C3D400E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1484784"/>
            <a:ext cx="6886600" cy="2396976"/>
          </a:xfrm>
        </p:spPr>
        <p:txBody>
          <a:bodyPr/>
          <a:lstStyle/>
          <a:p>
            <a:r>
              <a:rPr lang="es-MX" dirty="0" smtClean="0"/>
              <a:t>ORGANELOS CITOPLASMÁTICOS Y SUS ENFERMEDADES RELACIONADAS.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123728" y="537805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KATERINE A. CASTILLO C.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CUARTO C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ESPOCH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Tiene:</a:t>
            </a:r>
          </a:p>
          <a:p>
            <a:pPr lvl="1"/>
            <a:r>
              <a:rPr lang="es-MX" dirty="0" smtClean="0"/>
              <a:t>Ectoplasma: contacto con la membrana plasmática, de aspecto claro, homogénea, con escasos gránulos.</a:t>
            </a:r>
          </a:p>
          <a:p>
            <a:pPr lvl="1"/>
            <a:r>
              <a:rPr lang="es-MX" dirty="0" smtClean="0"/>
              <a:t>Endoplasma: junto a la membrana nuclear, opaco, con granulaciones, </a:t>
            </a:r>
            <a:r>
              <a:rPr lang="es-MX" dirty="0" err="1" smtClean="0"/>
              <a:t>heterogeneo</a:t>
            </a:r>
            <a:r>
              <a:rPr lang="es-MX" dirty="0" smtClean="0"/>
              <a:t>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Citoplasma</a:t>
            </a:r>
            <a:endParaRPr lang="es-MX" dirty="0"/>
          </a:p>
        </p:txBody>
      </p:sp>
      <p:sp>
        <p:nvSpPr>
          <p:cNvPr id="6" name="AutoShape 2" descr="data:image/jpeg;base64,/9j/4AAQSkZJRgABAQAAAQABAAD/2wCEAAkGBhISEBAQEhIUFBAQDxAPDxAPDw8PDw8QFBAVFBQQEhIXHCYeFxkjGRQUHy8gIycqLCwsFR40NTAqNSYsLSkBCQoKDgwOFw8PGikcHB0pKSkqKikpKTUpKSwpKSkpKSkpKS0pLCkpKSkpKSksLSkpKSkpLyksKSksKSkxKSwuLP/AABEIAP8AxgMBIgACEQEDEQH/xAAbAAABBQEBAAAAAAAAAAAAAAADAAECBAUGB//EAD4QAAICAQMCBQIEAwQIBwAAAAECAAMRBBIhBTEGEyJBUWFxFCMygZGx0TNCYqEHFSRSktLh8BZTY3KCk8H/xAAZAQADAQEBAAAAAAAAAAAAAAAAAQIDBAX/xAApEQACAgICAQIFBQEAAAAAAAAAAQIRAxIhMUFRcRMyUmGRIoGh0fAE/9oADAMBAAIRAxEAPwD25Uk40eADYij5jGACjR40AHEUaMTGA4jMIwMeMYxjAxERQETEfEYR5IDxRRQAUUUUAFFFFABRRRQAUUUUAFFFFABopVGqGcQ9dmZTjQExHiikgMYo8UAImNJ4jYjAjtj4jx4gIYjYkzFiOwGAkowjxAKKKCusxGlYBN0bfKjWmVW1JziaLGOjW3R5QRzCV6v5kuDCi3FBC3MmGk0IlFFGiAUUaKMDNbp5zLWmyODLUbEpzbXIDxRsxmfEgB8xZgy8ibY9R0HjQH4iONRHqxBsxZghZJAxUMJFGEeIQooxaIGADylr2wM/Al2U9UsuHYFKjVArKtl4DR7+Jm6l52ximbI1R1GSWzIzmc7XqTnEvVXHEqWNIGjbo1GJa/ETATVES9pr8zGWMTRtV2ZkjKtT4loGcslTMmRMaPiNEOgkbMRME9oglYiZaVrtQB7yF+sGMTmeo9XwxA5+06MeJyKUbOjs1q/Mr26n3E5Jer5bE2KdXuXE3eHXk01NAasRDWTJuO3nMjRYSY9FQtToq9RLlVmZi6fM0tOZzziJovqZKDrMJOYzIsIlElGzABmaVroSyyAeyaRQ6KGqmTdV7zX1Ezb24nZA0RlWrg/WHp1WBzF5ZkWoIm/fZYR9cv8AHgTU6chGD7TH0ujLZ47TpOnphR9JlkpLgllusy3WeJXRZYWcMjJkoo2YpAFVriTgSo7EHmRFuCZm6rXktidUIFpE9bqM7j8Cc6gJDHGTnvNwrkH6zKHT7eQnAPuZ1RVI0XBjnSsTlf1luB9PebOhtZW2Ecwuh6LZUdzNuY9iPaW6NGysXb9Upy8dg2DtrYjtDaJCPaErtJbBHEugAKTjntMnLgVk1Aluk4GZnhtoy0EdWXOB2mbi2Ls2X6gqj5lB+qu/YhV+feUNQ+0ZJ4ziUH1PBOeBHHCuw1NjU6sqMiz78ysvXXX6j6zKBA9RPGM/eKm0H24Paa/CXlFao3K/ESHg95Z/EgjInH6hgp7yxo+p7QOeIPCu0LU6G23MqMmZBNWG5EmtkWrQURFOMQopzxIhsw9b4ibEyen02JbqTEgjwqtMZNkMt1wu6ArMIJg0STzFI4jyaDg4jx3q9XTVU2mBy1jB2WtrSuKnNYKrW52s4VThffGVzmc5r9dqnscFtQnl62kslWlzUunF6hSlgXdZuUlmHq7c7QMH0zVV5xmU20q5z7mdMeSzz7qnU9XXc43WrX+KWp9ukDrTS2rprqfTtsPmu9bWEj1YI7DbgnW/WLU9+y4WvotAm5KTuDHWagM5r2MFby2RmAViu79PAE7x9CpxuAOCGAYA4YHIYZ9wQDn6SylGcfSD9ws4AdX6nx6LSzdI84IukIWvWDRljuDV8t5w2hQ+ckDYR6pp6S/XJ+M83zrgmn1jUf7LWrmynUOlITaqh2dMNg9+Mcd+2SvEp9T0Nz7WpuNbpn0si2U2Z9rF4P7giYSbQRSk6boy/ByXWaRH1IYXCy9SbK2qZkW5xW5UondAhzsXOewmq1Y7/sJiHxdbXf8AhtVpzXkAfiK/Ms07OfhiowCMc+x7zT6hqFVfqTxKxT36NcmCeNrbzyivqPU2M8A8+8BqnKcqO/EHZqipGByecys+s3McngTsjFgkDvDP37Y4ktDR+W6v79pI68cY7/WVrLS3Pb2wJpTqhla5h29hxCLT6cg9pC7uILUXkYX2mg0VbHGcnn7ylq+oquAItU+M5+ZnXkHkj95qkBu6DqRyDn9p0NOpyP8AvicRp7ACMd50Oj1HY/tInETRvI+YZTK+lORLKLOVkMPWZaqgKkltZjIyZZrHEmDAB5INMqAsbooHfHk0AzUEyDaTBmJ1jxumm1D6c1WP5ena+x0xhfybrVXHwRQw3EgAso9zip1Lx8y6ax00zDUhtSgqeyoqnk6T8SbGYHDDYyekcknGfeLdoDqBXDBZymo8crWHL0OUrqfdajVgPqK+n/jnpWsnIHl5wx4zx9TC7xwysC1WwVjWDUVPZVu31U0W1BLs7BuF69/c49uU5WB2McCcnV49VhoD5DhdaxQuzBUpYXinaWIwWLngHaSBxz6ZHo/j/wA+ytDpnrS0Ara91LAbtNZqE3KDxlabc/GF+eJsR0b8t9BMHqurJbbjIz3+I3Q/FNep01+pKmpanattzBxwiOGDKPUCti9vrjIwTmnxFpMD84cH/dfP8p0Y5wi+WdWLDOauMW/YK2o9h8dvpAWjOT8/5ShZ4q0ouC7+CPS21iDzjHbImm+qDAEDII+PadUMkZfK7o1yYcmNJzi1fVgRpgQD/EiHr2hsDtiADZ4A+8q6nqlVRwzer2Ud5rTfBkWdXWDkj2mZqrd4wP1CTHXODlDjv+0oHXV2E7Www/uy4xa7HwAuTII95k37hkTWyQeZXsrBM2QmZ2mt9Q+86zQOGXH8pzho55+ZtaDTlQGQ5+Qe0UlwJHU9PYYxma1NUw+kPv5xgg4YD5nSVLxODI6ZlJkgIiYjGmHZBIGSWyCJjZhQBy0UGIoqALrOgae2zzbaUezy2q3MuSa2VlZT8jDuPoHb5MBrPDmktUpZp6nQ2eaVZBg2eX5ZY/J2Db9RxNOyzic8/jPTbr1y4On37y1NgVvLvFD+WxHqxYygkfImKQw+u8LaW0XE1Ktl2ms0rWoo8xanq8o7SeMhcDOOwA7cQtfhTRioU/h6/LAsG0pn+027z85O1f8AhHwJVp8T1/kqwdrbbLKmXT022rW1Nwouc8ZFa2ELuI989s4F0XxzRc1NbHZfbWbNnLVocO4Q2YA3FK2fGOw+0HQmaf8A4Z0g8jGnrH4Zi+nwgHlMX8wlf/mA33APcQtPQNMoG2isbQoXCDAC1vUAPslli/Zz8wHSPEVOqDGrf6AjEW1PUxrsBau1Qw5RgCQfoexEtN1GtcqbEBHBBdQQfgjMVDUW+ij07pVOnRqtPUlaH1MqDAJ2hcn67VUfsJjamwZZR8zXv1tec+anxxYn9Zh6vVVK5IdMH/GpP8514qOiEJ10ySbCwYqAwGN2PVj4B7x7VGd3tMyzqSkk7l+nqWGOpDLw6j59a5/nN/0o0cZvhpg9frfKqZgPUSQs5irTDJd+XbnJ9vtNXrHUq3WrY6vhsMAwLA/Ud5RevcPV29gJ04mmrREoyi6kqf3KWrtcN6WyO37SlqtHyHXIYc8cSrrjYrkDJUH/ACmtomV8AH275/ymmyum+RKDabrglotb5lfIw68GErBBOR9vrI9J0hF1ox6cZ9ppX1iAlyUQCWwRL1eoK4AkKMc/OZZNWCCRn7SWOjb8MN63z2YD+M6mscTnujsCp2ze0+eBODN2YyQUiDJhrBBgTCySBiEIVgXMoCW+KCxFCh0XfMzMm7wjp3FuQ/5y6hXK2MCPPvW9yp9j5iqR8YxNWtJYQTN0SYtXg+hfJw1wNNljhhe4e3zbxfYlrf31Niq2PpjsSI+g8FaWq1LUVwyVeVgvlHG1lBcYyTtdh3xjHHAI3AJIjEzAzeieHKdKGFZsbeK13W2NYy11rtrqUnsignA+pyTmEu8PaZ2LNp6WZjlmamssx+SSJeBk1ktFRnKHyujD1HhnS9xpqP8A6a/6TE694doRA6UVZJwcVJ/Sdu9eRMzWVZUrjtNcevojaP8A0Zfqf5ZwjdHr2+mqok/+kn9Jo9O6bpwPXp6jx71V/wBISxhUWA9Wf8pKizvn3na4Qa+Vfg2+Pk+p/lmTrfDtJRvJqVGHrBA9RPfG48zn9Z1Jgo49YOGGOczsdUCCGHb49oDWdBq1HLel/ke82xawVVSInOc3cm2/uc07E1ISOT7YlX8J5Q8xOGLZNZ5V/wDlM3D4Uv8A0raNvtnmWtN4c8sgv6yP4CVkWOffa69UVjzzx2l0+14fuZ/R7ga7Tj81iM1nhkHscH2PzAalWBHPb2mp1DRl2Bxhx/Z2V8On/wCEfQ8SlbaylVuXY5OEsUflW/8AK30P7TOOVxdT8+f90avFHItsXa7Xn9vVfyH6VtY8r27y+unVmHBAPv7S1pNLhSSPUffGMzRp0IBHHEc58nK5cEun9P2DPbPH0M2dPRjmR01HA+B2lozhnKzJuwVgjBZIxKskgG4gNstlZE1QsAASKGKxR2Fk64ZRI1pLAEzkxEQJPbGxJiZhZDZHVZKLdFYDiU9ZXzn5lpYC3LFhjsMg/WVF0wRzHVul7sAEBuc/OJltpthCljn7zf194DEnuBzOS13UcOTgkHtPTxbSVHQg79RzuXBwDjPtHXXFV/Se2AZnsz4UjG3OWHvNc6mtVG4+3bHabONDsu9HVmTLfMs6iksGAOPt8S/0nyXpDVkH5+8mwABnG5/qZGxgWV7QVHxjMLpOn7qjVeodWyAGAPE06tIpB4G49pZSk8D4hKaaaZW+vK7Oaem7SHs92lAz/v36cfzsQf8AEB8zotAyOqWIyvWwyrKQVP2M0Kq+Jj6voT1O1+kIR2O62hsjT6g+54/s3/xD9wZyOTj1yjVzjm+biXr4fv6P7/n1NkRGUOldaS/cuDXdX/a0WDFtZ+fhl+GHBmgTBNPlHPOLg6lwCAkwI4WTxKbM2R2xwscGMT7SQIFYpC4kHEUoYZDD5lS21UVndgqIpZmchVVRyWJPAEBV17TN5O3UUnzwxoxdWfOC/q8vn1Ywc47YmbJNCNvlDUde06Vta19QrXZlzbWFG9Qyck49QII+ciVdL4mosOnUOA2p034utXatH8raGGU3bs4JPAI9Dc8QQUbgeMO8y08Q6Xymv/E0eQr7Gu8+vylfj0l84B5HH1Elf4h06X0afzVN2oP5daOjPt8t7BYVzkJitvV8kRMRrSDdoDQdTpvUvTbXaqsUZqrFsUMO6kqTgxtb1CqpS1liIP8AG6rn7ZPeTdDScnS5MPrtOcsD24YfMxW0Ib1cADjaYdPEmn1O4UMzkct+Vau37sVxBalGxz27/wDSengmpRWrOyWKWN6zTT9GZD6NhYCP0g+r4lvU9JVlJ3HJ7CR8onkZxNWrprtSdud+4YH0nRKdLszb5Lng/pfk1kFs5JIE1rtMTkAckyp0qp0wh54/VNuuvHJ7zz8s3s2Yvgqafp2BzLSUAQHUutUafy/OsVPNfYm7PJ+eBwBkZY8DIyeZUHi3RkXkXrjTf2/D+g+Y1WAMer1qyenPqGO853JsmzW2yJExND400tiUsbAh1FltdKvnc3l6g0bjgegM4UDdjlwO/EKfFuj22v5w202LU5CWHNjMUCoAubMsrD0Z5U/BkgP1boaXbWyUuryar6yFtrP0P95T7qeDAdN11ws/D6hPzMEpfUpNF6juT/5b/Kn9iY2r8caCsgPqUG6tLVIDuDW6b0YFQRgoC32Vj2BxcTrVLXtplsBvRPMavDcL6ed2MHG9CQDkb1+RHXNo3+K9dJcrx9vb+i7FMl/E2mDXr5y50wLX/qAQA4POMNhvSducHjvxIV+LdIWrQXrvtTfWu18lfzO/HpOarBtODlCMZEsxNmRIzMHSeN9HbWlgt279ONVtZHDrSSQGYAHByCAPcjjMt9M69XqHdassq00XCwfpdbjaAADyCDU2ciAF1hFHeKUUQ6z04X6e6gkAW1tXlk3gZHBK5GefqPuO85mn/R4Q+lsfUFzQMWblvxYF1T6ivYfO42s5XNnmEgA9+T2jj+E840er1SjU3r5u5q0W11qe7yT/AK41Sag114IZ66cYXB4ReCO+RBf0vgWyupU/EqbK7dNZXYdLitRRo/wgRq/M9RNZJzkeojjHEevwOU8oLdlKqdMChpCvZdpdK9FTLZu/LQh8lcH3wQGMzNP1HWnVaexvP/Nq0tRB0bLVqKh1DVK1tp24ocaYpbj0nJAI7LM63xBrKrDlrahfqCNQy6A2NTcKtVtpoBQ+cuyig7hux3z6uLpDN/pHgq5NPTm5F1SNpbAfw4ahPJ0J0grasP6ztd/UGHO3AAGJa0fgIJZTi8+RWtQKGkea719PfQ7hcG9I8tw2Npww74MqDrev/EUKyMGanTs2nGnJoYNpHe+xtRj0Ml4VAu4cex3ZGZ03qmsFdtzPqR5t+kF1/wDq9zZUo0DFxVpymCo1AWskKeD3J9UToR23hbw6dKH32ix3WivKUihBXRUK6xsDHLY7nPwAAABL56BpjY1xoqNrEFrGrVnOOByRMfwzqrmvs80FXbQdOuvr521apxctqgE8elEyPoP36cTNpDjJx6dGXd0dUTbUqooyQqKFGT34EzRSAcNzxzxxOmgLdGrZ47+82x5NVQ92+zDqorUZGME/wMs6Sok7QexyT7YlpOjKOCSR3x2l2uoKMAYlSyp9A5DV1gD6xmhDGxMbJMLxH4Tq1hoaxippL4wlVgeuzZvrK2KRzsTnGRj6wDeB6ttoFtqs4Xaw8smt119mtR1BXBxbZ2PBCj6k9JiPEM5YeAK8Vjz7iAW8/Pk/7Up1java+F9OLGb9GOGI+oYeAkVrrEvtSyzUpqq2VNOBTapt5FYTa5IvdSWGSAvORmdXItESchb/AKPqPL8sWWhfK8rvWTj8FbpCx9P6itzN/wC4D24h9N4ZSvWvrfNsZ2qNIrbyyiIVpBVTjcBmhWAzgFm45nQ2mUnebRiUYd/hRXTVUtfaaNSzutP5eyix7/PaxPT6j5nPqzxx2MjofBtVZrId81tQ+FWmtWaqzUWZ2qoAy2qfOPge+SdwPFul6gYmn8FqunsoGot/M02m0vmDylZa9Na71jAGDkPtbPcfcy90DwymjG2t3b8mmgbxWMLU9rLwoAz+cw+OBNJDDrJaGQ8r5ik2XMUVjCB/SPtABQucADLFjgAZY92OPf6yRbgSBjSJGLQFlCkqSASjbkJAJRsEbl+DhmH2J+YbEgZYxxyBLNawVQh1kyEPTSoLEAAsQWIABYhQoJPvwAP2hcyIhRMWSDq1Abt7QszKxssPwTzNIGEo0NjxsyL5izFQh4ohFAYxMaOZHMYxw0YmMBGMKABc0puJcuEBsm8QBBYwHMOVjCqVYEqhLKLAoksoJlJgMUihGjSLAqN2A+kgDCN2gpqhkzI7ZISaiMCKJDoJEQiiRJiJYkwYJbQeARn4kwZmxCeoE5kwIhHkiIsY0nGxGA0URizABjGEeLEChisgYSQMaAA65kNsORIlJomAIJCBYRVjhIbCGrrhQI4EeZtisgxijlYoh2VSc+3Mhsk77CJGls95suih1YDvJ5EVtYMBnEOxBWtA7yNlxOeQMdvrK17ylfpGfBZu3bBxLUBpGjXQu4MByPr7/MvrMvSjAzzxxgzQreRNCaLIikQY8wJHijR4ANiNiSigBCPFHjAaMVj4jwGDCxbYTEixhYDCIvBvbKz6j6y1FsZb8+SFglLzgZPcBG4Doubo0oNqooaBqXHQQaUc/SSOZNTJ8CK9hxxAs3EPekqWmaxGgNrSDWZg7XgfNmyRpReqfmXKnxMuiznMui3MmSIaNFHhRKdLy2hnNJUQx48UUgQooooANHijZgA8UbMeADGA1FmIczO6lk8S4K2NFe3VA+8peeCe8CKjzzxA3rjOJ2xikapB31m08GFp1uRkmY6gtx7yzp15z8e31mjgqG0ald3JigNMxOcxpnS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484784"/>
            <a:ext cx="4039319" cy="520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pPr lvl="1"/>
            <a:r>
              <a:rPr lang="es-MX" sz="2000" dirty="0" smtClean="0"/>
              <a:t>Procesos </a:t>
            </a:r>
            <a:r>
              <a:rPr lang="es-MX" sz="2000" dirty="0"/>
              <a:t>bioquímicos y </a:t>
            </a:r>
            <a:r>
              <a:rPr lang="es-MX" sz="2000" dirty="0" smtClean="0"/>
              <a:t>metabólicos de sustancias e iones.</a:t>
            </a:r>
          </a:p>
          <a:p>
            <a:pPr lvl="1"/>
            <a:r>
              <a:rPr lang="es-MX" sz="2000" dirty="0" smtClean="0"/>
              <a:t>Interviene </a:t>
            </a:r>
            <a:r>
              <a:rPr lang="es-MX" sz="2000" dirty="0"/>
              <a:t>en el </a:t>
            </a:r>
            <a:r>
              <a:rPr lang="es-MX" sz="2000" dirty="0" smtClean="0"/>
              <a:t>mantenimiento </a:t>
            </a:r>
            <a:r>
              <a:rPr lang="es-MX" sz="2000" dirty="0"/>
              <a:t>de la polaridad de la </a:t>
            </a:r>
            <a:r>
              <a:rPr lang="es-MX" sz="2000" dirty="0" smtClean="0"/>
              <a:t>célula.</a:t>
            </a:r>
          </a:p>
          <a:p>
            <a:pPr lvl="1"/>
            <a:r>
              <a:rPr lang="es-MX" sz="2000" dirty="0" smtClean="0"/>
              <a:t>Interviene </a:t>
            </a:r>
            <a:r>
              <a:rPr lang="es-MX" sz="2000" dirty="0"/>
              <a:t>en el movimiento celular</a:t>
            </a:r>
            <a:endParaRPr lang="es-MX" sz="2000" dirty="0" smtClean="0"/>
          </a:p>
          <a:p>
            <a:pPr lvl="1"/>
            <a:r>
              <a:rPr lang="es-MX" sz="2000" dirty="0" smtClean="0"/>
              <a:t>Sostén y Medios de Comunicación a la Célula.</a:t>
            </a:r>
          </a:p>
          <a:p>
            <a:pPr lvl="1"/>
            <a:r>
              <a:rPr lang="es-MX" sz="2000" dirty="0" smtClean="0"/>
              <a:t>Formación del huso mitótico.</a:t>
            </a:r>
          </a:p>
          <a:p>
            <a:pPr lvl="1"/>
            <a:r>
              <a:rPr lang="es-MX" sz="2000" dirty="0" smtClean="0"/>
              <a:t>Contiene la mayor parte de Organelos.</a:t>
            </a:r>
          </a:p>
          <a:p>
            <a:pPr lvl="1"/>
            <a:endParaRPr lang="es-MX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del Citoplasma</a:t>
            </a:r>
            <a:endParaRPr lang="es-MX" dirty="0"/>
          </a:p>
        </p:txBody>
      </p:sp>
      <p:pic>
        <p:nvPicPr>
          <p:cNvPr id="2050" name="Picture 2" descr="http://t0.gstatic.com/images?q=tbn:ANd9GcSwOKPliLeClVcHB8G0X2TI7KZ5ATHFj9573zbymJkugavIewC8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01" y="2276872"/>
            <a:ext cx="4370040" cy="31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637112"/>
          </a:xfrm>
        </p:spPr>
        <p:txBody>
          <a:bodyPr/>
          <a:lstStyle/>
          <a:p>
            <a:r>
              <a:rPr lang="es-MX" sz="2800" dirty="0"/>
              <a:t>Proyecciones citoplasmáticas (células </a:t>
            </a:r>
            <a:r>
              <a:rPr lang="es-MX" sz="2800" dirty="0" smtClean="0"/>
              <a:t>peludas) LEUCEMIA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Aumento </a:t>
            </a:r>
            <a:r>
              <a:rPr lang="es-MX" sz="2800" dirty="0"/>
              <a:t>de tamaño de los </a:t>
            </a:r>
            <a:r>
              <a:rPr lang="es-MX" sz="2800" dirty="0" smtClean="0"/>
              <a:t>gránulos</a:t>
            </a:r>
          </a:p>
          <a:p>
            <a:r>
              <a:rPr lang="es-MX" sz="2800" dirty="0" smtClean="0"/>
              <a:t>Anomalía </a:t>
            </a:r>
            <a:r>
              <a:rPr lang="es-MX" sz="2800" dirty="0"/>
              <a:t>de Alder – </a:t>
            </a:r>
            <a:r>
              <a:rPr lang="es-MX" sz="2800" dirty="0" smtClean="0"/>
              <a:t>Reilly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Patología del Citoplasma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10340"/>
            <a:ext cx="4284709" cy="28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4028256" cy="5069160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Del latín “</a:t>
            </a:r>
            <a:r>
              <a:rPr lang="es-MX" dirty="0" err="1" smtClean="0"/>
              <a:t>Nucleín</a:t>
            </a:r>
            <a:r>
              <a:rPr lang="es-MX" dirty="0" smtClean="0"/>
              <a:t>” significa Semilla.</a:t>
            </a:r>
          </a:p>
          <a:p>
            <a:r>
              <a:rPr lang="es-MX" dirty="0" smtClean="0"/>
              <a:t>Ubicación y forma variable.</a:t>
            </a:r>
          </a:p>
          <a:p>
            <a:r>
              <a:rPr lang="es-MX" dirty="0" smtClean="0"/>
              <a:t>La mayoría de las células suelen tener un solo núcleo.</a:t>
            </a:r>
          </a:p>
          <a:p>
            <a:r>
              <a:rPr lang="es-MX" dirty="0" smtClean="0"/>
              <a:t>Sus elementos son:</a:t>
            </a:r>
          </a:p>
          <a:p>
            <a:pPr lvl="1"/>
            <a:r>
              <a:rPr lang="es-MX" dirty="0" smtClean="0"/>
              <a:t>Membrana nuclear (Carioteca)</a:t>
            </a:r>
          </a:p>
          <a:p>
            <a:pPr lvl="1"/>
            <a:r>
              <a:rPr lang="es-MX" dirty="0" smtClean="0"/>
              <a:t>Nucleoplasma o matriz nuclear (Substancia plasmática en forma de gel)</a:t>
            </a:r>
          </a:p>
          <a:p>
            <a:pPr lvl="1"/>
            <a:r>
              <a:rPr lang="es-MX" dirty="0" smtClean="0"/>
              <a:t>Nucleolos</a:t>
            </a:r>
          </a:p>
          <a:p>
            <a:pPr lvl="1"/>
            <a:r>
              <a:rPr lang="es-MX" dirty="0" smtClean="0"/>
              <a:t>Cromatina</a:t>
            </a:r>
          </a:p>
          <a:p>
            <a:pPr lvl="1"/>
            <a:r>
              <a:rPr lang="es-MX" dirty="0" smtClean="0"/>
              <a:t>Cromosomas.</a:t>
            </a:r>
          </a:p>
          <a:p>
            <a:pPr lvl="1"/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</a:t>
            </a:r>
            <a:r>
              <a:rPr lang="es-MX" dirty="0" smtClean="0"/>
              <a:t>úcleo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6223"/>
            <a:ext cx="4716016" cy="37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r>
              <a:rPr lang="es-MX" sz="2000" dirty="0"/>
              <a:t>Almacena el material hereditario de la célula o ADN</a:t>
            </a:r>
            <a:r>
              <a:rPr lang="es-MX" sz="2000" dirty="0" smtClean="0"/>
              <a:t>.</a:t>
            </a:r>
          </a:p>
          <a:p>
            <a:pPr marL="457200" lvl="1" indent="0">
              <a:buNone/>
            </a:pPr>
            <a:endParaRPr lang="es-MX" sz="2000" dirty="0" smtClean="0"/>
          </a:p>
          <a:p>
            <a:pPr lvl="1"/>
            <a:r>
              <a:rPr lang="es-MX" sz="2000" dirty="0"/>
              <a:t>Sitio de replicación del ADN</a:t>
            </a:r>
            <a:r>
              <a:rPr lang="es-MX" sz="2000" dirty="0" smtClean="0"/>
              <a:t>.</a:t>
            </a:r>
          </a:p>
          <a:p>
            <a:pPr lvl="1"/>
            <a:r>
              <a:rPr lang="es-MX" sz="2000" dirty="0"/>
              <a:t>Sitio de transcripción del ADN en ARNm</a:t>
            </a:r>
            <a:r>
              <a:rPr lang="es-MX" sz="2000" dirty="0" smtClean="0"/>
              <a:t>.</a:t>
            </a:r>
          </a:p>
          <a:p>
            <a:pPr marL="457200" lvl="1" indent="0">
              <a:buNone/>
            </a:pPr>
            <a:endParaRPr lang="es-MX" sz="2000" dirty="0" smtClean="0"/>
          </a:p>
          <a:p>
            <a:pPr lvl="1"/>
            <a:r>
              <a:rPr lang="es-MX" sz="2000" dirty="0"/>
              <a:t>Coordina las actividades de la célula </a:t>
            </a:r>
            <a:r>
              <a:rPr lang="es-MX" sz="2000" dirty="0" smtClean="0"/>
              <a:t>como crecimiento</a:t>
            </a:r>
            <a:r>
              <a:rPr lang="es-MX" sz="2000" dirty="0"/>
              <a:t>, </a:t>
            </a:r>
            <a:r>
              <a:rPr lang="es-MX" sz="2000" dirty="0" smtClean="0"/>
              <a:t>metabolismo, </a:t>
            </a:r>
            <a:r>
              <a:rPr lang="es-MX" sz="2000" dirty="0"/>
              <a:t>síntesis de proteínas y reproducción (división celular</a:t>
            </a:r>
            <a:r>
              <a:rPr lang="es-MX" sz="2000" dirty="0" smtClean="0"/>
              <a:t>).</a:t>
            </a:r>
            <a:endParaRPr lang="es-MX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del Núcleo</a:t>
            </a:r>
            <a:endParaRPr lang="es-MX" dirty="0"/>
          </a:p>
        </p:txBody>
      </p:sp>
      <p:pic>
        <p:nvPicPr>
          <p:cNvPr id="5122" name="Picture 2" descr="http://biologiayquimica.bligoo.com/media/users/25/1293693/images/public/397429/cellnucleus.jpg?v=1359937214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3204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2792" cy="2116831"/>
          </a:xfrm>
        </p:spPr>
        <p:txBody>
          <a:bodyPr>
            <a:normAutofit/>
          </a:bodyPr>
          <a:lstStyle/>
          <a:p>
            <a:pPr lvl="1"/>
            <a:r>
              <a:rPr lang="es-MX" dirty="0" smtClean="0"/>
              <a:t>La susceptibilidad a padecer ciertas enfermedades tiene un componente genético importante.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/>
          <a:p>
            <a:pPr lvl="1"/>
            <a:r>
              <a:rPr lang="es-MX" dirty="0" smtClean="0"/>
              <a:t>Esquizofrenia.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Tuberculosis.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Malaria.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Varios tipos de Cáncer.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Migraña.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Hipertensión Arterial.</a:t>
            </a:r>
          </a:p>
          <a:p>
            <a:pPr lvl="1"/>
            <a:endParaRPr lang="es-MX" dirty="0"/>
          </a:p>
          <a:p>
            <a:pPr lvl="1"/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Patologías del Núcleo Celular.</a:t>
            </a:r>
            <a:endParaRPr lang="es-MX" dirty="0"/>
          </a:p>
        </p:txBody>
      </p:sp>
      <p:pic>
        <p:nvPicPr>
          <p:cNvPr id="6146" name="Picture 2" descr="http://4.bp.blogspot.com/-2MHIPDKu_MM/UAc2l9awGxI/AAAAAAAAAJ8/m_eNBpo0ZyM/s1600/esquizofre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5394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Separa al citoplasma del nucleoplasma.</a:t>
            </a:r>
          </a:p>
          <a:p>
            <a:r>
              <a:rPr lang="es-MX" dirty="0" smtClean="0"/>
              <a:t>Posee dos partes:</a:t>
            </a:r>
          </a:p>
          <a:p>
            <a:r>
              <a:rPr lang="es-MX" dirty="0" smtClean="0"/>
              <a:t>Membrana externa con un gran numero de ribosomas.</a:t>
            </a:r>
          </a:p>
          <a:p>
            <a:r>
              <a:rPr lang="es-MX" dirty="0" smtClean="0"/>
              <a:t>Membrana interna que presenta proteínas que sirven de anclaje para las </a:t>
            </a:r>
            <a:r>
              <a:rPr lang="es-MX" dirty="0" err="1" smtClean="0"/>
              <a:t>proteinas</a:t>
            </a:r>
            <a:r>
              <a:rPr lang="es-MX" dirty="0" smtClean="0"/>
              <a:t> de la lámina nuclear.</a:t>
            </a:r>
          </a:p>
          <a:p>
            <a:r>
              <a:rPr lang="es-MX" dirty="0" smtClean="0"/>
              <a:t>Es perforada por poros (800 Angstroms diámetro)</a:t>
            </a:r>
          </a:p>
          <a:p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Envoltura Nuclear</a:t>
            </a:r>
            <a:endParaRPr lang="es-MX" dirty="0"/>
          </a:p>
        </p:txBody>
      </p:sp>
      <p:pic>
        <p:nvPicPr>
          <p:cNvPr id="9218" name="Picture 2" descr="http://ingsw.ccbas.uaa.mx/repo/galeria/La%20Celula/Fundamento_CE_clip_image001_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99" y="1988840"/>
            <a:ext cx="4876002" cy="39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s-MX" dirty="0" smtClean="0"/>
              <a:t>Protege el Material Genético de las enzimas del citoplasma.</a:t>
            </a:r>
          </a:p>
          <a:p>
            <a:pPr lvl="1"/>
            <a:r>
              <a:rPr lang="es-MX" dirty="0" smtClean="0"/>
              <a:t>Protege de los movimientos del citoesqueleto que podrían dañar el ADN.</a:t>
            </a:r>
          </a:p>
          <a:p>
            <a:pPr lvl="1"/>
            <a:r>
              <a:rPr lang="es-MX" dirty="0" smtClean="0"/>
              <a:t>Separa el proceso de Transcripción y Maduración del ARN (núcleo) y la traducción en el citoplasma.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28256" cy="1468760"/>
          </a:xfrm>
        </p:spPr>
        <p:txBody>
          <a:bodyPr>
            <a:normAutofit fontScale="92500"/>
          </a:bodyPr>
          <a:lstStyle/>
          <a:p>
            <a:pPr lvl="1"/>
            <a:r>
              <a:rPr lang="es-MX" dirty="0" smtClean="0"/>
              <a:t>Regula el transporte bidireccional de sustancias a través de los poros.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Funciones de la Envoltura Nuclear.</a:t>
            </a:r>
            <a:endParaRPr lang="es-MX" dirty="0"/>
          </a:p>
        </p:txBody>
      </p:sp>
      <p:pic>
        <p:nvPicPr>
          <p:cNvPr id="7170" name="Picture 2" descr="http://www.botanica.cnba.uba.ar/Pakete/6to/Envoltura-nuclear_archivo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55" y="3429000"/>
            <a:ext cx="4860032" cy="27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Delimitan a las células del medio circundante.</a:t>
            </a:r>
          </a:p>
          <a:p>
            <a:r>
              <a:rPr lang="es-MX" dirty="0" smtClean="0"/>
              <a:t>Formada por una bicapa de lípidos.</a:t>
            </a:r>
          </a:p>
          <a:p>
            <a:r>
              <a:rPr lang="es-MX" dirty="0" smtClean="0"/>
              <a:t>Consistencia: fluida</a:t>
            </a:r>
            <a:r>
              <a:rPr lang="es-MX" dirty="0"/>
              <a:t>.</a:t>
            </a:r>
            <a:endParaRPr lang="es-MX" dirty="0" smtClean="0"/>
          </a:p>
          <a:p>
            <a:r>
              <a:rPr lang="es-MX" dirty="0" smtClean="0"/>
              <a:t>Capa de proteínas y glúcidos unidos a los dos(L-P).</a:t>
            </a:r>
          </a:p>
          <a:p>
            <a:r>
              <a:rPr lang="es-MX" dirty="0" smtClean="0"/>
              <a:t>40% lípidos 60% proteínas.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s-MX" dirty="0" smtClean="0"/>
              <a:t>Membrana Plasmática</a:t>
            </a:r>
            <a:endParaRPr lang="es-MX" dirty="0"/>
          </a:p>
        </p:txBody>
      </p:sp>
      <p:pic>
        <p:nvPicPr>
          <p:cNvPr id="2050" name="Picture 2" descr="http://www.monografias.com/trabajos67/celula-animal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6549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Funciones:</a:t>
            </a:r>
          </a:p>
          <a:p>
            <a:pPr lvl="1"/>
            <a:r>
              <a:rPr lang="es-MX" dirty="0" smtClean="0"/>
              <a:t>Envolver, proteger, dar forma.</a:t>
            </a:r>
          </a:p>
          <a:p>
            <a:pPr lvl="1"/>
            <a:r>
              <a:rPr lang="es-MX" dirty="0" smtClean="0"/>
              <a:t>Intercambio de sustancias.</a:t>
            </a:r>
          </a:p>
          <a:p>
            <a:pPr lvl="1"/>
            <a:r>
              <a:rPr lang="es-MX" dirty="0" smtClean="0"/>
              <a:t>Barrera relativamente permeable.</a:t>
            </a:r>
          </a:p>
          <a:p>
            <a:pPr lvl="1"/>
            <a:r>
              <a:rPr lang="es-MX" dirty="0" smtClean="0"/>
              <a:t>Auto repara ante lesión pequeña.</a:t>
            </a:r>
          </a:p>
          <a:p>
            <a:pPr lvl="1"/>
            <a:endParaRPr lang="es-MX" dirty="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s-MX" dirty="0" smtClean="0"/>
              <a:t>Membrana Plasmática</a:t>
            </a:r>
            <a:endParaRPr lang="es-MX" dirty="0"/>
          </a:p>
        </p:txBody>
      </p:sp>
      <p:pic>
        <p:nvPicPr>
          <p:cNvPr id="3074" name="Picture 2" descr="http://www.dav.sceu.frba.utn.edu.ar/homovidens/lopez.ana/final%20Ana%20Lopez/imagenes/bomba%20na-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71" y="2060848"/>
            <a:ext cx="476742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am.ucol.mx/villa/materias/RMV/biologia%20I/apuntes/2a%20parcial/celula/imagenes/transpor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13267" cy="51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Membrana Plasmática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49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Epilepsia</a:t>
            </a:r>
          </a:p>
          <a:p>
            <a:pPr lvl="1"/>
            <a:r>
              <a:rPr lang="es-MX" sz="2000" dirty="0" smtClean="0"/>
              <a:t>Inestabilidad </a:t>
            </a:r>
            <a:r>
              <a:rPr lang="es-MX" sz="2000" dirty="0"/>
              <a:t>en el potencial de reposo de la membrana </a:t>
            </a:r>
            <a:r>
              <a:rPr lang="es-MX" sz="2000" dirty="0" smtClean="0"/>
              <a:t>neuronal.</a:t>
            </a:r>
          </a:p>
          <a:p>
            <a:pPr marL="457200" lvl="1" indent="0">
              <a:buNone/>
            </a:pPr>
            <a:endParaRPr lang="es-MX" sz="2000" dirty="0" smtClean="0"/>
          </a:p>
          <a:p>
            <a:pPr lvl="1"/>
            <a:r>
              <a:rPr lang="es-MX" sz="2000" dirty="0" smtClean="0"/>
              <a:t>Alteraciones </a:t>
            </a:r>
            <a:r>
              <a:rPr lang="es-MX" sz="2000" dirty="0"/>
              <a:t>en el intercambio de potasio y </a:t>
            </a:r>
            <a:r>
              <a:rPr lang="es-MX" sz="2000" dirty="0" smtClean="0"/>
              <a:t>calcio.</a:t>
            </a:r>
          </a:p>
          <a:p>
            <a:pPr marL="457200" lvl="1" indent="0">
              <a:buNone/>
            </a:pPr>
            <a:endParaRPr lang="es-MX" sz="2000" dirty="0" smtClean="0"/>
          </a:p>
          <a:p>
            <a:pPr lvl="1"/>
            <a:r>
              <a:rPr lang="es-MX" sz="2000" dirty="0"/>
              <a:t>Alteraciones membrana responsables del transporte </a:t>
            </a:r>
            <a:r>
              <a:rPr lang="es-MX" sz="2000" dirty="0" smtClean="0"/>
              <a:t>iónico.</a:t>
            </a:r>
            <a:endParaRPr lang="es-MX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Patología de la Membrana </a:t>
            </a:r>
            <a:endParaRPr lang="es-MX" dirty="0"/>
          </a:p>
        </p:txBody>
      </p:sp>
      <p:pic>
        <p:nvPicPr>
          <p:cNvPr id="1026" name="Picture 2" descr="http://www.monografias.com/trabajos70/cerebro-vibrando-lobulo-parietal-superior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877231" cy="33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281853"/>
            <a:ext cx="7848872" cy="4525963"/>
          </a:xfrm>
        </p:spPr>
        <p:txBody>
          <a:bodyPr/>
          <a:lstStyle/>
          <a:p>
            <a:r>
              <a:rPr lang="es-MX" dirty="0" smtClean="0"/>
              <a:t>Células eucariotas.</a:t>
            </a:r>
          </a:p>
          <a:p>
            <a:pPr lvl="1"/>
            <a:r>
              <a:rPr lang="es-MX" sz="2000" dirty="0" smtClean="0"/>
              <a:t>MICROFILAMENTOS</a:t>
            </a:r>
          </a:p>
          <a:p>
            <a:pPr lvl="1"/>
            <a:r>
              <a:rPr lang="es-MX" sz="2000" dirty="0" smtClean="0"/>
              <a:t>FILAMENTOS INTERMEDIOS</a:t>
            </a:r>
          </a:p>
          <a:p>
            <a:pPr lvl="1"/>
            <a:r>
              <a:rPr lang="es-MX" sz="2000" dirty="0" smtClean="0"/>
              <a:t>MICROTUBULOS</a:t>
            </a:r>
          </a:p>
          <a:p>
            <a:pPr lvl="1"/>
            <a:r>
              <a:rPr lang="es-MX" sz="2000" dirty="0" smtClean="0"/>
              <a:t>RED MICROTRABECULAR</a:t>
            </a:r>
            <a:endParaRPr lang="es-MX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Citoesqueleto</a:t>
            </a:r>
            <a:endParaRPr lang="es-MX" dirty="0"/>
          </a:p>
        </p:txBody>
      </p:sp>
      <p:pic>
        <p:nvPicPr>
          <p:cNvPr id="6" name="Picture 2" descr="http://t0.gstatic.com/images?q=tbn:ANd9GcQPjgs-WKVSFUd_2MTwO87vp67YZwl4Qu8WOTIT5s_z_RT4Nv8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63019"/>
            <a:ext cx="4560611" cy="42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FUNCIONES:</a:t>
            </a:r>
          </a:p>
          <a:p>
            <a:pPr lvl="1"/>
            <a:r>
              <a:rPr lang="es-MX" dirty="0" smtClean="0"/>
              <a:t>Mantener la forma de la célula.</a:t>
            </a:r>
          </a:p>
          <a:p>
            <a:pPr lvl="1"/>
            <a:r>
              <a:rPr lang="es-MX" dirty="0" smtClean="0"/>
              <a:t>Capacidad a la célula de moverse.</a:t>
            </a:r>
          </a:p>
          <a:p>
            <a:pPr lvl="1"/>
            <a:r>
              <a:rPr lang="es-MX" dirty="0" smtClean="0"/>
              <a:t>Transporte y organización de orgánulos por el citoplasma.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Citoesqueleto</a:t>
            </a:r>
            <a:endParaRPr lang="es-MX" dirty="0"/>
          </a:p>
        </p:txBody>
      </p:sp>
      <p:pic>
        <p:nvPicPr>
          <p:cNvPr id="7" name="Picture 2" descr="http://www.biblioteca.org.ar/libros/hipertextos%20de%20biologia/citoesquele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72382"/>
            <a:ext cx="5499141" cy="39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s-MX" dirty="0" smtClean="0"/>
              <a:t>Alzheimer.</a:t>
            </a:r>
          </a:p>
          <a:p>
            <a:pPr lvl="1"/>
            <a:r>
              <a:rPr lang="es-MX" dirty="0" smtClean="0"/>
              <a:t>Atrofia Muscular.</a:t>
            </a:r>
          </a:p>
          <a:p>
            <a:pPr lvl="1"/>
            <a:r>
              <a:rPr lang="es-MX" dirty="0" smtClean="0"/>
              <a:t>Neoplasia Muscular.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Patologías del Citoesqueleto</a:t>
            </a:r>
            <a:endParaRPr lang="es-MX" dirty="0"/>
          </a:p>
        </p:txBody>
      </p:sp>
      <p:pic>
        <p:nvPicPr>
          <p:cNvPr id="4098" name="Picture 2" descr="http://www.umm.edu/graphics/images/es/9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39"/>
            <a:ext cx="4716523" cy="37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Entre la membrana plasmática y envoltura nuclear.</a:t>
            </a:r>
          </a:p>
          <a:p>
            <a:r>
              <a:rPr lang="es-MX" dirty="0" smtClean="0"/>
              <a:t>Hialoplasma y orgánulos citoplasmáticos.</a:t>
            </a:r>
            <a:endParaRPr lang="es-MX" dirty="0"/>
          </a:p>
          <a:p>
            <a:pPr lvl="1"/>
            <a:r>
              <a:rPr lang="es-MX" dirty="0" smtClean="0"/>
              <a:t>Hialoplasma. Citosol en el cito esqueleto y orgánulos.</a:t>
            </a:r>
          </a:p>
          <a:p>
            <a:pPr lvl="1"/>
            <a:r>
              <a:rPr lang="es-MX" dirty="0" smtClean="0"/>
              <a:t>85% agua.</a:t>
            </a:r>
          </a:p>
          <a:p>
            <a:pPr lvl="1"/>
            <a:r>
              <a:rPr lang="es-MX" dirty="0" smtClean="0"/>
              <a:t>Aspecto viscoso.</a:t>
            </a:r>
          </a:p>
          <a:p>
            <a:pPr lvl="1"/>
            <a:r>
              <a:rPr lang="es-MX" dirty="0" smtClean="0"/>
              <a:t>Elástico.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Citoplasma</a:t>
            </a:r>
            <a:endParaRPr lang="es-MX" dirty="0"/>
          </a:p>
        </p:txBody>
      </p:sp>
      <p:sp>
        <p:nvSpPr>
          <p:cNvPr id="5" name="AutoShape 2" descr="data:image/jpeg;base64,/9j/4AAQSkZJRgABAQAAAQABAAD/2wCEAAkGBhMSERUUExMVFRUWFxUYFxYXGBcbGBwXFxgYFxoZGhkYHCYeFxojGhoXHy8gIycpLCwsFx8xNTAqNSYrLCkBCQoKDgwOGg8PGiwkHyU0LC8qNC0sLDQsKSksLCktLCwtLCovLCwvLC0sLCwsLCwvLCwpLCwvLCwsLCwsLCwsLP/AABEIAL0BCgMBIgACEQEDEQH/xAAbAAACAwEBAQAAAAAAAAAAAAAABQMEBgIBB//EAEQQAAECAwYDBQMJBwMEAwAAAAECEQADIQQFEjFBUSJhcQYTMoGRUqGxI0JicoKSwdHwFBVDU7Lh8QczwiRjotJUk7P/xAAaAQACAwEBAAAAAAAAAAAAAAAAAgEDBAUG/8QAMREAAgIBAwIEBAUEAwAAAAAAAAECEQMEEiExQRNRYXEigZHwBTLB0fEUUqGxIzPh/9oADAMBAAIRAxEAPwD7jBBBAAQQQQAEEEEABBBBAAQQQQAEEEEABBBBAAQQQQAEEEKLxvhiEock0GGqlHZOgG6jQQVZDdDGdbEIopVdsz6CscSrwlqOEGugIIfpiAfyhfZbkKqzjnXAkkJ+0rxTDzJiedciG4OE7OW5auDzDERPBFsZQQoTecyXSZKWW+ckYn+6G8zh6RIL7B8MmcfsEe8loKJtDOIp9pSgOosMuZOwAqTyEVEzZ68kJlDdRxq+6mg9T0ieRYQk4iSpXtKqeg0SOQAiAOrNNUqpThGgPi82oOlfwE8EEBIQQQQAEEEEABBBBAAQQQQAEEEEABBBBAAQQQQAEEEEABBBBAAQQQQAEEEEABHKlgBzQDMmPJs0JBKiwGZhHeF4FRAwkk+CVqo+0rkM9hrylKyG6O7yvUkAJBOKiEjxL58k/qgizdV093xrOKaoVOgHsp2Hxj267rwErmHFNVmdAPZTy56+6GUS32QqXdhBBCe+e1dmstJszj0QkFS/QZebRCTfCLErHEDRiR/qanEf+lnlFWUML6ZpJDPXIn8u5f8AqdIK8JQtLswXwqJ2GMBKvsqMP4c/IZwkjZwRl5X+oMgrwlM1KWqtSQwo7EBRUPSHN337InkiVOQsgOQkhwNyMxCOLXUVpovwQQRBAQQQQAEEEEABBBBAAQQQQAEEEEABBBBAAQRxNmhIJUQAMyaCFs++CQ6EgJ/mTHSnyHiV7oCG6GscqmAZkDrGb/eBmFgZ03lLGBHqK+piWXdcw1EmUjms4letYbaLu8hybwlj+Ij7w/OPP3lK/mI+8IWpum0fzZafqo/uI9/cs7/5A/8ArH/tBS8wuXkMv3hK/mI+8n848N5Sv5iPvCE1rsSpVV2sJfL5MfDFHVhsq5qcUu1haXZ0oTmMwa0PIwbe4bn0GpvSXop+gUfgI4nXiwcJbmshI/E+6K/7mUfFaJp6YR+BiSVcEkVIKzuslXuy90RwT8QvNpXNV8n8qofOZpSOY3PqYZ3bdQluonHMV4ln4DYRdSgAMAw5R08FgkEEULbfkmV45iQdhU+gjM3x/qRLQhfcoK1hJwu3iYtTrvnCqSk9qfI9N8HPbjteqWtNlsyvlVVmKDPLScqmgUandhGQkWVKMuJR8SzVSjVyScop2dCkkqWp5iziWrUqVXPkz9AIs4/drzGfSOgoKKpGhKlRaUrJxryjkpSoFKku++THRtIgWsnyPuf+8TBYz0/Lf4RJDRQF2JkKxoBUli6XOMD6JJZTO7EeYzjm0SgEpnJmlICiUrSpqEsxLUOb5EZZiGaFjfn/AG+ELLSgS1lC27mfQuKImOGVmGCmCTkxwnQxK5G78mhub/UedKUlM9pkpvEB8oBoXFF6DJ6u5yOtR27kGtWLMaNXnlHyq2WVKWSlLJYhJCnBGebvo8K5cxSA2NTjUJQXrqFJL02IjPk07yfkdFU0kro+7SO1UhWSjqMtRSm8X5V4S1ZKEfHezARNXgWsCmLhTgKgCA2GoerkjSN9LuKyLSA5zB8SncAs5erOWfKORmy5cOR43TobHCOSO5XRrAqPYys+zzpAeUe8AahU1OrMT19YuXf2gJfGCAHd8wxZ+addwC9Q7Th1anLbJUxZ4nFWug+gjxKnyj2NpUEEEEABBBBAARFabSmWkqVkP0w3JyiWFt5DFMlpOQxLPUMB8TEohsoW+24UiZNDqP8AtyswNifaVz00j2w3IqaRMtBJOYl6Ac4r2RPfW04qiWHbnp7zGohnwIlfU5lywkMAANhlHUEEIWBFa1XlKlkBcxKSosASHJOTCJ5kwAOYx1qmpUZqyXmpYIcmgUCkqSMjxKCXq3xeENwk5bSzb3nifMGPDLDJCSxKgHL0qAK4RuYguC9EWcTsYYLUJiVhyFOlKcP0SG1oX5RTuq3KsMpWOYqdKWkzEHNaVL0Y7lnAyOWbCnJvJKJiFYcRQgUWngGJgFP81VCHIZico0NLa76dvv3KN3KfcbC0ptJmGdPwYAMCElOTOVMQcYxcNNi+YhZY74tCEqWFn5LuiZROIKCsWJNXYhtNDnpCztJeK+NctAQtQSpRDA4Qwfh3dn8zlQF4S+7Hd5KCiAScRbN3LlQyMZtRqPBhF7G7a8vh879a6FmOHiN89P8AJsbb2+s6eFBK1MCwBZjkXbmIxnaHt/OWSlCwmrEJf0pU+Z8ozs62nCVAqQA1AopSNcSjWhJLJSMq5GFxllQ+cRz4U+QDk+bjnF+LQve5ZpWuy7f++z49xvEeRLw416/f8ntqt6lniWo8nP8ASinrF2wWXA6iMnAFBxA8ZPRXAPqKOsLZ1EtQ10DZPltEcu8Voo7j2TUfmI6FLbtiqLsODZLdJ2zQKnsd1bnIdP1pEX7wSNRzyd8/KEM2+QtqEHUCo/OI/wBpc0VSmR/WsKsfmabRprPb0qyPKJ5U5gC+lX3cnzNcoyMm0kF3Znq8aKwzeFzUnM/rKFnCg6jOXMcghzzrXelAI7tNm72WoFiT4aZEZMPd6xBJXTN+T0Z9gYsoLUFdc+fSsVC9BMiaiXISpVApSwXLtMxMoCmRbEHL8YhVOkYVKIUSFNTT+9Gh9OsqHmoIcEomjqoFCm2PCj9NCG8FFnSNmGQbyB0ixDWFlmqeiQMORCgg5fZr9rUQ3sXaKalYSVnFngmCrM7gipHMYhCCRNYh30oCR/Sd/wBGLspmUVDvEkurEONGEAUIAVhS2QZSali5h5YceWNZIp+5z8jlhncHVn0a4u07kAnCdiQQfqqyPxh1a7ShXEgYVDXTz3EfJZM1aVKd8BUkDZ1AjPVlAV1xAwzN5LWBxqIbiSVOFJUCDTQtiD7iPPaz8J2fFilUeL716o1YNb4nE1z29fc+i3NfXdkAn5JR1+YdW5DbYg7xrgY+Ydm5pXKWkl1ILE74SpBPmAj0MbLsrbSpBlqLlDYfqHIeRHoRGzZJKpdVw/3+ZnUlfHQfQQQQo4QQQQAELrXSeh8lIUnzBB+D+kMYq3jZitPD4kkKT1GnmHHnEohiG6lYLctJ+ekt7j+EaiMlfSCcFplZpqRrTMEcofWa+ZapQmYgAdNX26wTaStiw60X45UsCppCe1dpEpBwjzVQQhn3ouc5UspQzsKE1Zvo/GmYNIw/1mOUlDG7f+PqX+G0tzGHaK90EpSC6QU4w7OCoAjoxHlCK+LYkHEkJSrMJCRmBhybyfpC62M4S5ZSlU0AIcmtXLNnmX1itapxmzGGJjLcEGjlTgjQ5k12cbxsjNxSm3aq+FxzJV17tdV1M0lutJd6+i5J7dakyilRqAtLlsiQcwKZuX6RFa7xU6VoTiDEK3UmhcDUPqaZ6F4p2mfwEqZQRyouYMy2TDLr6RRmT8ytyzYhm6lBwkvoAASNSRtGrFo24LxuZVT8mrv6+vmVSzLd/wAfS7Xnf7FqVbCnvCE40lgkfNSBiopRdORyBMU+9XJQ2N8RU5DE4yonCgHLNnNAA/QmWgiqlEBIJatVJGJQz8Kcm1L6CFV3WjilhXElJl8RFR3icQoCQCxKTnnGvwYK3V3V+6XHUMNykk+nP7jcWQviUasAEh8IDk9VKJ11PnHNoTvloN/T0Z2hkpLt0LnfpEUyQC+r7bddoXdbOmuFSEM6U+Qzz1PuhfOs7PufhGhnWUu2EZN09B5ZxQtFnNXam396+6LYyGTMzaJKgcjFNajsaRop1n5N5fnWK/7MM2jQpitC2RPU9Q43NI1F23jKYJxlJy4svUQlUjaPAn/MLJKRK4NrKSCzuRoyXDf8hFqzoFS/SrH0enSMPZp0xFUKUno7HyyhxZe1KhSYnFzSWI8jQ+6KJY32IGV4ThLmAlgFSyklw3iSoOeqfUwkthzhpb7dLnYClWTukgpLYJmY14sHKsJbW6zhS5JYBgST0CdekQrSJ4Kfd8T8mbTP4wxss8mpoSkgvqUqSlDvviKH/Knlnuclio0BqEnV8isOBWjJxHSmcXLZdoUO7TQFicLOya0eiUjcmjkkk53RMOpnF0kVrJLUEhCtEykqOfEhlKyzwpSB1bcR5ZZy5aSpgQkAKcscWJ2HtNiAI31pF21cBEtBBmKTmHZCBUq+qM61Uog7RdsF0CYqXLSCSFAJlHI5nGsjUA4iD9KlYJuO17uhmindmp7C2Aos81agf4eIkCqlBUxQHIY0DqIe9ngU2hA3SUnyD/FMWJVnTKkdyDiYOtRzUolyo7Eqq2gbaILmP/Up+1/SY5k3ubfmXLika6CCCM5eEEEEABBBEc6aEhz+icohugFN6JEklb8KnxI1KmzT116PGfvCXKYHiwEOnCWAA1FDV+XV8onvC8sZVNzbEEB2FKeqlU6NGZXaiqYmWp0KAxrQhZZzQClASK9Gq9I4WXXSzbow4S7+iNkNOotNlrGpS2WSyWKQzP8ASVoTyFIrWxasLo4sJxMNQ7ke4iLEtIqQ5yDkkmmhfLSILRPISUhqkAqriw5sOuUUaOcY6hSn+Xm/o7+o+oTeNqPXj/Ypv8CZIJSo+KWQBqeJOFt+ION08oltc3uEKSDVEpOhphCEGuRFYsWG53UZiXwggsApRM0AgEuMkAuBV1KJPhAFO2WJ5pVjqxSqXMThBCqEYgot5gdRHpMOq02HHHFOdpU1afHkm1aVHPnpdTlucIe9fO2vqKbwtrJwaJp1Y1Pn+ce22bh7wbTT5hSUKSfMAxH+7golJSpZSnCEklJUMkk6hQAVL+tg0eLM2zBcoKScRwhKssRSnwlvbTkeUd1VSObVNlG2TVJmBSRiAUVhOeOUo4j1IdQI2VsDE8y6wwMkhQASAS5IRQhKgKqADYZiXIAYggUhsRA+Tm8SX4CDQjQpUA4I5EERNb0iUkLBKkYgkksFAqClAhQoocJdw+VTVmasaOSnx1LVnvFSQAsOlzhUGNA9QRmOlaswi5KtcouymLvqNcuW0UrJaETAeIElnYByfpoJZXUcXOOZ92OeFSgWNEEmmXgUQtOf0jXOM88ZvxamEvzDJctGivQkZ+dYpz7KdC+uY/zFSVKCSQtSAaMCTK3d3luDl+Y17UlRFAVPkyiRTmhRUfuxCg0W+NC6shmWQjMD0/RMVJsnp6RbUW8SQDsZix6d5h+EQTZuQCghzTCsEnYMMWLX8jDc9kOskO7X1KKpRO3qB8SImlXMvPLyUT6sE++HUkTE0HCAAB8wBtWbvFH7IyzilaZc/vB3cnFLCqCYMKSmvtMGP466y5siOWLfDKK7IlCSpSgw3NT9lL/1RPYLMhZCuMSw5JAwpLA0KzUHzNWoRDEskuV4TtjQn/8AGWD745t17CUoAJS5S6VcSlF9QVcQ6efOJ+IzvVpqkium7jMcIUcB9mWUqqCKuyAa54i0W5djlypZLpAyJJz5LWwcP8xAAOuKJJtqUoJJUpAIDghIUKVYrck9EwIWlDEIJXouariH1SqqfspETt5+/wDZnlnnJU2QWecZkwoSkoATidSC7USO7l0fqaDbSJ1qH+2glKlMVOMSxzWpwEgbDLZ4in2cTSFTJpATiICHNSwPGsvVhpppHUlQGFKAEvVsw2q1E1U2gOcNVlKkkeWRLiqUoUrCZhIBJIDAmvFkSEihfZ3+iXFcqbLKxrDTVpLvUpSS7H6RoVcw2QDpOyF1JmL75Q+Tknhf5801BO+EMSdynYw17R3gS9W4QPvnCB8PWMeWbctpfBcWeLtpUGGai56Zj3Q07MySqcVaJSfVVB7nhHKllIxKoTpsNuu5ja3HYe7lBxxK4leeQ8h+MZsjLIq2MYIIIoLgggggAISdpbS0tQBqA3mqg9xh0tTBzpGTvSZjlKUdSFEcgf7xn1VrDNryY+P/ALIr1E6jhlgaBLk7BndsiXhNdc0JtAXNPjQSX5lJFNmCi3+IZ3ul5LDNeBH3iAfc8LbzlYZ8pQFC6W5OAPctXpHn9A1GVyV3fzrk6WRWmXrdfeFU1Q4SlsIKkBK0hgaHDo6gcRI9AV1hmG0swwviNfZGuxOmxPrF79xYvEhCdOKvoD5UaLqbOkSz3RSVEECZRtQQGHwfLkG6er1+DLDZjTv5cGfDp57uegqXesmWrAtC0lgAtY4SA/sqOGpJNGcuc4o2u1EzcCg6ShagrNglBUGPzkmgwmnECG1bXhZwtOGallHCHALBSiE0JAd1EAUJrmBFW7bnwoSkOWckqDFsWMIYEgDExIfTmRHIS53P+TuxnjxQvp99hZaLORNJSCVpK3TqUlsTbkOD5nWKq5wBxg4g/Fu4+c38wNUagE6ExpTdwUrFLVxB2J8uj1ELr7s2JCqALzxBPHwnhFMzzJ+Mey/D9ZCeKMG7aVHitRBxm/J8iS0IQs8Ku7Wa0AKFa4ilVN60iKzSJmNOLCtAfD3bFlFJAXhUQpRGeraNElll4wlQBxA4sIoQdSnY0qnLpSJ5cuUrdKvnFHDXdSCGB8tc46/oZr4s8nTVFgsIW3tOk+RWEqHlHUualm4uQxYh/wCQU0cqmscPfEMaODy2UHH5R13ExVQpKh9Yj+sMYhV5gTYh7S2rSregUB7oinplKKcSmKcgyg1PorEdCSczJxcu5CvQoLesUr2lpVxYVy1hgxSzp0ZIqAGZ9HGekLqM7ouS56QcKJqgammIBgHJdcwgADWOZs2WtOBdqJGIEgKGYL/NlnWuccXPdSkfKVc0ClgpT0AVxLf6I0hzLsK6YiuuX8FPkGM1fkBGfJqMeN039DRi0+TJzFFVMtBDnvljcrmsfPhS/nEtmu4FymUkg5FXFpuAoeqtYYybMElhQ7ISAR9pWJQ+0UGJBZgo1AURmVFcw+aagesY5a/+1fVm2Og/uf0Fv7MEmplo6GWDtkFHbaJE2V3biPLvdte7liLkuakrUhC0gpBfCkaM4AClFRD5DJi+RiKYl8l4+Qly1H7r4vdGf+tydqNC0WPu39/IXLsahwuhBOeFLLPQKUk++OJdglp8UoPqueuvMhCTl5HrFv8AYy+a08ghCX9Fj4Qut/E0lKVAg4jjPE7NyZ9gPWEepyy4cqLo6TFDlRsW31ZiylyU/JgBJIyCgA5ZzhBNW0eJggzEoEgcc4oSK6nhCW0SDU9OVLYQZMuYimKcEpEsMTTE5plQtD3/AE97PYJneqIUmUDhZ8OOYHpvhQSH/wC4I6UM6jFxbt9n5/w6Rx8+NOSaVX1Xl/JrJViTIky5CMkBifaUaqUeZJJ84oypAWsqNQNPpaeiW81cou2iexUo5JBJ8oo2NZwpSlJK15J1dVa+Xwip8IhDO7LvE2aCRwy2J5q0H4+m8aiKt3WMSpYTrmo7qOZi1Gdu2XRVIIIIIgYIIIIAK15f7S/qmEXdApKdwR6/r3Q9vFDylj6KvhGas1odvfE7VKLi+4jdSTQmWgqZCqFC00+rT3H3NFmzAAk0xAUJ2+cx6e6LF72H+KnTx9BkqnoeTHeFK17FXrWPI5sLwzeOXy9jsRmpxU0Vf29YSTNUol04kg5BQUoMBQYeBuYVmzR7ICkpCZaTgOI4i6UpxF24wxSS5wMrDpC6z3vNC1Y1EBynGKGhpiIzBP4bxamrKvESTzJPuMXTwThxwav6qC7EtmRxkuKqLLr4XIDAnMjZgHzOUN7KtABSpPPPPcnV3LvCFE5iDtr+ZeLYvgBnS5yhfAdcMx5c7ySTa4G5tqEUSlKX0AqXB01198Lr0khSWKQokVBAIahqMwaDZjFNd8AVSkc/R2+P6MWZ/d4AZiBMOfgdScRLChJamZOozemzRwjp28k5v5FGSLz1CMefcQWqxpCnGJO2JynSmPNPniHKI5k9P8eWSNFYXFBljQCQHroaRo5d2yFh5ZVLLVFUmrDwk1DsNq5GE9ssapRqAAaOGAOdGOEPnQYSKukR6nTa7DnVRlz9H9/U5mbS5MT+JCSfaJHeI7uevCQrEkrxAFuHiOTmmuWkdypfeOlBKiXDoxLAeniJCRDNc8PVDmvikqP/ABf3w1uq2+KUFJlzg2AroCA+IJwjhJJGQ0IjXlyuEW6bopx4lOSV1ZnLRdVpkOUy5sxORIlremoDFxU1/CG11W7FLSgCdLUAygJamJBPESQKsRmdNBDBdkngkzJ6AOSlE+gT+UVpVuSuYEBRWK8SyKqCSUpSPDLcgDEXNaERyMuq8WG1x/ydfDo1hnvUr+R2mUo+BS8R+cGXMbYKpLl+pO7ikTfs+CiiSpvCFOoj/uLow5cKa5GIbTabQSwE0ckpUP8AyZz5kwvnLUgqxVUsJSJYOI0UDiURQEDEAB7Rdsjis6G2+bGCbekpZQKCCod2UhgASMgoPlrTYQsvq75kxKcMwhLE4RwgpyoAWHkWPkRFo260JABU3NTv6vCy8BOmqCEKUcdVTAdNgYix1GiWTdktKHUTRqBtOjxFZbwRP4TMWkpUopJDghQSCzkZYdD87LWJpF3y7GnDMWVGZQJJJ9CXrlDq77vsaEOUjoqvuNBAgcu4oVZZaaqm4uQDH1JLekV56TOGJFCGSnDokBm/zEt4SZWPhDJzYDQah8taQxTeKQnBKlAOwJzUTkOtchzhXJR6hKW1WypYuzKgUzEqxlTJDnixE89GdzoHOkbGw3jLlJ7oGiaYmJxH5x3qp/JtoRKUbNLZSiZq3AFOAHPL5x1OlBu8EhbskAqUaACpJ2YR0sUG34k+v6Hn884qW3H0HNtvDGyUglD+ay9AAKs/q3rrLguXux3kz/dUPuj2Rz3MQdnOzfdNMmsZug0RyG6ufkNzoIac74REI92EEEEVlgQQQQAEEEEAHK0uCN6Rh5HCopOYLelI3UZTtBY8E0rA4VsftDP8/WHg+xXkXcsSVAiEV6XV3ZxJHye3s8umx8ureyTXEXDXShox+EZdVpY6iNPr2ZbhzPG/QwU6whlVqS/x9KFoe9n7qQmz48ONVXVM4gkBwyUmqiGzPrpHN73GpIxShiT7OZHT2h7xzzhRZ7aWYGmqfdpX0jk45Swycc336o2zSyK4Fu+jLdICWcs9HJIPEGphFDttCazWVcwtLQpamLgB2zY0yDbxYtUsrBY4VO2KpLEaFRNMwWbzeHdyWsypKUMFE4io5Al8zvRh5RbmyYpbdr9+OouHDN390Zi0WVSDhWkpOygQeWen5wzsM8TZYSC0xJFS5diC1cwQMtOkWrdbErVhWOBdFFmAIcpUk6EOa8zpCZZVJmEKcjKmebgjZ3fPUxmg4ZG8UnV9H5Ps/wB/Rl+THkwtTSGNqsykjEXWgKCkEAk5GhAbiDtUEatENgvHvceJIwqJBzUSsh8jw8y4AESWe/Sg8QNfnABSVD6QD1/TawwMuTNBUABiAdaGIOocO4zpUZxlz4cmnkvEVeT7P2f2zbh1WPNFp8/p8ipKu1xwzMKuElKTiSHchsVWLHXSkKr+7PzVsUMpY0cJcbMoh/flDeTc6wskLlqTw4egSUsQpmIoQXOas3cFou205s7P4VDEeWNSnSl9B7s424vxjUYqbkn7/wAr9TLk/DtPNtJ0Zy5rFgmPbETAhqJWVBJVsS7GmkcdoDIKx+zgI3wUHu8o1FqsahLXjU+JKglLkgAJLEu7kkA5s5Gzqx0myhRPEAQWKci+WRjt6HVrWt5LpRpOuj+f++pzs0Vp14aW5vo/L+Pkai1XAUoThtJw0xLLHPUAZksWrlmaRWlXRJlkLE5albul/wCksOTxWumcpGKWp1oU3C5phqCmtGqaNmYtGdJFQFq5Et73jJllGM2rNuHJuim7RWvC71TQpQmFQBAUkhiAp2yLKFCNCNtY03Z+wSJMsJo4+OZ98JZF58QGAJlh3QNykgFRLkkPq/KJJ93LIxS1Ap+sAR56jrWEhki7rktlK1TZ32kTKUWzD03fcbGF1kvFOEhSXILE7mlQ2WnrDW7OyE2ZxLDJ0Uo/Bs/Tzh5YbjssrEqYEqCWqsgIDBvD4W+s8WKE5/l49yueeEI0uTJSblmWpXAhkaqySBq6jmejkbQ4Ik2bEQUlaU1U1E0qw+aG1zNdKQ/tFoWtJw8CGYUZRHIHwJ6h+QzhfL7FG0BONRRJJxEDxr2qfCCavUmnWNWPAoO5GHNqJZI0YqwS51tnnu0FROWyU7qOSd4+odnOyyLMMSmXNIqrQbhOw55nllDO7rrlSEBEpAQkaDXmTmTzMW4vlO+hlhj28sIIIIrLQggggAIIIIACCCCAAivb7EJqCg65HY6GLEEAGQTJVLWUKoR6EbjlF+WqG1usCZoY5jI6iEc+SuUWV5HQ/l0iy7KqoswtvLs/KncXgX7acz9YZK9x5xcl2gGkSmsVzxxmqkrHjNxdxZkrRclol6d4ndOf3TV+j9YrTrSUJBFCk1SaFuhY/wCI2qDHM5VA6QoPkoOD5GOdl/Dk+YSo24Na8crkrMVabxmTkAiWAN3D+m0Qfsyp0lKwWXLBQtLPQeFTbjJ9QTtR/b7FZ0ljLwYqpVL4XHQUcZGmccI7Lsccq1FBb5yEq8nBSCPKOY8E93wtWvM688uOeOmqT6dzHzJcwUUktugmvk7xJKtiUnhJQQBm4I3rRg+nPzjVSuzOJyq0OxGUpOfLibI0bpyMtv7KhOEiYJgUoJ4gwGKgJqQoOw3qI2OOTJCpK0vJ/o7OU9kJevsIZNtmlQZSSC4yGelUsevWK9rv21S3CUobchR+K42snsNZ0gEkk7AJCcvZbnEVruCScwSeal16MR6Ru0+g0u2suNX99TJmz5b+CTo+fS7fOmH5RfQBgM82Gfm8ay6bdZJcv5VKe8NVFQBfo+jMPKJ03FIGcpP3pn/vDOzXTIIGKUkh6BRUoeQUTHRyQh4ezHFRS8lwZ8OSp7p2zDTZ4mTJipaPkgwSchi2T+qR1JkFRZKST9EO/pV4+jCwSBlKl8uEH4xKFNQBuQoI5E9A5ytuvkb5aldkY27+yU5bFSe7SPaz+69fNo0dhuWTKYlJWoZFQDA7hIp5lzzi6uc0LbXbyaD1/XwjTh0UIO119SieeUupPeF5ADc7V9+0K7MQtQVMY4S6U/NBGRAyJG/9oWXpbMPCPErXbn+QjS9n+zpKAqakgUZBzPNX5eu0bqUEZ9zk6Rcu+xGcQtXgzA9rmfo/GHoEAEexS3ZalQQQQRBIQQQQAEEEEABBBBAAQQQQAEEEEABHK5YIYgEbGOoIAFdquQGqDhO2n9ooLCpdFjz0PQxo44mygoEKDg6QyYriIRNEcTg4PJj+MQ3rYFyTiDmXuM0/W5c4jk2im8M1aK7p8k143amZLI0IemhzCgMn+MYida51mVhWHGhqx6E68jWNebUfC+W/9vXzirPBVm3qr4EsfOMWo0Xi/FF0zpaTXeD8MlcTIyu0U0zU4AXJAwirg5gjUM8bpNslzEFJLpJyLjVwfVj1hUiygeHCk6kJSD7hE6bRLSR301THIZAl+fXLnC6TRzg3KT69lyNrdZjz0oKqGar4QOHvAT6n0DtHH7VioElt1UHpmfSEN69obPKAMrCfN8ubwzTbgUg7gH1EdPbto5kuODqfIq+ItqEkD3sT6GJ7Mv8AVfxhXNtpeJZU/WB2ImNl2lojNsih3+0RlZJYZ6AZkwtBuLc21uM4ozDNWcEhBWv0SnmtWQ6ZnQQ8u7s2Syp1B7AzPU6dBGilSEpDJASBoAwiHKugyi31M/2d7HpkHvJp72calR8KT9EfifJo0cEEVt31LUkuEEEEEQSEEEEABBBBAAQQQQAEEEEABBBBAAQQQQAEEEEABBBBAB4RCudcKalHC+nzfLaGsESnRDSZmrTdqgKpPXMe6FU6ynSN1EE6woVmkdcj6iGUxHAw/wCyqzined1iajCoHkRn/jlG3mXCg5KWnoQfiIgX2XBzmr9E/lDKdOxdjPmUvs5KQrEpSltkFMB6DOL023HIRtldh5B8SpqvtAfBIieV2Lsg/hk9VrP/AChpZFLqL4cjAySolypugH4w5sV3KmeFCl8z4fU8MbWy3NIl+CUgc8If1NYuNCvJ5DLHXUzNl7KrNZigkbJqfU0Hvh5Yrrlyhwpr7Rqr1i3BCOTZYopBBBBCjBBBBAAQQQQAEEEEABBBBAAQQQQAEEEE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data:image/jpeg;base64,/9j/4AAQSkZJRgABAQAAAQABAAD/2wCEAAkGBhMSERUUExMVFRUWFxUYFxYXGBcbGBwXFxgYFxoZGhkYHCYeFxojGhoXHy8gIycpLCwsFx8xNTAqNSYrLCkBCQoKDgwOGg8PGiwkHyU0LC8qNC0sLDQsKSksLCktLCwtLCovLCwvLC0sLCwsLCwvLCwpLCwvLCwsLCwsLCwsLP/AABEIAL0BCgMBIgACEQEDEQH/xAAbAAACAwEBAQAAAAAAAAAAAAAABQMEBgIBB//EAEQQAAECAwYDBQMJBwMEAwAAAAECEQADIQQFEjFBUSJhcQYTMoGRUqGxI0JicoKSwdHwFBVDU7Lh8QczwiRjotJUk7P/xAAaAQACAwEBAAAAAAAAAAAAAAAAAgEDBAUG/8QAMREAAgIBAwIEBAUEAwAAAAAAAAECEQMEEiExQRNRYXEigZHwBTLB0fEUUqGxIzPh/9oADAMBAAIRAxEAPwD7jBBBAAQQQQAEEEEABBBBAAQQQQAEEEEABBBBAAQQQQAEEEKLxvhiEock0GGqlHZOgG6jQQVZDdDGdbEIopVdsz6CscSrwlqOEGugIIfpiAfyhfZbkKqzjnXAkkJ+0rxTDzJiedciG4OE7OW5auDzDERPBFsZQQoTecyXSZKWW+ckYn+6G8zh6RIL7B8MmcfsEe8loKJtDOIp9pSgOosMuZOwAqTyEVEzZ68kJlDdRxq+6mg9T0ieRYQk4iSpXtKqeg0SOQAiAOrNNUqpThGgPi82oOlfwE8EEBIQQQQAEEEEABBBBAAQQQQAEEEEABBBBAAQQQQAEEEEABBBBAAQQQQAEEEEABHKlgBzQDMmPJs0JBKiwGZhHeF4FRAwkk+CVqo+0rkM9hrylKyG6O7yvUkAJBOKiEjxL58k/qgizdV093xrOKaoVOgHsp2Hxj267rwErmHFNVmdAPZTy56+6GUS32QqXdhBBCe+e1dmstJszj0QkFS/QZebRCTfCLErHEDRiR/qanEf+lnlFWUML6ZpJDPXIn8u5f8AqdIK8JQtLswXwqJ2GMBKvsqMP4c/IZwkjZwRl5X+oMgrwlM1KWqtSQwo7EBRUPSHN337InkiVOQsgOQkhwNyMxCOLXUVpovwQQRBAQQQQAEEEEABBBBAAQQQQAEEEEABBBBAAQRxNmhIJUQAMyaCFs++CQ6EgJ/mTHSnyHiV7oCG6GscqmAZkDrGb/eBmFgZ03lLGBHqK+piWXdcw1EmUjms4letYbaLu8hybwlj+Ij7w/OPP3lK/mI+8IWpum0fzZafqo/uI9/cs7/5A/8ArH/tBS8wuXkMv3hK/mI+8n848N5Sv5iPvCE1rsSpVV2sJfL5MfDFHVhsq5qcUu1haXZ0oTmMwa0PIwbe4bn0GpvSXop+gUfgI4nXiwcJbmshI/E+6K/7mUfFaJp6YR+BiSVcEkVIKzuslXuy90RwT8QvNpXNV8n8qofOZpSOY3PqYZ3bdQluonHMV4ln4DYRdSgAMAw5R08FgkEEULbfkmV45iQdhU+gjM3x/qRLQhfcoK1hJwu3iYtTrvnCqSk9qfI9N8HPbjteqWtNlsyvlVVmKDPLScqmgUandhGQkWVKMuJR8SzVSjVyScop2dCkkqWp5iziWrUqVXPkz9AIs4/drzGfSOgoKKpGhKlRaUrJxryjkpSoFKku++THRtIgWsnyPuf+8TBYz0/Lf4RJDRQF2JkKxoBUli6XOMD6JJZTO7EeYzjm0SgEpnJmlICiUrSpqEsxLUOb5EZZiGaFjfn/AG+ELLSgS1lC27mfQuKImOGVmGCmCTkxwnQxK5G78mhub/UedKUlM9pkpvEB8oBoXFF6DJ6u5yOtR27kGtWLMaNXnlHyq2WVKWSlLJYhJCnBGebvo8K5cxSA2NTjUJQXrqFJL02IjPk07yfkdFU0kro+7SO1UhWSjqMtRSm8X5V4S1ZKEfHezARNXgWsCmLhTgKgCA2GoerkjSN9LuKyLSA5zB8SncAs5erOWfKORmy5cOR43TobHCOSO5XRrAqPYys+zzpAeUe8AahU1OrMT19YuXf2gJfGCAHd8wxZ+addwC9Q7Th1anLbJUxZ4nFWug+gjxKnyj2NpUEEEEABBBBAARFabSmWkqVkP0w3JyiWFt5DFMlpOQxLPUMB8TEohsoW+24UiZNDqP8AtyswNifaVz00j2w3IqaRMtBJOYl6Ac4r2RPfW04qiWHbnp7zGohnwIlfU5lywkMAANhlHUEEIWBFa1XlKlkBcxKSosASHJOTCJ5kwAOYx1qmpUZqyXmpYIcmgUCkqSMjxKCXq3xeENwk5bSzb3nifMGPDLDJCSxKgHL0qAK4RuYguC9EWcTsYYLUJiVhyFOlKcP0SG1oX5RTuq3KsMpWOYqdKWkzEHNaVL0Y7lnAyOWbCnJvJKJiFYcRQgUWngGJgFP81VCHIZico0NLa76dvv3KN3KfcbC0ptJmGdPwYAMCElOTOVMQcYxcNNi+YhZY74tCEqWFn5LuiZROIKCsWJNXYhtNDnpCztJeK+NctAQtQSpRDA4Qwfh3dn8zlQF4S+7Hd5KCiAScRbN3LlQyMZtRqPBhF7G7a8vh879a6FmOHiN89P8AJsbb2+s6eFBK1MCwBZjkXbmIxnaHt/OWSlCwmrEJf0pU+Z8ozs62nCVAqQA1AopSNcSjWhJLJSMq5GFxllQ+cRz4U+QDk+bjnF+LQve5ZpWuy7f++z49xvEeRLw416/f8ntqt6lniWo8nP8ASinrF2wWXA6iMnAFBxA8ZPRXAPqKOsLZ1EtQ10DZPltEcu8Voo7j2TUfmI6FLbtiqLsODZLdJ2zQKnsd1bnIdP1pEX7wSNRzyd8/KEM2+QtqEHUCo/OI/wBpc0VSmR/WsKsfmabRprPb0qyPKJ5U5gC+lX3cnzNcoyMm0kF3Znq8aKwzeFzUnM/rKFnCg6jOXMcghzzrXelAI7tNm72WoFiT4aZEZMPd6xBJXTN+T0Z9gYsoLUFdc+fSsVC9BMiaiXISpVApSwXLtMxMoCmRbEHL8YhVOkYVKIUSFNTT+9Gh9OsqHmoIcEomjqoFCm2PCj9NCG8FFnSNmGQbyB0ixDWFlmqeiQMORCgg5fZr9rUQ3sXaKalYSVnFngmCrM7gipHMYhCCRNYh30oCR/Sd/wBGLspmUVDvEkurEONGEAUIAVhS2QZSali5h5YceWNZIp+5z8jlhncHVn0a4u07kAnCdiQQfqqyPxh1a7ShXEgYVDXTz3EfJZM1aVKd8BUkDZ1AjPVlAV1xAwzN5LWBxqIbiSVOFJUCDTQtiD7iPPaz8J2fFilUeL716o1YNb4nE1z29fc+i3NfXdkAn5JR1+YdW5DbYg7xrgY+Ydm5pXKWkl1ILE74SpBPmAj0MbLsrbSpBlqLlDYfqHIeRHoRGzZJKpdVw/3+ZnUlfHQfQQQQo4QQQQAELrXSeh8lIUnzBB+D+kMYq3jZitPD4kkKT1GnmHHnEohiG6lYLctJ+ekt7j+EaiMlfSCcFplZpqRrTMEcofWa+ZapQmYgAdNX26wTaStiw60X45UsCppCe1dpEpBwjzVQQhn3ouc5UspQzsKE1Zvo/GmYNIw/1mOUlDG7f+PqX+G0tzGHaK90EpSC6QU4w7OCoAjoxHlCK+LYkHEkJSrMJCRmBhybyfpC62M4S5ZSlU0AIcmtXLNnmX1itapxmzGGJjLcEGjlTgjQ5k12cbxsjNxSm3aq+FxzJV17tdV1M0lutJd6+i5J7dakyilRqAtLlsiQcwKZuX6RFa7xU6VoTiDEK3UmhcDUPqaZ6F4p2mfwEqZQRyouYMy2TDLr6RRmT8ytyzYhm6lBwkvoAASNSRtGrFo24LxuZVT8mrv6+vmVSzLd/wAfS7Xnf7FqVbCnvCE40lgkfNSBiopRdORyBMU+9XJQ2N8RU5DE4yonCgHLNnNAA/QmWgiqlEBIJatVJGJQz8Kcm1L6CFV3WjilhXElJl8RFR3icQoCQCxKTnnGvwYK3V3V+6XHUMNykk+nP7jcWQviUasAEh8IDk9VKJ11PnHNoTvloN/T0Z2hkpLt0LnfpEUyQC+r7bddoXdbOmuFSEM6U+Qzz1PuhfOs7PufhGhnWUu2EZN09B5ZxQtFnNXam396+6LYyGTMzaJKgcjFNajsaRop1n5N5fnWK/7MM2jQpitC2RPU9Q43NI1F23jKYJxlJy4svUQlUjaPAn/MLJKRK4NrKSCzuRoyXDf8hFqzoFS/SrH0enSMPZp0xFUKUno7HyyhxZe1KhSYnFzSWI8jQ+6KJY32IGV4ThLmAlgFSyklw3iSoOeqfUwkthzhpb7dLnYClWTukgpLYJmY14sHKsJbW6zhS5JYBgST0CdekQrSJ4Kfd8T8mbTP4wxss8mpoSkgvqUqSlDvviKH/Knlnuclio0BqEnV8isOBWjJxHSmcXLZdoUO7TQFicLOya0eiUjcmjkkk53RMOpnF0kVrJLUEhCtEykqOfEhlKyzwpSB1bcR5ZZy5aSpgQkAKcscWJ2HtNiAI31pF21cBEtBBmKTmHZCBUq+qM61Uog7RdsF0CYqXLSCSFAJlHI5nGsjUA4iD9KlYJuO17uhmindmp7C2Aos81agf4eIkCqlBUxQHIY0DqIe9ngU2hA3SUnyD/FMWJVnTKkdyDiYOtRzUolyo7Eqq2gbaILmP/Up+1/SY5k3ubfmXLika6CCCM5eEEEEABBBEc6aEhz+icohugFN6JEklb8KnxI1KmzT116PGfvCXKYHiwEOnCWAA1FDV+XV8onvC8sZVNzbEEB2FKeqlU6NGZXaiqYmWp0KAxrQhZZzQClASK9Gq9I4WXXSzbow4S7+iNkNOotNlrGpS2WSyWKQzP8ASVoTyFIrWxasLo4sJxMNQ7ke4iLEtIqQ5yDkkmmhfLSILRPISUhqkAqriw5sOuUUaOcY6hSn+Xm/o7+o+oTeNqPXj/Ypv8CZIJSo+KWQBqeJOFt+ION08oltc3uEKSDVEpOhphCEGuRFYsWG53UZiXwggsApRM0AgEuMkAuBV1KJPhAFO2WJ5pVjqxSqXMThBCqEYgot5gdRHpMOq02HHHFOdpU1afHkm1aVHPnpdTlucIe9fO2vqKbwtrJwaJp1Y1Pn+ce22bh7wbTT5hSUKSfMAxH+7golJSpZSnCEklJUMkk6hQAVL+tg0eLM2zBcoKScRwhKssRSnwlvbTkeUd1VSObVNlG2TVJmBSRiAUVhOeOUo4j1IdQI2VsDE8y6wwMkhQASAS5IRQhKgKqADYZiXIAYggUhsRA+Tm8SX4CDQjQpUA4I5EERNb0iUkLBKkYgkksFAqClAhQoocJdw+VTVmasaOSnx1LVnvFSQAsOlzhUGNA9QRmOlaswi5KtcouymLvqNcuW0UrJaETAeIElnYByfpoJZXUcXOOZ92OeFSgWNEEmmXgUQtOf0jXOM88ZvxamEvzDJctGivQkZ+dYpz7KdC+uY/zFSVKCSQtSAaMCTK3d3luDl+Y17UlRFAVPkyiRTmhRUfuxCg0W+NC6shmWQjMD0/RMVJsnp6RbUW8SQDsZix6d5h+EQTZuQCghzTCsEnYMMWLX8jDc9kOskO7X1KKpRO3qB8SImlXMvPLyUT6sE++HUkTE0HCAAB8wBtWbvFH7IyzilaZc/vB3cnFLCqCYMKSmvtMGP466y5siOWLfDKK7IlCSpSgw3NT9lL/1RPYLMhZCuMSw5JAwpLA0KzUHzNWoRDEskuV4TtjQn/8AGWD745t17CUoAJS5S6VcSlF9QVcQ6efOJ+IzvVpqkium7jMcIUcB9mWUqqCKuyAa54i0W5djlypZLpAyJJz5LWwcP8xAAOuKJJtqUoJJUpAIDghIUKVYrck9EwIWlDEIJXouariH1SqqfspETt5+/wDZnlnnJU2QWecZkwoSkoATidSC7USO7l0fqaDbSJ1qH+2glKlMVOMSxzWpwEgbDLZ4in2cTSFTJpATiICHNSwPGsvVhpppHUlQGFKAEvVsw2q1E1U2gOcNVlKkkeWRLiqUoUrCZhIBJIDAmvFkSEihfZ3+iXFcqbLKxrDTVpLvUpSS7H6RoVcw2QDpOyF1JmL75Q+Tknhf5801BO+EMSdynYw17R3gS9W4QPvnCB8PWMeWbctpfBcWeLtpUGGai56Zj3Q07MySqcVaJSfVVB7nhHKllIxKoTpsNuu5ja3HYe7lBxxK4leeQ8h+MZsjLIq2MYIIIoLgggggAISdpbS0tQBqA3mqg9xh0tTBzpGTvSZjlKUdSFEcgf7xn1VrDNryY+P/ALIr1E6jhlgaBLk7BndsiXhNdc0JtAXNPjQSX5lJFNmCi3+IZ3ul5LDNeBH3iAfc8LbzlYZ8pQFC6W5OAPctXpHn9A1GVyV3fzrk6WRWmXrdfeFU1Q4SlsIKkBK0hgaHDo6gcRI9AV1hmG0swwviNfZGuxOmxPrF79xYvEhCdOKvoD5UaLqbOkSz3RSVEECZRtQQGHwfLkG6er1+DLDZjTv5cGfDp57uegqXesmWrAtC0lgAtY4SA/sqOGpJNGcuc4o2u1EzcCg6ShagrNglBUGPzkmgwmnECG1bXhZwtOGallHCHALBSiE0JAd1EAUJrmBFW7bnwoSkOWckqDFsWMIYEgDExIfTmRHIS53P+TuxnjxQvp99hZaLORNJSCVpK3TqUlsTbkOD5nWKq5wBxg4g/Fu4+c38wNUagE6ExpTdwUrFLVxB2J8uj1ELr7s2JCqALzxBPHwnhFMzzJ+Mey/D9ZCeKMG7aVHitRBxm/J8iS0IQs8Ku7Wa0AKFa4ilVN60iKzSJmNOLCtAfD3bFlFJAXhUQpRGeraNElll4wlQBxA4sIoQdSnY0qnLpSJ5cuUrdKvnFHDXdSCGB8tc46/oZr4s8nTVFgsIW3tOk+RWEqHlHUualm4uQxYh/wCQU0cqmscPfEMaODy2UHH5R13ExVQpKh9Yj+sMYhV5gTYh7S2rSregUB7oinplKKcSmKcgyg1PorEdCSczJxcu5CvQoLesUr2lpVxYVy1hgxSzp0ZIqAGZ9HGekLqM7ouS56QcKJqgammIBgHJdcwgADWOZs2WtOBdqJGIEgKGYL/NlnWuccXPdSkfKVc0ClgpT0AVxLf6I0hzLsK6YiuuX8FPkGM1fkBGfJqMeN039DRi0+TJzFFVMtBDnvljcrmsfPhS/nEtmu4FymUkg5FXFpuAoeqtYYybMElhQ7ISAR9pWJQ+0UGJBZgo1AURmVFcw+aagesY5a/+1fVm2Og/uf0Fv7MEmplo6GWDtkFHbaJE2V3biPLvdte7liLkuakrUhC0gpBfCkaM4AClFRD5DJi+RiKYl8l4+Qly1H7r4vdGf+tydqNC0WPu39/IXLsahwuhBOeFLLPQKUk++OJdglp8UoPqueuvMhCTl5HrFv8AYy+a08ghCX9Fj4Qut/E0lKVAg4jjPE7NyZ9gPWEepyy4cqLo6TFDlRsW31ZiylyU/JgBJIyCgA5ZzhBNW0eJggzEoEgcc4oSK6nhCW0SDU9OVLYQZMuYimKcEpEsMTTE5plQtD3/AE97PYJneqIUmUDhZ8OOYHpvhQSH/wC4I6UM6jFxbt9n5/w6Rx8+NOSaVX1Xl/JrJViTIky5CMkBifaUaqUeZJJ84oypAWsqNQNPpaeiW81cou2iexUo5JBJ8oo2NZwpSlJK15J1dVa+Xwip8IhDO7LvE2aCRwy2J5q0H4+m8aiKt3WMSpYTrmo7qOZi1Gdu2XRVIIIIIgYIIIIAK15f7S/qmEXdApKdwR6/r3Q9vFDylj6KvhGas1odvfE7VKLi+4jdSTQmWgqZCqFC00+rT3H3NFmzAAk0xAUJ2+cx6e6LF72H+KnTx9BkqnoeTHeFK17FXrWPI5sLwzeOXy9jsRmpxU0Vf29YSTNUol04kg5BQUoMBQYeBuYVmzR7ICkpCZaTgOI4i6UpxF24wxSS5wMrDpC6z3vNC1Y1EBynGKGhpiIzBP4bxamrKvESTzJPuMXTwThxwav6qC7EtmRxkuKqLLr4XIDAnMjZgHzOUN7KtABSpPPPPcnV3LvCFE5iDtr+ZeLYvgBnS5yhfAdcMx5c7ySTa4G5tqEUSlKX0AqXB01198Lr0khSWKQokVBAIahqMwaDZjFNd8AVSkc/R2+P6MWZ/d4AZiBMOfgdScRLChJamZOozemzRwjp28k5v5FGSLz1CMefcQWqxpCnGJO2JynSmPNPniHKI5k9P8eWSNFYXFBljQCQHroaRo5d2yFh5ZVLLVFUmrDwk1DsNq5GE9ssapRqAAaOGAOdGOEPnQYSKukR6nTa7DnVRlz9H9/U5mbS5MT+JCSfaJHeI7uevCQrEkrxAFuHiOTmmuWkdypfeOlBKiXDoxLAeniJCRDNc8PVDmvikqP/ABf3w1uq2+KUFJlzg2AroCA+IJwjhJJGQ0IjXlyuEW6bopx4lOSV1ZnLRdVpkOUy5sxORIlremoDFxU1/CG11W7FLSgCdLUAygJamJBPESQKsRmdNBDBdkngkzJ6AOSlE+gT+UVpVuSuYEBRWK8SyKqCSUpSPDLcgDEXNaERyMuq8WG1x/ydfDo1hnvUr+R2mUo+BS8R+cGXMbYKpLl+pO7ikTfs+CiiSpvCFOoj/uLow5cKa5GIbTabQSwE0ckpUP8AyZz5kwvnLUgqxVUsJSJYOI0UDiURQEDEAB7Rdsjis6G2+bGCbekpZQKCCod2UhgASMgoPlrTYQsvq75kxKcMwhLE4RwgpyoAWHkWPkRFo260JABU3NTv6vCy8BOmqCEKUcdVTAdNgYix1GiWTdktKHUTRqBtOjxFZbwRP4TMWkpUopJDghQSCzkZYdD87LWJpF3y7GnDMWVGZQJJJ9CXrlDq77vsaEOUjoqvuNBAgcu4oVZZaaqm4uQDH1JLekV56TOGJFCGSnDokBm/zEt4SZWPhDJzYDQah8taQxTeKQnBKlAOwJzUTkOtchzhXJR6hKW1WypYuzKgUzEqxlTJDnixE89GdzoHOkbGw3jLlJ7oGiaYmJxH5x3qp/JtoRKUbNLZSiZq3AFOAHPL5x1OlBu8EhbskAqUaACpJ2YR0sUG34k+v6Hn884qW3H0HNtvDGyUglD+ay9AAKs/q3rrLguXux3kz/dUPuj2Rz3MQdnOzfdNMmsZug0RyG6ufkNzoIac74REI92EEEEVlgQQQQAEEEEAHK0uCN6Rh5HCopOYLelI3UZTtBY8E0rA4VsftDP8/WHg+xXkXcsSVAiEV6XV3ZxJHye3s8umx8ureyTXEXDXShox+EZdVpY6iNPr2ZbhzPG/QwU6whlVqS/x9KFoe9n7qQmz48ONVXVM4gkBwyUmqiGzPrpHN73GpIxShiT7OZHT2h7xzzhRZ7aWYGmqfdpX0jk45Swycc336o2zSyK4Fu+jLdICWcs9HJIPEGphFDttCazWVcwtLQpamLgB2zY0yDbxYtUsrBY4VO2KpLEaFRNMwWbzeHdyWsypKUMFE4io5Al8zvRh5RbmyYpbdr9+OouHDN390Zi0WVSDhWkpOygQeWen5wzsM8TZYSC0xJFS5diC1cwQMtOkWrdbErVhWOBdFFmAIcpUk6EOa8zpCZZVJmEKcjKmebgjZ3fPUxmg4ZG8UnV9H5Ps/wB/Rl+THkwtTSGNqsykjEXWgKCkEAk5GhAbiDtUEatENgvHvceJIwqJBzUSsh8jw8y4AESWe/Sg8QNfnABSVD6QD1/TawwMuTNBUABiAdaGIOocO4zpUZxlz4cmnkvEVeT7P2f2zbh1WPNFp8/p8ipKu1xwzMKuElKTiSHchsVWLHXSkKr+7PzVsUMpY0cJcbMoh/flDeTc6wskLlqTw4egSUsQpmIoQXOas3cFou205s7P4VDEeWNSnSl9B7s424vxjUYqbkn7/wAr9TLk/DtPNtJ0Zy5rFgmPbETAhqJWVBJVsS7GmkcdoDIKx+zgI3wUHu8o1FqsahLXjU+JKglLkgAJLEu7kkA5s5Gzqx0myhRPEAQWKci+WRjt6HVrWt5LpRpOuj+f++pzs0Vp14aW5vo/L+Pkai1XAUoThtJw0xLLHPUAZksWrlmaRWlXRJlkLE5albul/wCksOTxWumcpGKWp1oU3C5phqCmtGqaNmYtGdJFQFq5Et73jJllGM2rNuHJuim7RWvC71TQpQmFQBAUkhiAp2yLKFCNCNtY03Z+wSJMsJo4+OZ98JZF58QGAJlh3QNykgFRLkkPq/KJJ93LIxS1Ap+sAR56jrWEhki7rktlK1TZ32kTKUWzD03fcbGF1kvFOEhSXILE7mlQ2WnrDW7OyE2ZxLDJ0Uo/Bs/Tzh5YbjssrEqYEqCWqsgIDBvD4W+s8WKE5/l49yueeEI0uTJSblmWpXAhkaqySBq6jmejkbQ4Ik2bEQUlaU1U1E0qw+aG1zNdKQ/tFoWtJw8CGYUZRHIHwJ6h+QzhfL7FG0BONRRJJxEDxr2qfCCavUmnWNWPAoO5GHNqJZI0YqwS51tnnu0FROWyU7qOSd4+odnOyyLMMSmXNIqrQbhOw55nllDO7rrlSEBEpAQkaDXmTmTzMW4vlO+hlhj28sIIIIrLQggggAIIIIACCCCAAivb7EJqCg65HY6GLEEAGQTJVLWUKoR6EbjlF+WqG1usCZoY5jI6iEc+SuUWV5HQ/l0iy7KqoswtvLs/KncXgX7acz9YZK9x5xcl2gGkSmsVzxxmqkrHjNxdxZkrRclol6d4ndOf3TV+j9YrTrSUJBFCk1SaFuhY/wCI2qDHM5VA6QoPkoOD5GOdl/Dk+YSo24Na8crkrMVabxmTkAiWAN3D+m0Qfsyp0lKwWXLBQtLPQeFTbjJ9QTtR/b7FZ0ljLwYqpVL4XHQUcZGmccI7Lsccq1FBb5yEq8nBSCPKOY8E93wtWvM688uOeOmqT6dzHzJcwUUktugmvk7xJKtiUnhJQQBm4I3rRg+nPzjVSuzOJyq0OxGUpOfLibI0bpyMtv7KhOEiYJgUoJ4gwGKgJqQoOw3qI2OOTJCpK0vJ/o7OU9kJevsIZNtmlQZSSC4yGelUsevWK9rv21S3CUobchR+K42snsNZ0gEkk7AJCcvZbnEVruCScwSeal16MR6Ru0+g0u2suNX99TJmz5b+CTo+fS7fOmH5RfQBgM82Gfm8ay6bdZJcv5VKe8NVFQBfo+jMPKJ03FIGcpP3pn/vDOzXTIIGKUkh6BRUoeQUTHRyQh4ezHFRS8lwZ8OSp7p2zDTZ4mTJipaPkgwSchi2T+qR1JkFRZKST9EO/pV4+jCwSBlKl8uEH4xKFNQBuQoI5E9A5ytuvkb5aldkY27+yU5bFSe7SPaz+69fNo0dhuWTKYlJWoZFQDA7hIp5lzzi6uc0LbXbyaD1/XwjTh0UIO119SieeUupPeF5ADc7V9+0K7MQtQVMY4S6U/NBGRAyJG/9oWXpbMPCPErXbn+QjS9n+zpKAqakgUZBzPNX5eu0bqUEZ9zk6Rcu+xGcQtXgzA9rmfo/GHoEAEexS3ZalQQQQRBIQQQQAEEEEABBBBAAQQQQAEEEEABHK5YIYgEbGOoIAFdquQGqDhO2n9ooLCpdFjz0PQxo44mygoEKDg6QyYriIRNEcTg4PJj+MQ3rYFyTiDmXuM0/W5c4jk2im8M1aK7p8k143amZLI0IemhzCgMn+MYida51mVhWHGhqx6E68jWNebUfC+W/9vXzirPBVm3qr4EsfOMWo0Xi/FF0zpaTXeD8MlcTIyu0U0zU4AXJAwirg5gjUM8bpNslzEFJLpJyLjVwfVj1hUiygeHCk6kJSD7hE6bRLSR301THIZAl+fXLnC6TRzg3KT69lyNrdZjz0oKqGar4QOHvAT6n0DtHH7VioElt1UHpmfSEN69obPKAMrCfN8ubwzTbgUg7gH1EdPbto5kuODqfIq+ItqEkD3sT6GJ7Mv8AVfxhXNtpeJZU/WB2ImNl2lojNsih3+0RlZJYZ6AZkwtBuLc21uM4ozDNWcEhBWv0SnmtWQ6ZnQQ8u7s2Syp1B7AzPU6dBGilSEpDJASBoAwiHKugyi31M/2d7HpkHvJp72calR8KT9EfifJo0cEEVt31LUkuEEEEEQSEEEEABBBBAAQQQQAEEEEABBBBAAQQQQAEEEEABBBBAB4RCudcKalHC+nzfLaGsESnRDSZmrTdqgKpPXMe6FU6ynSN1EE6woVmkdcj6iGUxHAw/wCyqzined1iajCoHkRn/jlG3mXCg5KWnoQfiIgX2XBzmr9E/lDKdOxdjPmUvs5KQrEpSltkFMB6DOL023HIRtldh5B8SpqvtAfBIieV2Lsg/hk9VrP/AChpZFLqL4cjAySolypugH4w5sV3KmeFCl8z4fU8MbWy3NIl+CUgc8If1NYuNCvJ5DLHXUzNl7KrNZigkbJqfU0Hvh5Yrrlyhwpr7Rqr1i3BCOTZYopBBBBCjBBBBAAQQQQAEEEEABBBBAAQQQQAEEEE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data:image/jpeg;base64,/9j/4AAQSkZJRgABAQAAAQABAAD/2wCEAAkGBhMSERUUExMVFRUWFxUYFxYXGBcbGBwXFxgYFxoZGhkYHCYeFxojGhoXHy8gIycpLCwsFx8xNTAqNSYrLCkBCQoKDgwOGg8PGiwkHyU0LC8qNC0sLDQsKSksLCktLCwtLCovLCwvLC0sLCwsLCwvLCwpLCwvLCwsLCwsLCwsLP/AABEIAL0BCgMBIgACEQEDEQH/xAAbAAACAwEBAQAAAAAAAAAAAAAABQMEBgIBB//EAEQQAAECAwYDBQMJBwMEAwAAAAECEQADIQQFEjFBUSJhcQYTMoGRUqGxI0JicoKSwdHwFBVDU7Lh8QczwiRjotJUk7P/xAAaAQACAwEBAAAAAAAAAAAAAAAAAgEDBAUG/8QAMREAAgIBAwIEBAUEAwAAAAAAAAECEQMEEiExQRNRYXEigZHwBTLB0fEUUqGxIzPh/9oADAMBAAIRAxEAPwD7jBBBAAQQQQAEEEEABBBBAAQQQQAEEEEABBBBAAQQQQAEEEKLxvhiEock0GGqlHZOgG6jQQVZDdDGdbEIopVdsz6CscSrwlqOEGugIIfpiAfyhfZbkKqzjnXAkkJ+0rxTDzJiedciG4OE7OW5auDzDERPBFsZQQoTecyXSZKWW+ckYn+6G8zh6RIL7B8MmcfsEe8loKJtDOIp9pSgOosMuZOwAqTyEVEzZ68kJlDdRxq+6mg9T0ieRYQk4iSpXtKqeg0SOQAiAOrNNUqpThGgPi82oOlfwE8EEBIQQQQAEEEEABBBBAAQQQQAEEEEABBBBAAQQQQAEEEEABBBBAAQQQQAEEEEABHKlgBzQDMmPJs0JBKiwGZhHeF4FRAwkk+CVqo+0rkM9hrylKyG6O7yvUkAJBOKiEjxL58k/qgizdV093xrOKaoVOgHsp2Hxj267rwErmHFNVmdAPZTy56+6GUS32QqXdhBBCe+e1dmstJszj0QkFS/QZebRCTfCLErHEDRiR/qanEf+lnlFWUML6ZpJDPXIn8u5f8AqdIK8JQtLswXwqJ2GMBKvsqMP4c/IZwkjZwRl5X+oMgrwlM1KWqtSQwo7EBRUPSHN337InkiVOQsgOQkhwNyMxCOLXUVpovwQQRBAQQQQAEEEEABBBBAAQQQQAEEEEABBBBAAQRxNmhIJUQAMyaCFs++CQ6EgJ/mTHSnyHiV7oCG6GscqmAZkDrGb/eBmFgZ03lLGBHqK+piWXdcw1EmUjms4letYbaLu8hybwlj+Ij7w/OPP3lK/mI+8IWpum0fzZafqo/uI9/cs7/5A/8ArH/tBS8wuXkMv3hK/mI+8n848N5Sv5iPvCE1rsSpVV2sJfL5MfDFHVhsq5qcUu1haXZ0oTmMwa0PIwbe4bn0GpvSXop+gUfgI4nXiwcJbmshI/E+6K/7mUfFaJp6YR+BiSVcEkVIKzuslXuy90RwT8QvNpXNV8n8qofOZpSOY3PqYZ3bdQluonHMV4ln4DYRdSgAMAw5R08FgkEEULbfkmV45iQdhU+gjM3x/qRLQhfcoK1hJwu3iYtTrvnCqSk9qfI9N8HPbjteqWtNlsyvlVVmKDPLScqmgUandhGQkWVKMuJR8SzVSjVyScop2dCkkqWp5iziWrUqVXPkz9AIs4/drzGfSOgoKKpGhKlRaUrJxryjkpSoFKku++THRtIgWsnyPuf+8TBYz0/Lf4RJDRQF2JkKxoBUli6XOMD6JJZTO7EeYzjm0SgEpnJmlICiUrSpqEsxLUOb5EZZiGaFjfn/AG+ELLSgS1lC27mfQuKImOGVmGCmCTkxwnQxK5G78mhub/UedKUlM9pkpvEB8oBoXFF6DJ6u5yOtR27kGtWLMaNXnlHyq2WVKWSlLJYhJCnBGebvo8K5cxSA2NTjUJQXrqFJL02IjPk07yfkdFU0kro+7SO1UhWSjqMtRSm8X5V4S1ZKEfHezARNXgWsCmLhTgKgCA2GoerkjSN9LuKyLSA5zB8SncAs5erOWfKORmy5cOR43TobHCOSO5XRrAqPYys+zzpAeUe8AahU1OrMT19YuXf2gJfGCAHd8wxZ+addwC9Q7Th1anLbJUxZ4nFWug+gjxKnyj2NpUEEEEABBBBAARFabSmWkqVkP0w3JyiWFt5DFMlpOQxLPUMB8TEohsoW+24UiZNDqP8AtyswNifaVz00j2w3IqaRMtBJOYl6Ac4r2RPfW04qiWHbnp7zGohnwIlfU5lywkMAANhlHUEEIWBFa1XlKlkBcxKSosASHJOTCJ5kwAOYx1qmpUZqyXmpYIcmgUCkqSMjxKCXq3xeENwk5bSzb3nifMGPDLDJCSxKgHL0qAK4RuYguC9EWcTsYYLUJiVhyFOlKcP0SG1oX5RTuq3KsMpWOYqdKWkzEHNaVL0Y7lnAyOWbCnJvJKJiFYcRQgUWngGJgFP81VCHIZico0NLa76dvv3KN3KfcbC0ptJmGdPwYAMCElOTOVMQcYxcNNi+YhZY74tCEqWFn5LuiZROIKCsWJNXYhtNDnpCztJeK+NctAQtQSpRDA4Qwfh3dn8zlQF4S+7Hd5KCiAScRbN3LlQyMZtRqPBhF7G7a8vh879a6FmOHiN89P8AJsbb2+s6eFBK1MCwBZjkXbmIxnaHt/OWSlCwmrEJf0pU+Z8ozs62nCVAqQA1AopSNcSjWhJLJSMq5GFxllQ+cRz4U+QDk+bjnF+LQve5ZpWuy7f++z49xvEeRLw416/f8ntqt6lniWo8nP8ASinrF2wWXA6iMnAFBxA8ZPRXAPqKOsLZ1EtQ10DZPltEcu8Voo7j2TUfmI6FLbtiqLsODZLdJ2zQKnsd1bnIdP1pEX7wSNRzyd8/KEM2+QtqEHUCo/OI/wBpc0VSmR/WsKsfmabRprPb0qyPKJ5U5gC+lX3cnzNcoyMm0kF3Znq8aKwzeFzUnM/rKFnCg6jOXMcghzzrXelAI7tNm72WoFiT4aZEZMPd6xBJXTN+T0Z9gYsoLUFdc+fSsVC9BMiaiXISpVApSwXLtMxMoCmRbEHL8YhVOkYVKIUSFNTT+9Gh9OsqHmoIcEomjqoFCm2PCj9NCG8FFnSNmGQbyB0ixDWFlmqeiQMORCgg5fZr9rUQ3sXaKalYSVnFngmCrM7gipHMYhCCRNYh30oCR/Sd/wBGLspmUVDvEkurEONGEAUIAVhS2QZSali5h5YceWNZIp+5z8jlhncHVn0a4u07kAnCdiQQfqqyPxh1a7ShXEgYVDXTz3EfJZM1aVKd8BUkDZ1AjPVlAV1xAwzN5LWBxqIbiSVOFJUCDTQtiD7iPPaz8J2fFilUeL716o1YNb4nE1z29fc+i3NfXdkAn5JR1+YdW5DbYg7xrgY+Ydm5pXKWkl1ILE74SpBPmAj0MbLsrbSpBlqLlDYfqHIeRHoRGzZJKpdVw/3+ZnUlfHQfQQQQo4QQQQAELrXSeh8lIUnzBB+D+kMYq3jZitPD4kkKT1GnmHHnEohiG6lYLctJ+ekt7j+EaiMlfSCcFplZpqRrTMEcofWa+ZapQmYgAdNX26wTaStiw60X45UsCppCe1dpEpBwjzVQQhn3ouc5UspQzsKE1Zvo/GmYNIw/1mOUlDG7f+PqX+G0tzGHaK90EpSC6QU4w7OCoAjoxHlCK+LYkHEkJSrMJCRmBhybyfpC62M4S5ZSlU0AIcmtXLNnmX1itapxmzGGJjLcEGjlTgjQ5k12cbxsjNxSm3aq+FxzJV17tdV1M0lutJd6+i5J7dakyilRqAtLlsiQcwKZuX6RFa7xU6VoTiDEK3UmhcDUPqaZ6F4p2mfwEqZQRyouYMy2TDLr6RRmT8ytyzYhm6lBwkvoAASNSRtGrFo24LxuZVT8mrv6+vmVSzLd/wAfS7Xnf7FqVbCnvCE40lgkfNSBiopRdORyBMU+9XJQ2N8RU5DE4yonCgHLNnNAA/QmWgiqlEBIJatVJGJQz8Kcm1L6CFV3WjilhXElJl8RFR3icQoCQCxKTnnGvwYK3V3V+6XHUMNykk+nP7jcWQviUasAEh8IDk9VKJ11PnHNoTvloN/T0Z2hkpLt0LnfpEUyQC+r7bddoXdbOmuFSEM6U+Qzz1PuhfOs7PufhGhnWUu2EZN09B5ZxQtFnNXam396+6LYyGTMzaJKgcjFNajsaRop1n5N5fnWK/7MM2jQpitC2RPU9Q43NI1F23jKYJxlJy4svUQlUjaPAn/MLJKRK4NrKSCzuRoyXDf8hFqzoFS/SrH0enSMPZp0xFUKUno7HyyhxZe1KhSYnFzSWI8jQ+6KJY32IGV4ThLmAlgFSyklw3iSoOeqfUwkthzhpb7dLnYClWTukgpLYJmY14sHKsJbW6zhS5JYBgST0CdekQrSJ4Kfd8T8mbTP4wxss8mpoSkgvqUqSlDvviKH/Knlnuclio0BqEnV8isOBWjJxHSmcXLZdoUO7TQFicLOya0eiUjcmjkkk53RMOpnF0kVrJLUEhCtEykqOfEhlKyzwpSB1bcR5ZZy5aSpgQkAKcscWJ2HtNiAI31pF21cBEtBBmKTmHZCBUq+qM61Uog7RdsF0CYqXLSCSFAJlHI5nGsjUA4iD9KlYJuO17uhmindmp7C2Aos81agf4eIkCqlBUxQHIY0DqIe9ngU2hA3SUnyD/FMWJVnTKkdyDiYOtRzUolyo7Eqq2gbaILmP/Up+1/SY5k3ubfmXLika6CCCM5eEEEEABBBEc6aEhz+icohugFN6JEklb8KnxI1KmzT116PGfvCXKYHiwEOnCWAA1FDV+XV8onvC8sZVNzbEEB2FKeqlU6NGZXaiqYmWp0KAxrQhZZzQClASK9Gq9I4WXXSzbow4S7+iNkNOotNlrGpS2WSyWKQzP8ASVoTyFIrWxasLo4sJxMNQ7ke4iLEtIqQ5yDkkmmhfLSILRPISUhqkAqriw5sOuUUaOcY6hSn+Xm/o7+o+oTeNqPXj/Ypv8CZIJSo+KWQBqeJOFt+ION08oltc3uEKSDVEpOhphCEGuRFYsWG53UZiXwggsApRM0AgEuMkAuBV1KJPhAFO2WJ5pVjqxSqXMThBCqEYgot5gdRHpMOq02HHHFOdpU1afHkm1aVHPnpdTlucIe9fO2vqKbwtrJwaJp1Y1Pn+ce22bh7wbTT5hSUKSfMAxH+7golJSpZSnCEklJUMkk6hQAVL+tg0eLM2zBcoKScRwhKssRSnwlvbTkeUd1VSObVNlG2TVJmBSRiAUVhOeOUo4j1IdQI2VsDE8y6wwMkhQASAS5IRQhKgKqADYZiXIAYggUhsRA+Tm8SX4CDQjQpUA4I5EERNb0iUkLBKkYgkksFAqClAhQoocJdw+VTVmasaOSnx1LVnvFSQAsOlzhUGNA9QRmOlaswi5KtcouymLvqNcuW0UrJaETAeIElnYByfpoJZXUcXOOZ92OeFSgWNEEmmXgUQtOf0jXOM88ZvxamEvzDJctGivQkZ+dYpz7KdC+uY/zFSVKCSQtSAaMCTK3d3luDl+Y17UlRFAVPkyiRTmhRUfuxCg0W+NC6shmWQjMD0/RMVJsnp6RbUW8SQDsZix6d5h+EQTZuQCghzTCsEnYMMWLX8jDc9kOskO7X1KKpRO3qB8SImlXMvPLyUT6sE++HUkTE0HCAAB8wBtWbvFH7IyzilaZc/vB3cnFLCqCYMKSmvtMGP466y5siOWLfDKK7IlCSpSgw3NT9lL/1RPYLMhZCuMSw5JAwpLA0KzUHzNWoRDEskuV4TtjQn/8AGWD745t17CUoAJS5S6VcSlF9QVcQ6efOJ+IzvVpqkium7jMcIUcB9mWUqqCKuyAa54i0W5djlypZLpAyJJz5LWwcP8xAAOuKJJtqUoJJUpAIDghIUKVYrck9EwIWlDEIJXouariH1SqqfspETt5+/wDZnlnnJU2QWecZkwoSkoATidSC7USO7l0fqaDbSJ1qH+2glKlMVOMSxzWpwEgbDLZ4in2cTSFTJpATiICHNSwPGsvVhpppHUlQGFKAEvVsw2q1E1U2gOcNVlKkkeWRLiqUoUrCZhIBJIDAmvFkSEihfZ3+iXFcqbLKxrDTVpLvUpSS7H6RoVcw2QDpOyF1JmL75Q+Tknhf5801BO+EMSdynYw17R3gS9W4QPvnCB8PWMeWbctpfBcWeLtpUGGai56Zj3Q07MySqcVaJSfVVB7nhHKllIxKoTpsNuu5ja3HYe7lBxxK4leeQ8h+MZsjLIq2MYIIIoLgggggAISdpbS0tQBqA3mqg9xh0tTBzpGTvSZjlKUdSFEcgf7xn1VrDNryY+P/ALIr1E6jhlgaBLk7BndsiXhNdc0JtAXNPjQSX5lJFNmCi3+IZ3ul5LDNeBH3iAfc8LbzlYZ8pQFC6W5OAPctXpHn9A1GVyV3fzrk6WRWmXrdfeFU1Q4SlsIKkBK0hgaHDo6gcRI9AV1hmG0swwviNfZGuxOmxPrF79xYvEhCdOKvoD5UaLqbOkSz3RSVEECZRtQQGHwfLkG6er1+DLDZjTv5cGfDp57uegqXesmWrAtC0lgAtY4SA/sqOGpJNGcuc4o2u1EzcCg6ShagrNglBUGPzkmgwmnECG1bXhZwtOGallHCHALBSiE0JAd1EAUJrmBFW7bnwoSkOWckqDFsWMIYEgDExIfTmRHIS53P+TuxnjxQvp99hZaLORNJSCVpK3TqUlsTbkOD5nWKq5wBxg4g/Fu4+c38wNUagE6ExpTdwUrFLVxB2J8uj1ELr7s2JCqALzxBPHwnhFMzzJ+Mey/D9ZCeKMG7aVHitRBxm/J8iS0IQs8Ku7Wa0AKFa4ilVN60iKzSJmNOLCtAfD3bFlFJAXhUQpRGeraNElll4wlQBxA4sIoQdSnY0qnLpSJ5cuUrdKvnFHDXdSCGB8tc46/oZr4s8nTVFgsIW3tOk+RWEqHlHUualm4uQxYh/wCQU0cqmscPfEMaODy2UHH5R13ExVQpKh9Yj+sMYhV5gTYh7S2rSregUB7oinplKKcSmKcgyg1PorEdCSczJxcu5CvQoLesUr2lpVxYVy1hgxSzp0ZIqAGZ9HGekLqM7ouS56QcKJqgammIBgHJdcwgADWOZs2WtOBdqJGIEgKGYL/NlnWuccXPdSkfKVc0ClgpT0AVxLf6I0hzLsK6YiuuX8FPkGM1fkBGfJqMeN039DRi0+TJzFFVMtBDnvljcrmsfPhS/nEtmu4FymUkg5FXFpuAoeqtYYybMElhQ7ISAR9pWJQ+0UGJBZgo1AURmVFcw+aagesY5a/+1fVm2Og/uf0Fv7MEmplo6GWDtkFHbaJE2V3biPLvdte7liLkuakrUhC0gpBfCkaM4AClFRD5DJi+RiKYl8l4+Qly1H7r4vdGf+tydqNC0WPu39/IXLsahwuhBOeFLLPQKUk++OJdglp8UoPqueuvMhCTl5HrFv8AYy+a08ghCX9Fj4Qut/E0lKVAg4jjPE7NyZ9gPWEepyy4cqLo6TFDlRsW31ZiylyU/JgBJIyCgA5ZzhBNW0eJggzEoEgcc4oSK6nhCW0SDU9OVLYQZMuYimKcEpEsMTTE5plQtD3/AE97PYJneqIUmUDhZ8OOYHpvhQSH/wC4I6UM6jFxbt9n5/w6Rx8+NOSaVX1Xl/JrJViTIky5CMkBifaUaqUeZJJ84oypAWsqNQNPpaeiW81cou2iexUo5JBJ8oo2NZwpSlJK15J1dVa+Xwip8IhDO7LvE2aCRwy2J5q0H4+m8aiKt3WMSpYTrmo7qOZi1Gdu2XRVIIIIIgYIIIIAK15f7S/qmEXdApKdwR6/r3Q9vFDylj6KvhGas1odvfE7VKLi+4jdSTQmWgqZCqFC00+rT3H3NFmzAAk0xAUJ2+cx6e6LF72H+KnTx9BkqnoeTHeFK17FXrWPI5sLwzeOXy9jsRmpxU0Vf29YSTNUol04kg5BQUoMBQYeBuYVmzR7ICkpCZaTgOI4i6UpxF24wxSS5wMrDpC6z3vNC1Y1EBynGKGhpiIzBP4bxamrKvESTzJPuMXTwThxwav6qC7EtmRxkuKqLLr4XIDAnMjZgHzOUN7KtABSpPPPPcnV3LvCFE5iDtr+ZeLYvgBnS5yhfAdcMx5c7ySTa4G5tqEUSlKX0AqXB01198Lr0khSWKQokVBAIahqMwaDZjFNd8AVSkc/R2+P6MWZ/d4AZiBMOfgdScRLChJamZOozemzRwjp28k5v5FGSLz1CMefcQWqxpCnGJO2JynSmPNPniHKI5k9P8eWSNFYXFBljQCQHroaRo5d2yFh5ZVLLVFUmrDwk1DsNq5GE9ssapRqAAaOGAOdGOEPnQYSKukR6nTa7DnVRlz9H9/U5mbS5MT+JCSfaJHeI7uevCQrEkrxAFuHiOTmmuWkdypfeOlBKiXDoxLAeniJCRDNc8PVDmvikqP/ABf3w1uq2+KUFJlzg2AroCA+IJwjhJJGQ0IjXlyuEW6bopx4lOSV1ZnLRdVpkOUy5sxORIlremoDFxU1/CG11W7FLSgCdLUAygJamJBPESQKsRmdNBDBdkngkzJ6AOSlE+gT+UVpVuSuYEBRWK8SyKqCSUpSPDLcgDEXNaERyMuq8WG1x/ydfDo1hnvUr+R2mUo+BS8R+cGXMbYKpLl+pO7ikTfs+CiiSpvCFOoj/uLow5cKa5GIbTabQSwE0ckpUP8AyZz5kwvnLUgqxVUsJSJYOI0UDiURQEDEAB7Rdsjis6G2+bGCbekpZQKCCod2UhgASMgoPlrTYQsvq75kxKcMwhLE4RwgpyoAWHkWPkRFo260JABU3NTv6vCy8BOmqCEKUcdVTAdNgYix1GiWTdktKHUTRqBtOjxFZbwRP4TMWkpUopJDghQSCzkZYdD87LWJpF3y7GnDMWVGZQJJJ9CXrlDq77vsaEOUjoqvuNBAgcu4oVZZaaqm4uQDH1JLekV56TOGJFCGSnDokBm/zEt4SZWPhDJzYDQah8taQxTeKQnBKlAOwJzUTkOtchzhXJR6hKW1WypYuzKgUzEqxlTJDnixE89GdzoHOkbGw3jLlJ7oGiaYmJxH5x3qp/JtoRKUbNLZSiZq3AFOAHPL5x1OlBu8EhbskAqUaACpJ2YR0sUG34k+v6Hn884qW3H0HNtvDGyUglD+ay9AAKs/q3rrLguXux3kz/dUPuj2Rz3MQdnOzfdNMmsZug0RyG6ufkNzoIac74REI92EEEEVlgQQQQAEEEEAHK0uCN6Rh5HCopOYLelI3UZTtBY8E0rA4VsftDP8/WHg+xXkXcsSVAiEV6XV3ZxJHye3s8umx8ureyTXEXDXShox+EZdVpY6iNPr2ZbhzPG/QwU6whlVqS/x9KFoe9n7qQmz48ONVXVM4gkBwyUmqiGzPrpHN73GpIxShiT7OZHT2h7xzzhRZ7aWYGmqfdpX0jk45Swycc336o2zSyK4Fu+jLdICWcs9HJIPEGphFDttCazWVcwtLQpamLgB2zY0yDbxYtUsrBY4VO2KpLEaFRNMwWbzeHdyWsypKUMFE4io5Al8zvRh5RbmyYpbdr9+OouHDN390Zi0WVSDhWkpOygQeWen5wzsM8TZYSC0xJFS5diC1cwQMtOkWrdbErVhWOBdFFmAIcpUk6EOa8zpCZZVJmEKcjKmebgjZ3fPUxmg4ZG8UnV9H5Ps/wB/Rl+THkwtTSGNqsykjEXWgKCkEAk5GhAbiDtUEatENgvHvceJIwqJBzUSsh8jw8y4AESWe/Sg8QNfnABSVD6QD1/TawwMuTNBUABiAdaGIOocO4zpUZxlz4cmnkvEVeT7P2f2zbh1WPNFp8/p8ipKu1xwzMKuElKTiSHchsVWLHXSkKr+7PzVsUMpY0cJcbMoh/flDeTc6wskLlqTw4egSUsQpmIoQXOas3cFou205s7P4VDEeWNSnSl9B7s424vxjUYqbkn7/wAr9TLk/DtPNtJ0Zy5rFgmPbETAhqJWVBJVsS7GmkcdoDIKx+zgI3wUHu8o1FqsahLXjU+JKglLkgAJLEu7kkA5s5Gzqx0myhRPEAQWKci+WRjt6HVrWt5LpRpOuj+f++pzs0Vp14aW5vo/L+Pkai1XAUoThtJw0xLLHPUAZksWrlmaRWlXRJlkLE5albul/wCksOTxWumcpGKWp1oU3C5phqCmtGqaNmYtGdJFQFq5Et73jJllGM2rNuHJuim7RWvC71TQpQmFQBAUkhiAp2yLKFCNCNtY03Z+wSJMsJo4+OZ98JZF58QGAJlh3QNykgFRLkkPq/KJJ93LIxS1Ap+sAR56jrWEhki7rktlK1TZ32kTKUWzD03fcbGF1kvFOEhSXILE7mlQ2WnrDW7OyE2ZxLDJ0Uo/Bs/Tzh5YbjssrEqYEqCWqsgIDBvD4W+s8WKE5/l49yueeEI0uTJSblmWpXAhkaqySBq6jmejkbQ4Ik2bEQUlaU1U1E0qw+aG1zNdKQ/tFoWtJw8CGYUZRHIHwJ6h+QzhfL7FG0BONRRJJxEDxr2qfCCavUmnWNWPAoO5GHNqJZI0YqwS51tnnu0FROWyU7qOSd4+odnOyyLMMSmXNIqrQbhOw55nllDO7rrlSEBEpAQkaDXmTmTzMW4vlO+hlhj28sIIIIrLQggggAIIIIACCCCAAivb7EJqCg65HY6GLEEAGQTJVLWUKoR6EbjlF+WqG1usCZoY5jI6iEc+SuUWV5HQ/l0iy7KqoswtvLs/KncXgX7acz9YZK9x5xcl2gGkSmsVzxxmqkrHjNxdxZkrRclol6d4ndOf3TV+j9YrTrSUJBFCk1SaFuhY/wCI2qDHM5VA6QoPkoOD5GOdl/Dk+YSo24Na8crkrMVabxmTkAiWAN3D+m0Qfsyp0lKwWXLBQtLPQeFTbjJ9QTtR/b7FZ0ljLwYqpVL4XHQUcZGmccI7Lsccq1FBb5yEq8nBSCPKOY8E93wtWvM688uOeOmqT6dzHzJcwUUktugmvk7xJKtiUnhJQQBm4I3rRg+nPzjVSuzOJyq0OxGUpOfLibI0bpyMtv7KhOEiYJgUoJ4gwGKgJqQoOw3qI2OOTJCpK0vJ/o7OU9kJevsIZNtmlQZSSC4yGelUsevWK9rv21S3CUobchR+K42snsNZ0gEkk7AJCcvZbnEVruCScwSeal16MR6Ru0+g0u2suNX99TJmz5b+CTo+fS7fOmH5RfQBgM82Gfm8ay6bdZJcv5VKe8NVFQBfo+jMPKJ03FIGcpP3pn/vDOzXTIIGKUkh6BRUoeQUTHRyQh4ezHFRS8lwZ8OSp7p2zDTZ4mTJipaPkgwSchi2T+qR1JkFRZKST9EO/pV4+jCwSBlKl8uEH4xKFNQBuQoI5E9A5ytuvkb5aldkY27+yU5bFSe7SPaz+69fNo0dhuWTKYlJWoZFQDA7hIp5lzzi6uc0LbXbyaD1/XwjTh0UIO119SieeUupPeF5ADc7V9+0K7MQtQVMY4S6U/NBGRAyJG/9oWXpbMPCPErXbn+QjS9n+zpKAqakgUZBzPNX5eu0bqUEZ9zk6Rcu+xGcQtXgzA9rmfo/GHoEAEexS3ZalQQQQRBIQQQQAEEEEABBBBAAQQQQAEEEEABHK5YIYgEbGOoIAFdquQGqDhO2n9ooLCpdFjz0PQxo44mygoEKDg6QyYriIRNEcTg4PJj+MQ3rYFyTiDmXuM0/W5c4jk2im8M1aK7p8k143amZLI0IemhzCgMn+MYida51mVhWHGhqx6E68jWNebUfC+W/9vXzirPBVm3qr4EsfOMWo0Xi/FF0zpaTXeD8MlcTIyu0U0zU4AXJAwirg5gjUM8bpNslzEFJLpJyLjVwfVj1hUiygeHCk6kJSD7hE6bRLSR301THIZAl+fXLnC6TRzg3KT69lyNrdZjz0oKqGar4QOHvAT6n0DtHH7VioElt1UHpmfSEN69obPKAMrCfN8ubwzTbgUg7gH1EdPbto5kuODqfIq+ItqEkD3sT6GJ7Mv8AVfxhXNtpeJZU/WB2ImNl2lojNsih3+0RlZJYZ6AZkwtBuLc21uM4ozDNWcEhBWv0SnmtWQ6ZnQQ8u7s2Syp1B7AzPU6dBGilSEpDJASBoAwiHKugyi31M/2d7HpkHvJp72calR8KT9EfifJo0cEEVt31LUkuEEEEEQSEEEEABBBBAAQQQQAEEEEABBBBAAQQQQAEEEEABBBBAB4RCudcKalHC+nzfLaGsESnRDSZmrTdqgKpPXMe6FU6ynSN1EE6woVmkdcj6iGUxHAw/wCyqzined1iajCoHkRn/jlG3mXCg5KWnoQfiIgX2XBzmr9E/lDKdOxdjPmUvs5KQrEpSltkFMB6DOL023HIRtldh5B8SpqvtAfBIieV2Lsg/hk9VrP/AChpZFLqL4cjAySolypugH4w5sV3KmeFCl8z4fU8MbWy3NIl+CUgc8If1NYuNCvJ5DLHXUzNl7KrNZigkbJqfU0Hvh5Yrrlyhwpr7Rqr1i3BCOTZYopBBBBCjBBBBAAQQQQAEEEEABBBBAAQQQQAEEEEA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8" descr="data:image/jpeg;base64,/9j/4AAQSkZJRgABAQAAAQABAAD/2wCEAAkGBhMSERUUExMVFRUWFxUYFxYXGBcbGBwXFxgYFxoZGhkYHCYeFxojGhoXHy8gIycpLCwsFx8xNTAqNSYrLCkBCQoKDgwOGg8PGiwkHyU0LC8qNC0sLDQsKSksLCktLCwtLCovLCwvLC0sLCwsLCwvLCwpLCwvLCwsLCwsLCwsLP/AABEIAL0BCgMBIgACEQEDEQH/xAAbAAACAwEBAQAAAAAAAAAAAAAABQMEBgIBB//EAEQQAAECAwYDBQMJBwMEAwAAAAECEQADIQQFEjFBUSJhcQYTMoGRUqGxI0JicoKSwdHwFBVDU7Lh8QczwiRjotJUk7P/xAAaAQACAwEBAAAAAAAAAAAAAAAAAgEDBAUG/8QAMREAAgIBAwIEBAUEAwAAAAAAAAECEQMEEiExQRNRYXEigZHwBTLB0fEUUqGxIzPh/9oADAMBAAIRAxEAPwD7jBBBAAQQQQAEEEEABBBBAAQQQQAEEEEABBBBAAQQQQAEEEKLxvhiEock0GGqlHZOgG6jQQVZDdDGdbEIopVdsz6CscSrwlqOEGugIIfpiAfyhfZbkKqzjnXAkkJ+0rxTDzJiedciG4OE7OW5auDzDERPBFsZQQoTecyXSZKWW+ckYn+6G8zh6RIL7B8MmcfsEe8loKJtDOIp9pSgOosMuZOwAqTyEVEzZ68kJlDdRxq+6mg9T0ieRYQk4iSpXtKqeg0SOQAiAOrNNUqpThGgPi82oOlfwE8EEBIQQQQAEEEEABBBBAAQQQQAEEEEABBBBAAQQQQAEEEEABBBBAAQQQQAEEEEABHKlgBzQDMmPJs0JBKiwGZhHeF4FRAwkk+CVqo+0rkM9hrylKyG6O7yvUkAJBOKiEjxL58k/qgizdV093xrOKaoVOgHsp2Hxj267rwErmHFNVmdAPZTy56+6GUS32QqXdhBBCe+e1dmstJszj0QkFS/QZebRCTfCLErHEDRiR/qanEf+lnlFWUML6ZpJDPXIn8u5f8AqdIK8JQtLswXwqJ2GMBKvsqMP4c/IZwkjZwRl5X+oMgrwlM1KWqtSQwo7EBRUPSHN337InkiVOQsgOQkhwNyMxCOLXUVpovwQQRBAQQQQAEEEEABBBBAAQQQQAEEEEABBBBAAQRxNmhIJUQAMyaCFs++CQ6EgJ/mTHSnyHiV7oCG6GscqmAZkDrGb/eBmFgZ03lLGBHqK+piWXdcw1EmUjms4letYbaLu8hybwlj+Ij7w/OPP3lK/mI+8IWpum0fzZafqo/uI9/cs7/5A/8ArH/tBS8wuXkMv3hK/mI+8n848N5Sv5iPvCE1rsSpVV2sJfL5MfDFHVhsq5qcUu1haXZ0oTmMwa0PIwbe4bn0GpvSXop+gUfgI4nXiwcJbmshI/E+6K/7mUfFaJp6YR+BiSVcEkVIKzuslXuy90RwT8QvNpXNV8n8qofOZpSOY3PqYZ3bdQluonHMV4ln4DYRdSgAMAw5R08FgkEEULbfkmV45iQdhU+gjM3x/qRLQhfcoK1hJwu3iYtTrvnCqSk9qfI9N8HPbjteqWtNlsyvlVVmKDPLScqmgUandhGQkWVKMuJR8SzVSjVyScop2dCkkqWp5iziWrUqVXPkz9AIs4/drzGfSOgoKKpGhKlRaUrJxryjkpSoFKku++THRtIgWsnyPuf+8TBYz0/Lf4RJDRQF2JkKxoBUli6XOMD6JJZTO7EeYzjm0SgEpnJmlICiUrSpqEsxLUOb5EZZiGaFjfn/AG+ELLSgS1lC27mfQuKImOGVmGCmCTkxwnQxK5G78mhub/UedKUlM9pkpvEB8oBoXFF6DJ6u5yOtR27kGtWLMaNXnlHyq2WVKWSlLJYhJCnBGebvo8K5cxSA2NTjUJQXrqFJL02IjPk07yfkdFU0kro+7SO1UhWSjqMtRSm8X5V4S1ZKEfHezARNXgWsCmLhTgKgCA2GoerkjSN9LuKyLSA5zB8SncAs5erOWfKORmy5cOR43TobHCOSO5XRrAqPYys+zzpAeUe8AahU1OrMT19YuXf2gJfGCAHd8wxZ+addwC9Q7Th1anLbJUxZ4nFWug+gjxKnyj2NpUEEEEABBBBAARFabSmWkqVkP0w3JyiWFt5DFMlpOQxLPUMB8TEohsoW+24UiZNDqP8AtyswNifaVz00j2w3IqaRMtBJOYl6Ac4r2RPfW04qiWHbnp7zGohnwIlfU5lywkMAANhlHUEEIWBFa1XlKlkBcxKSosASHJOTCJ5kwAOYx1qmpUZqyXmpYIcmgUCkqSMjxKCXq3xeENwk5bSzb3nifMGPDLDJCSxKgHL0qAK4RuYguC9EWcTsYYLUJiVhyFOlKcP0SG1oX5RTuq3KsMpWOYqdKWkzEHNaVL0Y7lnAyOWbCnJvJKJiFYcRQgUWngGJgFP81VCHIZico0NLa76dvv3KN3KfcbC0ptJmGdPwYAMCElOTOVMQcYxcNNi+YhZY74tCEqWFn5LuiZROIKCsWJNXYhtNDnpCztJeK+NctAQtQSpRDA4Qwfh3dn8zlQF4S+7Hd5KCiAScRbN3LlQyMZtRqPBhF7G7a8vh879a6FmOHiN89P8AJsbb2+s6eFBK1MCwBZjkXbmIxnaHt/OWSlCwmrEJf0pU+Z8ozs62nCVAqQA1AopSNcSjWhJLJSMq5GFxllQ+cRz4U+QDk+bjnF+LQve5ZpWuy7f++z49xvEeRLw416/f8ntqt6lniWo8nP8ASinrF2wWXA6iMnAFBxA8ZPRXAPqKOsLZ1EtQ10DZPltEcu8Voo7j2TUfmI6FLbtiqLsODZLdJ2zQKnsd1bnIdP1pEX7wSNRzyd8/KEM2+QtqEHUCo/OI/wBpc0VSmR/WsKsfmabRprPb0qyPKJ5U5gC+lX3cnzNcoyMm0kF3Znq8aKwzeFzUnM/rKFnCg6jOXMcghzzrXelAI7tNm72WoFiT4aZEZMPd6xBJXTN+T0Z9gYsoLUFdc+fSsVC9BMiaiXISpVApSwXLtMxMoCmRbEHL8YhVOkYVKIUSFNTT+9Gh9OsqHmoIcEomjqoFCm2PCj9NCG8FFnSNmGQbyB0ixDWFlmqeiQMORCgg5fZr9rUQ3sXaKalYSVnFngmCrM7gipHMYhCCRNYh30oCR/Sd/wBGLspmUVDvEkurEONGEAUIAVhS2QZSali5h5YceWNZIp+5z8jlhncHVn0a4u07kAnCdiQQfqqyPxh1a7ShXEgYVDXTz3EfJZM1aVKd8BUkDZ1AjPVlAV1xAwzN5LWBxqIbiSVOFJUCDTQtiD7iPPaz8J2fFilUeL716o1YNb4nE1z29fc+i3NfXdkAn5JR1+YdW5DbYg7xrgY+Ydm5pXKWkl1ILE74SpBPmAj0MbLsrbSpBlqLlDYfqHIeRHoRGzZJKpdVw/3+ZnUlfHQfQQQQo4QQQQAELrXSeh8lIUnzBB+D+kMYq3jZitPD4kkKT1GnmHHnEohiG6lYLctJ+ekt7j+EaiMlfSCcFplZpqRrTMEcofWa+ZapQmYgAdNX26wTaStiw60X45UsCppCe1dpEpBwjzVQQhn3ouc5UspQzsKE1Zvo/GmYNIw/1mOUlDG7f+PqX+G0tzGHaK90EpSC6QU4w7OCoAjoxHlCK+LYkHEkJSrMJCRmBhybyfpC62M4S5ZSlU0AIcmtXLNnmX1itapxmzGGJjLcEGjlTgjQ5k12cbxsjNxSm3aq+FxzJV17tdV1M0lutJd6+i5J7dakyilRqAtLlsiQcwKZuX6RFa7xU6VoTiDEK3UmhcDUPqaZ6F4p2mfwEqZQRyouYMy2TDLr6RRmT8ytyzYhm6lBwkvoAASNSRtGrFo24LxuZVT8mrv6+vmVSzLd/wAfS7Xnf7FqVbCnvCE40lgkfNSBiopRdORyBMU+9XJQ2N8RU5DE4yonCgHLNnNAA/QmWgiqlEBIJatVJGJQz8Kcm1L6CFV3WjilhXElJl8RFR3icQoCQCxKTnnGvwYK3V3V+6XHUMNykk+nP7jcWQviUasAEh8IDk9VKJ11PnHNoTvloN/T0Z2hkpLt0LnfpEUyQC+r7bddoXdbOmuFSEM6U+Qzz1PuhfOs7PufhGhnWUu2EZN09B5ZxQtFnNXam396+6LYyGTMzaJKgcjFNajsaRop1n5N5fnWK/7MM2jQpitC2RPU9Q43NI1F23jKYJxlJy4svUQlUjaPAn/MLJKRK4NrKSCzuRoyXDf8hFqzoFS/SrH0enSMPZp0xFUKUno7HyyhxZe1KhSYnFzSWI8jQ+6KJY32IGV4ThLmAlgFSyklw3iSoOeqfUwkthzhpb7dLnYClWTukgpLYJmY14sHKsJbW6zhS5JYBgST0CdekQrSJ4Kfd8T8mbTP4wxss8mpoSkgvqUqSlDvviKH/Knlnuclio0BqEnV8isOBWjJxHSmcXLZdoUO7TQFicLOya0eiUjcmjkkk53RMOpnF0kVrJLUEhCtEykqOfEhlKyzwpSB1bcR5ZZy5aSpgQkAKcscWJ2HtNiAI31pF21cBEtBBmKTmHZCBUq+qM61Uog7RdsF0CYqXLSCSFAJlHI5nGsjUA4iD9KlYJuO17uhmindmp7C2Aos81agf4eIkCqlBUxQHIY0DqIe9ngU2hA3SUnyD/FMWJVnTKkdyDiYOtRzUolyo7Eqq2gbaILmP/Up+1/SY5k3ubfmXLika6CCCM5eEEEEABBBEc6aEhz+icohugFN6JEklb8KnxI1KmzT116PGfvCXKYHiwEOnCWAA1FDV+XV8onvC8sZVNzbEEB2FKeqlU6NGZXaiqYmWp0KAxrQhZZzQClASK9Gq9I4WXXSzbow4S7+iNkNOotNlrGpS2WSyWKQzP8ASVoTyFIrWxasLo4sJxMNQ7ke4iLEtIqQ5yDkkmmhfLSILRPISUhqkAqriw5sOuUUaOcY6hSn+Xm/o7+o+oTeNqPXj/Ypv8CZIJSo+KWQBqeJOFt+ION08oltc3uEKSDVEpOhphCEGuRFYsWG53UZiXwggsApRM0AgEuMkAuBV1KJPhAFO2WJ5pVjqxSqXMThBCqEYgot5gdRHpMOq02HHHFOdpU1afHkm1aVHPnpdTlucIe9fO2vqKbwtrJwaJp1Y1Pn+ce22bh7wbTT5hSUKSfMAxH+7golJSpZSnCEklJUMkk6hQAVL+tg0eLM2zBcoKScRwhKssRSnwlvbTkeUd1VSObVNlG2TVJmBSRiAUVhOeOUo4j1IdQI2VsDE8y6wwMkhQASAS5IRQhKgKqADYZiXIAYggUhsRA+Tm8SX4CDQjQpUA4I5EERNb0iUkLBKkYgkksFAqClAhQoocJdw+VTVmasaOSnx1LVnvFSQAsOlzhUGNA9QRmOlaswi5KtcouymLvqNcuW0UrJaETAeIElnYByfpoJZXUcXOOZ92OeFSgWNEEmmXgUQtOf0jXOM88ZvxamEvzDJctGivQkZ+dYpz7KdC+uY/zFSVKCSQtSAaMCTK3d3luDl+Y17UlRFAVPkyiRTmhRUfuxCg0W+NC6shmWQjMD0/RMVJsnp6RbUW8SQDsZix6d5h+EQTZuQCghzTCsEnYMMWLX8jDc9kOskO7X1KKpRO3qB8SImlXMvPLyUT6sE++HUkTE0HCAAB8wBtWbvFH7IyzilaZc/vB3cnFLCqCYMKSmvtMGP466y5siOWLfDKK7IlCSpSgw3NT9lL/1RPYLMhZCuMSw5JAwpLA0KzUHzNWoRDEskuV4TtjQn/8AGWD745t17CUoAJS5S6VcSlF9QVcQ6efOJ+IzvVpqkium7jMcIUcB9mWUqqCKuyAa54i0W5djlypZLpAyJJz5LWwcP8xAAOuKJJtqUoJJUpAIDghIUKVYrck9EwIWlDEIJXouariH1SqqfspETt5+/wDZnlnnJU2QWecZkwoSkoATidSC7USO7l0fqaDbSJ1qH+2glKlMVOMSxzWpwEgbDLZ4in2cTSFTJpATiICHNSwPGsvVhpppHUlQGFKAEvVsw2q1E1U2gOcNVlKkkeWRLiqUoUrCZhIBJIDAmvFkSEihfZ3+iXFcqbLKxrDTVpLvUpSS7H6RoVcw2QDpOyF1JmL75Q+Tknhf5801BO+EMSdynYw17R3gS9W4QPvnCB8PWMeWbctpfBcWeLtpUGGai56Zj3Q07MySqcVaJSfVVB7nhHKllIxKoTpsNuu5ja3HYe7lBxxK4leeQ8h+MZsjLIq2MYIIIoLgggggAISdpbS0tQBqA3mqg9xh0tTBzpGTvSZjlKUdSFEcgf7xn1VrDNryY+P/ALIr1E6jhlgaBLk7BndsiXhNdc0JtAXNPjQSX5lJFNmCi3+IZ3ul5LDNeBH3iAfc8LbzlYZ8pQFC6W5OAPctXpHn9A1GVyV3fzrk6WRWmXrdfeFU1Q4SlsIKkBK0hgaHDo6gcRI9AV1hmG0swwviNfZGuxOmxPrF79xYvEhCdOKvoD5UaLqbOkSz3RSVEECZRtQQGHwfLkG6er1+DLDZjTv5cGfDp57uegqXesmWrAtC0lgAtY4SA/sqOGpJNGcuc4o2u1EzcCg6ShagrNglBUGPzkmgwmnECG1bXhZwtOGallHCHALBSiE0JAd1EAUJrmBFW7bnwoSkOWckqDFsWMIYEgDExIfTmRHIS53P+TuxnjxQvp99hZaLORNJSCVpK3TqUlsTbkOD5nWKq5wBxg4g/Fu4+c38wNUagE6ExpTdwUrFLVxB2J8uj1ELr7s2JCqALzxBPHwnhFMzzJ+Mey/D9ZCeKMG7aVHitRBxm/J8iS0IQs8Ku7Wa0AKFa4ilVN60iKzSJmNOLCtAfD3bFlFJAXhUQpRGeraNElll4wlQBxA4sIoQdSnY0qnLpSJ5cuUrdKvnFHDXdSCGB8tc46/oZr4s8nTVFgsIW3tOk+RWEqHlHUualm4uQxYh/wCQU0cqmscPfEMaODy2UHH5R13ExVQpKh9Yj+sMYhV5gTYh7S2rSregUB7oinplKKcSmKcgyg1PorEdCSczJxcu5CvQoLesUr2lpVxYVy1hgxSzp0ZIqAGZ9HGekLqM7ouS56QcKJqgammIBgHJdcwgADWOZs2WtOBdqJGIEgKGYL/NlnWuccXPdSkfKVc0ClgpT0AVxLf6I0hzLsK6YiuuX8FPkGM1fkBGfJqMeN039DRi0+TJzFFVMtBDnvljcrmsfPhS/nEtmu4FymUkg5FXFpuAoeqtYYybMElhQ7ISAR9pWJQ+0UGJBZgo1AURmVFcw+aagesY5a/+1fVm2Og/uf0Fv7MEmplo6GWDtkFHbaJE2V3biPLvdte7liLkuakrUhC0gpBfCkaM4AClFRD5DJi+RiKYl8l4+Qly1H7r4vdGf+tydqNC0WPu39/IXLsahwuhBOeFLLPQKUk++OJdglp8UoPqueuvMhCTl5HrFv8AYy+a08ghCX9Fj4Qut/E0lKVAg4jjPE7NyZ9gPWEepyy4cqLo6TFDlRsW31ZiylyU/JgBJIyCgA5ZzhBNW0eJggzEoEgcc4oSK6nhCW0SDU9OVLYQZMuYimKcEpEsMTTE5plQtD3/AE97PYJneqIUmUDhZ8OOYHpvhQSH/wC4I6UM6jFxbt9n5/w6Rx8+NOSaVX1Xl/JrJViTIky5CMkBifaUaqUeZJJ84oypAWsqNQNPpaeiW81cou2iexUo5JBJ8oo2NZwpSlJK15J1dVa+Xwip8IhDO7LvE2aCRwy2J5q0H4+m8aiKt3WMSpYTrmo7qOZi1Gdu2XRVIIIIIgYIIIIAK15f7S/qmEXdApKdwR6/r3Q9vFDylj6KvhGas1odvfE7VKLi+4jdSTQmWgqZCqFC00+rT3H3NFmzAAk0xAUJ2+cx6e6LF72H+KnTx9BkqnoeTHeFK17FXrWPI5sLwzeOXy9jsRmpxU0Vf29YSTNUol04kg5BQUoMBQYeBuYVmzR7ICkpCZaTgOI4i6UpxF24wxSS5wMrDpC6z3vNC1Y1EBynGKGhpiIzBP4bxamrKvESTzJPuMXTwThxwav6qC7EtmRxkuKqLLr4XIDAnMjZgHzOUN7KtABSpPPPPcnV3LvCFE5iDtr+ZeLYvgBnS5yhfAdcMx5c7ySTa4G5tqEUSlKX0AqXB01198Lr0khSWKQokVBAIahqMwaDZjFNd8AVSkc/R2+P6MWZ/d4AZiBMOfgdScRLChJamZOozemzRwjp28k5v5FGSLz1CMefcQWqxpCnGJO2JynSmPNPniHKI5k9P8eWSNFYXFBljQCQHroaRo5d2yFh5ZVLLVFUmrDwk1DsNq5GE9ssapRqAAaOGAOdGOEPnQYSKukR6nTa7DnVRlz9H9/U5mbS5MT+JCSfaJHeI7uevCQrEkrxAFuHiOTmmuWkdypfeOlBKiXDoxLAeniJCRDNc8PVDmvikqP/ABf3w1uq2+KUFJlzg2AroCA+IJwjhJJGQ0IjXlyuEW6bopx4lOSV1ZnLRdVpkOUy5sxORIlremoDFxU1/CG11W7FLSgCdLUAygJamJBPESQKsRmdNBDBdkngkzJ6AOSlE+gT+UVpVuSuYEBRWK8SyKqCSUpSPDLcgDEXNaERyMuq8WG1x/ydfDo1hnvUr+R2mUo+BS8R+cGXMbYKpLl+pO7ikTfs+CiiSpvCFOoj/uLow5cKa5GIbTabQSwE0ckpUP8AyZz5kwvnLUgqxVUsJSJYOI0UDiURQEDEAB7Rdsjis6G2+bGCbekpZQKCCod2UhgASMgoPlrTYQsvq75kxKcMwhLE4RwgpyoAWHkWPkRFo260JABU3NTv6vCy8BOmqCEKUcdVTAdNgYix1GiWTdktKHUTRqBtOjxFZbwRP4TMWkpUopJDghQSCzkZYdD87LWJpF3y7GnDMWVGZQJJJ9CXrlDq77vsaEOUjoqvuNBAgcu4oVZZaaqm4uQDH1JLekV56TOGJFCGSnDokBm/zEt4SZWPhDJzYDQah8taQxTeKQnBKlAOwJzUTkOtchzhXJR6hKW1WypYuzKgUzEqxlTJDnixE89GdzoHOkbGw3jLlJ7oGiaYmJxH5x3qp/JtoRKUbNLZSiZq3AFOAHPL5x1OlBu8EhbskAqUaACpJ2YR0sUG34k+v6Hn884qW3H0HNtvDGyUglD+ay9AAKs/q3rrLguXux3kz/dUPuj2Rz3MQdnOzfdNMmsZug0RyG6ufkNzoIac74REI92EEEEVlgQQQQAEEEEAHK0uCN6Rh5HCopOYLelI3UZTtBY8E0rA4VsftDP8/WHg+xXkXcsSVAiEV6XV3ZxJHye3s8umx8ureyTXEXDXShox+EZdVpY6iNPr2ZbhzPG/QwU6whlVqS/x9KFoe9n7qQmz48ONVXVM4gkBwyUmqiGzPrpHN73GpIxShiT7OZHT2h7xzzhRZ7aWYGmqfdpX0jk45Swycc336o2zSyK4Fu+jLdICWcs9HJIPEGphFDttCazWVcwtLQpamLgB2zY0yDbxYtUsrBY4VO2KpLEaFRNMwWbzeHdyWsypKUMFE4io5Al8zvRh5RbmyYpbdr9+OouHDN390Zi0WVSDhWkpOygQeWen5wzsM8TZYSC0xJFS5diC1cwQMtOkWrdbErVhWOBdFFmAIcpUk6EOa8zpCZZVJmEKcjKmebgjZ3fPUxmg4ZG8UnV9H5Ps/wB/Rl+THkwtTSGNqsykjEXWgKCkEAk5GhAbiDtUEatENgvHvceJIwqJBzUSsh8jw8y4AESWe/Sg8QNfnABSVD6QD1/TawwMuTNBUABiAdaGIOocO4zpUZxlz4cmnkvEVeT7P2f2zbh1WPNFp8/p8ipKu1xwzMKuElKTiSHchsVWLHXSkKr+7PzVsUMpY0cJcbMoh/flDeTc6wskLlqTw4egSUsQpmIoQXOas3cFou205s7P4VDEeWNSnSl9B7s424vxjUYqbkn7/wAr9TLk/DtPNtJ0Zy5rFgmPbETAhqJWVBJVsS7GmkcdoDIKx+zgI3wUHu8o1FqsahLXjU+JKglLkgAJLEu7kkA5s5Gzqx0myhRPEAQWKci+WRjt6HVrWt5LpRpOuj+f++pzs0Vp14aW5vo/L+Pkai1XAUoThtJw0xLLHPUAZksWrlmaRWlXRJlkLE5albul/wCksOTxWumcpGKWp1oU3C5phqCmtGqaNmYtGdJFQFq5Et73jJllGM2rNuHJuim7RWvC71TQpQmFQBAUkhiAp2yLKFCNCNtY03Z+wSJMsJo4+OZ98JZF58QGAJlh3QNykgFRLkkPq/KJJ93LIxS1Ap+sAR56jrWEhki7rktlK1TZ32kTKUWzD03fcbGF1kvFOEhSXILE7mlQ2WnrDW7OyE2ZxLDJ0Uo/Bs/Tzh5YbjssrEqYEqCWqsgIDBvD4W+s8WKE5/l49yueeEI0uTJSblmWpXAhkaqySBq6jmejkbQ4Ik2bEQUlaU1U1E0qw+aG1zNdKQ/tFoWtJw8CGYUZRHIHwJ6h+QzhfL7FG0BONRRJJxEDxr2qfCCavUmnWNWPAoO5GHNqJZI0YqwS51tnnu0FROWyU7qOSd4+odnOyyLMMSmXNIqrQbhOw55nllDO7rrlSEBEpAQkaDXmTmTzMW4vlO+hlhj28sIIIIrLQggggAIIIIACCCCAAivb7EJqCg65HY6GLEEAGQTJVLWUKoR6EbjlF+WqG1usCZoY5jI6iEc+SuUWV5HQ/l0iy7KqoswtvLs/KncXgX7acz9YZK9x5xcl2gGkSmsVzxxmqkrHjNxdxZkrRclol6d4ndOf3TV+j9YrTrSUJBFCk1SaFuhY/wCI2qDHM5VA6QoPkoOD5GOdl/Dk+YSo24Na8crkrMVabxmTkAiWAN3D+m0Qfsyp0lKwWXLBQtLPQeFTbjJ9QTtR/b7FZ0ljLwYqpVL4XHQUcZGmccI7Lsccq1FBb5yEq8nBSCPKOY8E93wtWvM688uOeOmqT6dzHzJcwUUktugmvk7xJKtiUnhJQQBm4I3rRg+nPzjVSuzOJyq0OxGUpOfLibI0bpyMtv7KhOEiYJgUoJ4gwGKgJqQoOw3qI2OOTJCpK0vJ/o7OU9kJevsIZNtmlQZSSC4yGelUsevWK9rv21S3CUobchR+K42snsNZ0gEkk7AJCcvZbnEVruCScwSeal16MR6Ru0+g0u2suNX99TJmz5b+CTo+fS7fOmH5RfQBgM82Gfm8ay6bdZJcv5VKe8NVFQBfo+jMPKJ03FIGcpP3pn/vDOzXTIIGKUkh6BRUoeQUTHRyQh4ezHFRS8lwZ8OSp7p2zDTZ4mTJipaPkgwSchi2T+qR1JkFRZKST9EO/pV4+jCwSBlKl8uEH4xKFNQBuQoI5E9A5ytuvkb5aldkY27+yU5bFSe7SPaz+69fNo0dhuWTKYlJWoZFQDA7hIp5lzzi6uc0LbXbyaD1/XwjTh0UIO119SieeUupPeF5ADc7V9+0K7MQtQVMY4S6U/NBGRAyJG/9oWXpbMPCPErXbn+QjS9n+zpKAqakgUZBzPNX5eu0bqUEZ9zk6Rcu+xGcQtXgzA9rmfo/GHoEAEexS3ZalQQQQRBIQQQQAEEEEABBBBAAQQQQAEEEEABHK5YIYgEbGOoIAFdquQGqDhO2n9ooLCpdFjz0PQxo44mygoEKDg6QyYriIRNEcTg4PJj+MQ3rYFyTiDmXuM0/W5c4jk2im8M1aK7p8k143amZLI0IemhzCgMn+MYida51mVhWHGhqx6E68jWNebUfC+W/9vXzirPBVm3qr4EsfOMWo0Xi/FF0zpaTXeD8MlcTIyu0U0zU4AXJAwirg5gjUM8bpNslzEFJLpJyLjVwfVj1hUiygeHCk6kJSD7hE6bRLSR301THIZAl+fXLnC6TRzg3KT69lyNrdZjz0oKqGar4QOHvAT6n0DtHH7VioElt1UHpmfSEN69obPKAMrCfN8ubwzTbgUg7gH1EdPbto5kuODqfIq+ItqEkD3sT6GJ7Mv8AVfxhXNtpeJZU/WB2ImNl2lojNsih3+0RlZJYZ6AZkwtBuLc21uM4ozDNWcEhBWv0SnmtWQ6ZnQQ8u7s2Syp1B7AzPU6dBGilSEpDJASBoAwiHKugyi31M/2d7HpkHvJp72calR8KT9EfifJo0cEEVt31LUkuEEEEEQSEEEEABBBBAAQQQQAEEEEABBBBAAQQQQAEEEEABBBBAB4RCudcKalHC+nzfLaGsESnRDSZmrTdqgKpPXMe6FU6ynSN1EE6woVmkdcj6iGUxHAw/wCyqzined1iajCoHkRn/jlG3mXCg5KWnoQfiIgX2XBzmr9E/lDKdOxdjPmUvs5KQrEpSltkFMB6DOL023HIRtldh5B8SpqvtAfBIieV2Lsg/hk9VrP/AChpZFLqL4cjAySolypugH4w5sV3KmeFCl8z4fU8MbWy3NIl+CUgc8If1NYuNCvJ5DLHXUzNl7KrNZigkbJqfU0Hvh5Yrrlyhwpr7Rqr1i3BCOTZYopBBBBCjBBBBAAQQQQAEEEEABBBBAAQQQQAEEEEA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333850" cy="30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250</TotalTime>
  <Words>535</Words>
  <Application>Microsoft Office PowerPoint</Application>
  <PresentationFormat>Presentación en pantalla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Cuadrícula</vt:lpstr>
      <vt:lpstr>ORGANELOS CITOPLASMÁTICOS Y SUS ENFERMEDADES RELACIONADAS.</vt:lpstr>
      <vt:lpstr>Membrana Plasmática</vt:lpstr>
      <vt:lpstr>Membrana Plasmática</vt:lpstr>
      <vt:lpstr>Presentación de PowerPoint</vt:lpstr>
      <vt:lpstr>Patología de la Membrana </vt:lpstr>
      <vt:lpstr>Citoesqueleto</vt:lpstr>
      <vt:lpstr>Presentación de PowerPoint</vt:lpstr>
      <vt:lpstr>Patologías del Citoesqueleto</vt:lpstr>
      <vt:lpstr>Citoplasma</vt:lpstr>
      <vt:lpstr>Presentación de PowerPoint</vt:lpstr>
      <vt:lpstr>Funciones del Citoplasma</vt:lpstr>
      <vt:lpstr>Patología del Citoplasma</vt:lpstr>
      <vt:lpstr>Núcleo</vt:lpstr>
      <vt:lpstr>Funciones del Núcleo</vt:lpstr>
      <vt:lpstr>Patologías del Núcleo Celular.</vt:lpstr>
      <vt:lpstr>Envoltura Nuclear</vt:lpstr>
      <vt:lpstr>Funciones de la Envoltura Nuclear.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Membrana Plasmática</dc:title>
  <dc:creator>User</dc:creator>
  <cp:lastModifiedBy>Lenin</cp:lastModifiedBy>
  <cp:revision>22</cp:revision>
  <dcterms:created xsi:type="dcterms:W3CDTF">2013-04-09T21:36:00Z</dcterms:created>
  <dcterms:modified xsi:type="dcterms:W3CDTF">2013-05-21T19:52:15Z</dcterms:modified>
</cp:coreProperties>
</file>