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5" r:id="rId2"/>
    <p:sldId id="416" r:id="rId3"/>
    <p:sldId id="417" r:id="rId4"/>
    <p:sldId id="418" r:id="rId5"/>
    <p:sldId id="419" r:id="rId6"/>
    <p:sldId id="420" r:id="rId7"/>
    <p:sldId id="421" r:id="rId8"/>
    <p:sldId id="422" r:id="rId9"/>
    <p:sldId id="423" r:id="rId10"/>
    <p:sldId id="415" r:id="rId11"/>
  </p:sldIdLst>
  <p:sldSz cx="12192000" cy="6858000"/>
  <p:notesSz cx="7099300" cy="10234613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9C"/>
    <a:srgbClr val="0091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40" d="100"/>
          <a:sy n="40" d="100"/>
        </p:scale>
        <p:origin x="72" y="6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7E1A-9CEC-4B4E-A942-49ED0E5EE640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BB09D-CE83-4008-BD16-10C11079BA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7364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854075"/>
            <a:ext cx="6070600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827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00B7F-3C2A-234E-93EF-02BD78725C76}" type="datetimeFigureOut">
              <a:rPr lang="es-ES_tradnl" smtClean="0"/>
              <a:pPr/>
              <a:t>06/08/2014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2" y="14077"/>
            <a:ext cx="12192531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63352" y="1772816"/>
            <a:ext cx="5904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4000" b="1" dirty="0" smtClean="0">
                <a:latin typeface="Calibri"/>
                <a:cs typeface="Calibri"/>
              </a:rPr>
              <a:t>Análisis de Riesgo Asociado a las importaciones pecuarias</a:t>
            </a:r>
            <a:endParaRPr lang="es-ES" sz="4400" b="1" dirty="0"/>
          </a:p>
        </p:txBody>
      </p:sp>
      <p:sp>
        <p:nvSpPr>
          <p:cNvPr id="7" name="Rectángulo 6"/>
          <p:cNvSpPr/>
          <p:nvPr/>
        </p:nvSpPr>
        <p:spPr>
          <a:xfrm flipV="1">
            <a:off x="2173146" y="3657600"/>
            <a:ext cx="3994862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/>
          <p:cNvSpPr txBox="1"/>
          <p:nvPr/>
        </p:nvSpPr>
        <p:spPr>
          <a:xfrm>
            <a:off x="479376" y="4038601"/>
            <a:ext cx="51912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Victor Mauricio León Serpa, MVZ</a:t>
            </a:r>
          </a:p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Docente MT Medicina Preventiva Veterinaria</a:t>
            </a:r>
          </a:p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Facultad MVZ</a:t>
            </a:r>
          </a:p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Sede Bucaramanga</a:t>
            </a:r>
          </a:p>
        </p:txBody>
      </p:sp>
    </p:spTree>
    <p:extLst>
      <p:ext uri="{BB962C8B-B14F-4D97-AF65-F5344CB8AC3E}">
        <p14:creationId xmlns:p14="http://schemas.microsoft.com/office/powerpoint/2010/main" val="17229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/>
              <a:t>Bibliografía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s-ES" sz="1350" dirty="0" err="1" smtClean="0"/>
              <a:t>Codigo</a:t>
            </a:r>
            <a:r>
              <a:rPr lang="es-ES" sz="1350" dirty="0" smtClean="0"/>
              <a:t> Sanitario de animales Terrestres</a:t>
            </a:r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1333391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Introducción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Las importaciones de animales o productos de origen animal implican cierto riesgo para el país importador.</a:t>
            </a:r>
          </a:p>
          <a:p>
            <a:endParaRPr lang="es-CO" dirty="0" smtClean="0"/>
          </a:p>
          <a:p>
            <a:r>
              <a:rPr lang="es-CO" dirty="0" smtClean="0"/>
              <a:t>La finalidad del análisis de riesgo es proporcional a los países importadores un método para evaluar riesgos de enfermedad asociados a cualquier importación de animales o productos de origen animal con transparencia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02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Etapas del Análisis de Riesgo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49" y="2060848"/>
            <a:ext cx="10839575" cy="3528392"/>
          </a:xfrm>
        </p:spPr>
      </p:pic>
    </p:spTree>
    <p:extLst>
      <p:ext uri="{BB962C8B-B14F-4D97-AF65-F5344CB8AC3E}">
        <p14:creationId xmlns:p14="http://schemas.microsoft.com/office/powerpoint/2010/main" val="11177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Identificación del Peligro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Identificar agentes patógenos que podrían producir efectos perjudiciales al importador.</a:t>
            </a:r>
          </a:p>
          <a:p>
            <a:endParaRPr lang="es-CO" dirty="0" smtClean="0"/>
          </a:p>
          <a:p>
            <a:r>
              <a:rPr lang="es-CO" dirty="0" smtClean="0"/>
              <a:t>Determinar si el país importador ya posee la enfermedad y si es de declaración obligatoria sujeta a control y o erradicación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527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Principios de la evaluación del riesgo</a:t>
            </a:r>
            <a:endParaRPr lang="es-CO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Flexible</a:t>
            </a:r>
          </a:p>
          <a:p>
            <a:endParaRPr lang="es-CO" dirty="0" smtClean="0"/>
          </a:p>
          <a:p>
            <a:r>
              <a:rPr lang="es-CO" dirty="0" smtClean="0"/>
              <a:t>Validos métodos de evaluación cuantitativa y cualitativa de riesgo</a:t>
            </a:r>
          </a:p>
          <a:p>
            <a:endParaRPr lang="es-CO" dirty="0" smtClean="0"/>
          </a:p>
          <a:p>
            <a:r>
              <a:rPr lang="es-CO" dirty="0" smtClean="0"/>
              <a:t>Se basa en información científica y se incluyen la opinión de expertos.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O" dirty="0"/>
              <a:t>Coherencia y transparencia de los métodos, para </a:t>
            </a:r>
            <a:r>
              <a:rPr lang="es-CO" dirty="0" smtClean="0"/>
              <a:t>garantizar </a:t>
            </a:r>
            <a:r>
              <a:rPr lang="es-CO" dirty="0"/>
              <a:t>la imparcialidad y racionalidad de la evaluación del </a:t>
            </a:r>
            <a:r>
              <a:rPr lang="es-CO" dirty="0" smtClean="0"/>
              <a:t>riesgo</a:t>
            </a:r>
          </a:p>
          <a:p>
            <a:endParaRPr lang="es-CO" dirty="0"/>
          </a:p>
          <a:p>
            <a:r>
              <a:rPr lang="es-CO" dirty="0"/>
              <a:t>El riesgo es mayor cuanto mayor es la cantidad de mercancías importadas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9329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Etapas de la evaluación del riesgo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Evaluación del riesgo de introducción.</a:t>
            </a:r>
          </a:p>
          <a:p>
            <a:pPr marL="914400" lvl="1" indent="-514350"/>
            <a:r>
              <a:rPr lang="es-CO" dirty="0" smtClean="0"/>
              <a:t>Factores biológicos</a:t>
            </a:r>
          </a:p>
          <a:p>
            <a:pPr marL="914400" lvl="1" indent="-514350"/>
            <a:r>
              <a:rPr lang="es-CO" dirty="0" smtClean="0"/>
              <a:t>Factores relacionados al país.</a:t>
            </a:r>
          </a:p>
          <a:p>
            <a:pPr marL="914400" lvl="1" indent="-514350"/>
            <a:r>
              <a:rPr lang="es-CO" dirty="0" smtClean="0"/>
              <a:t>Factores relacionados a la mercancía</a:t>
            </a:r>
          </a:p>
          <a:p>
            <a:pPr marL="514350" indent="-514350">
              <a:buFont typeface="+mj-lt"/>
              <a:buAutoNum type="arabicPeriod"/>
            </a:pPr>
            <a:endParaRPr lang="es-CO" dirty="0" smtClean="0"/>
          </a:p>
          <a:p>
            <a:pPr marL="514350" indent="-514350">
              <a:buFont typeface="+mj-lt"/>
              <a:buAutoNum type="arabicPeriod"/>
            </a:pPr>
            <a:endParaRPr lang="es-CO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O" dirty="0"/>
              <a:t>Evaluación de la exposición</a:t>
            </a:r>
          </a:p>
          <a:p>
            <a:pPr marL="914400" lvl="1" indent="-514350"/>
            <a:r>
              <a:rPr lang="es-CO" dirty="0"/>
              <a:t>Factores biológicos</a:t>
            </a:r>
          </a:p>
          <a:p>
            <a:pPr marL="914400" lvl="1" indent="-514350"/>
            <a:r>
              <a:rPr lang="es-CO" dirty="0"/>
              <a:t>Factores relacionados al país.</a:t>
            </a:r>
          </a:p>
          <a:p>
            <a:pPr marL="914400" lvl="1" indent="-514350"/>
            <a:r>
              <a:rPr lang="es-CO" dirty="0"/>
              <a:t>Factores relacionados a la mercancía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720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Evaluación de las consecuencias</a:t>
            </a:r>
          </a:p>
          <a:p>
            <a:pPr lvl="1"/>
            <a:r>
              <a:rPr lang="es-CO" dirty="0" smtClean="0"/>
              <a:t>Consecuencias directas</a:t>
            </a:r>
          </a:p>
          <a:p>
            <a:pPr lvl="1"/>
            <a:r>
              <a:rPr lang="es-CO" dirty="0" smtClean="0"/>
              <a:t>Consecuencias indirectas</a:t>
            </a:r>
            <a:endParaRPr lang="es-CO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O" dirty="0" smtClean="0"/>
              <a:t>Estimación  del riesgo</a:t>
            </a:r>
          </a:p>
          <a:p>
            <a:pPr lvl="1"/>
            <a:r>
              <a:rPr lang="es-CO" dirty="0" smtClean="0"/>
              <a:t>Rebaños, animales o personas que se pueden afectar</a:t>
            </a:r>
          </a:p>
          <a:p>
            <a:pPr lvl="1"/>
            <a:r>
              <a:rPr lang="es-CO" dirty="0" smtClean="0"/>
              <a:t>Expresión de incertidumbres por medio de estimaciones estadísticas</a:t>
            </a:r>
          </a:p>
          <a:p>
            <a:pPr lvl="1"/>
            <a:r>
              <a:rPr lang="es-CO" dirty="0" smtClean="0"/>
              <a:t>Análisis de interdependencia y correlación de parámetros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807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Principios de la gestión del riesgo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Decidir y aplicar medidas para hacer frente a los riesgos identificados en la evaluación del riesgo, asegurando que sean mínimamente perjudiciales para el comercio.</a:t>
            </a:r>
          </a:p>
          <a:p>
            <a:endParaRPr lang="es-CO" dirty="0" smtClean="0"/>
          </a:p>
          <a:p>
            <a:r>
              <a:rPr lang="es-CO" dirty="0" smtClean="0"/>
              <a:t>Establecer un equilibrio la voluntad del país de reducir al mínimo la probabilidad o frecuencia de introducir una enfermedad y el deseo de importar mercancías.</a:t>
            </a:r>
          </a:p>
          <a:p>
            <a:endParaRPr lang="es-CO" dirty="0" smtClean="0"/>
          </a:p>
          <a:p>
            <a:r>
              <a:rPr lang="es-CO" dirty="0" smtClean="0"/>
              <a:t>Cumplir con las obligaciones en materia de comercio internacional.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060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Componente de la gestión del riesgo</a:t>
            </a:r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sz="4000" dirty="0" smtClean="0"/>
              <a:t>Apreciación del riesgo</a:t>
            </a:r>
          </a:p>
          <a:p>
            <a:pPr marL="0" indent="0">
              <a:buNone/>
            </a:pPr>
            <a:endParaRPr lang="es-CO" sz="4000" dirty="0" smtClean="0"/>
          </a:p>
          <a:p>
            <a:r>
              <a:rPr lang="es-CO" sz="4000" dirty="0" smtClean="0"/>
              <a:t>Evaluación de opciones</a:t>
            </a:r>
          </a:p>
          <a:p>
            <a:pPr marL="0" indent="0">
              <a:buNone/>
            </a:pPr>
            <a:endParaRPr lang="es-CO" dirty="0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O" sz="4000" dirty="0"/>
              <a:t>Aplicación  de </a:t>
            </a:r>
            <a:r>
              <a:rPr lang="es-CO" sz="4000" dirty="0" smtClean="0"/>
              <a:t>medidas</a:t>
            </a:r>
          </a:p>
          <a:p>
            <a:endParaRPr lang="es-CO" sz="4000" dirty="0"/>
          </a:p>
          <a:p>
            <a:r>
              <a:rPr lang="es-CO" sz="4000" dirty="0"/>
              <a:t>Control continuo y revisión de proceso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4042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342</Words>
  <Application>Microsoft Office PowerPoint</Application>
  <PresentationFormat>Panorámica</PresentationFormat>
  <Paragraphs>54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Introducción </vt:lpstr>
      <vt:lpstr>Etapas del Análisis de Riesgo</vt:lpstr>
      <vt:lpstr>Identificación del Peligro</vt:lpstr>
      <vt:lpstr>Principios de la evaluación del riesgo</vt:lpstr>
      <vt:lpstr>Etapas de la evaluación del riesgo</vt:lpstr>
      <vt:lpstr>Presentación de PowerPoint</vt:lpstr>
      <vt:lpstr>Principios de la gestión del riesgo</vt:lpstr>
      <vt:lpstr>Componente de la gestión del riesgo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Germán Medina &amp; Asociados</dc:creator>
  <cp:lastModifiedBy>Victor León</cp:lastModifiedBy>
  <cp:revision>135</cp:revision>
  <cp:lastPrinted>2014-05-21T15:32:33Z</cp:lastPrinted>
  <dcterms:created xsi:type="dcterms:W3CDTF">2013-09-05T21:25:57Z</dcterms:created>
  <dcterms:modified xsi:type="dcterms:W3CDTF">2014-08-06T05:43:25Z</dcterms:modified>
</cp:coreProperties>
</file>