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5" r:id="rId2"/>
    <p:sldId id="419" r:id="rId3"/>
    <p:sldId id="421" r:id="rId4"/>
    <p:sldId id="422" r:id="rId5"/>
    <p:sldId id="420" r:id="rId6"/>
    <p:sldId id="423" r:id="rId7"/>
    <p:sldId id="424" r:id="rId8"/>
    <p:sldId id="425" r:id="rId9"/>
    <p:sldId id="426" r:id="rId10"/>
    <p:sldId id="428" r:id="rId11"/>
    <p:sldId id="427" r:id="rId12"/>
    <p:sldId id="429" r:id="rId13"/>
    <p:sldId id="415" r:id="rId14"/>
  </p:sldIdLst>
  <p:sldSz cx="12192000" cy="6858000"/>
  <p:notesSz cx="7099300" cy="10234613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9C"/>
    <a:srgbClr val="0091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40" d="100"/>
          <a:sy n="40" d="100"/>
        </p:scale>
        <p:origin x="72" y="6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77E1A-9CEC-4B4E-A942-49ED0E5EE640}" type="datetimeFigureOut">
              <a:rPr lang="es-CO" smtClean="0"/>
              <a:t>05/08/2014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BB09D-CE83-4008-BD16-10C11079BAA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7364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3700" y="854075"/>
            <a:ext cx="6070600" cy="3416300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18271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00B7F-3C2A-234E-93EF-02BD78725C76}" type="datetimeFigureOut">
              <a:rPr lang="es-ES_tradnl" smtClean="0"/>
              <a:pPr/>
              <a:t>05/08/2014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3B157-68EA-424F-8FCC-87E8DADCE41A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0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32" y="14077"/>
            <a:ext cx="12192531" cy="6858000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63352" y="1772816"/>
            <a:ext cx="59046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ES_tradnl" sz="4000" b="1" dirty="0" smtClean="0">
                <a:latin typeface="Calibri"/>
                <a:cs typeface="Calibri"/>
              </a:rPr>
              <a:t>Criterios para inscribir una enfermedad, infección en la Lista OIE</a:t>
            </a:r>
            <a:endParaRPr lang="es-ES" sz="4400" b="1" dirty="0"/>
          </a:p>
        </p:txBody>
      </p:sp>
      <p:sp>
        <p:nvSpPr>
          <p:cNvPr id="7" name="Rectángulo 6"/>
          <p:cNvSpPr/>
          <p:nvPr/>
        </p:nvSpPr>
        <p:spPr>
          <a:xfrm flipV="1">
            <a:off x="2173146" y="3657600"/>
            <a:ext cx="3994862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CuadroTexto 7"/>
          <p:cNvSpPr txBox="1"/>
          <p:nvPr/>
        </p:nvSpPr>
        <p:spPr>
          <a:xfrm>
            <a:off x="479376" y="4038601"/>
            <a:ext cx="5191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Victor Mauricio León Serpa,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Docente MT Medicina Preventiva Veterinaria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Facultad MVZ</a:t>
            </a:r>
          </a:p>
          <a:p>
            <a:r>
              <a:rPr lang="es-ES_tradnl" sz="2100" b="1" dirty="0">
                <a:solidFill>
                  <a:schemeClr val="accent5">
                    <a:lumMod val="75000"/>
                  </a:schemeClr>
                </a:solidFill>
                <a:latin typeface="Calibri"/>
                <a:cs typeface="Calibri"/>
              </a:rPr>
              <a:t>Sede Bucaramanga</a:t>
            </a:r>
          </a:p>
        </p:txBody>
      </p:sp>
    </p:spTree>
    <p:extLst>
      <p:ext uri="{BB962C8B-B14F-4D97-AF65-F5344CB8AC3E}">
        <p14:creationId xmlns:p14="http://schemas.microsoft.com/office/powerpoint/2010/main" val="17229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69776"/>
            <a:ext cx="10972800" cy="1143000"/>
          </a:xfrm>
        </p:spPr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</a:t>
            </a:r>
            <a:r>
              <a:rPr lang="es-CO" dirty="0" smtClean="0"/>
              <a:t>enfermedades </a:t>
            </a:r>
            <a:r>
              <a:rPr lang="es-CO" dirty="0"/>
              <a:t>de las </a:t>
            </a:r>
            <a:r>
              <a:rPr lang="es-CO" dirty="0" smtClean="0"/>
              <a:t>abejas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Infección de las abejas melíferas por </a:t>
            </a:r>
            <a:r>
              <a:rPr lang="es-CO" dirty="0" err="1"/>
              <a:t>Melissococcus</a:t>
            </a:r>
            <a:r>
              <a:rPr lang="es-CO" dirty="0"/>
              <a:t> </a:t>
            </a:r>
            <a:r>
              <a:rPr lang="es-CO" dirty="0" err="1"/>
              <a:t>plutonius</a:t>
            </a:r>
            <a:r>
              <a:rPr lang="es-CO" dirty="0"/>
              <a:t> (</a:t>
            </a:r>
            <a:r>
              <a:rPr lang="es-CO" dirty="0" err="1"/>
              <a:t>Loque</a:t>
            </a:r>
            <a:r>
              <a:rPr lang="es-CO" dirty="0"/>
              <a:t> europea)</a:t>
            </a:r>
          </a:p>
          <a:p>
            <a:r>
              <a:rPr lang="es-CO" dirty="0"/>
              <a:t>Infección de las abejas melíferas por </a:t>
            </a:r>
            <a:r>
              <a:rPr lang="es-CO" dirty="0" err="1"/>
              <a:t>Paenibacillus</a:t>
            </a:r>
            <a:r>
              <a:rPr lang="es-CO" dirty="0"/>
              <a:t> </a:t>
            </a:r>
            <a:r>
              <a:rPr lang="es-CO" dirty="0" err="1"/>
              <a:t>larvae</a:t>
            </a:r>
            <a:r>
              <a:rPr lang="es-CO" dirty="0"/>
              <a:t> (</a:t>
            </a:r>
            <a:r>
              <a:rPr lang="es-CO" dirty="0" err="1"/>
              <a:t>Loque</a:t>
            </a:r>
            <a:r>
              <a:rPr lang="es-CO" dirty="0"/>
              <a:t> americana)</a:t>
            </a:r>
          </a:p>
          <a:p>
            <a:r>
              <a:rPr lang="es-CO" dirty="0"/>
              <a:t>Infestación de las abejas melíferas por </a:t>
            </a:r>
            <a:r>
              <a:rPr lang="es-CO" dirty="0" err="1"/>
              <a:t>Acarapis</a:t>
            </a:r>
            <a:r>
              <a:rPr lang="es-CO" dirty="0"/>
              <a:t> </a:t>
            </a:r>
            <a:r>
              <a:rPr lang="es-CO" dirty="0" err="1" smtClean="0"/>
              <a:t>woodi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Infestación de las abejas melíferas por </a:t>
            </a:r>
            <a:r>
              <a:rPr lang="es-CO" dirty="0" err="1"/>
              <a:t>Tropilaelaps</a:t>
            </a:r>
            <a:r>
              <a:rPr lang="es-CO" dirty="0"/>
              <a:t> </a:t>
            </a:r>
            <a:r>
              <a:rPr lang="es-CO" dirty="0" err="1"/>
              <a:t>spp</a:t>
            </a:r>
            <a:r>
              <a:rPr lang="es-CO" dirty="0"/>
              <a:t>.</a:t>
            </a:r>
          </a:p>
          <a:p>
            <a:r>
              <a:rPr lang="es-CO" dirty="0"/>
              <a:t>Infestación de las abejas melíferas por </a:t>
            </a:r>
            <a:r>
              <a:rPr lang="es-CO" dirty="0" err="1"/>
              <a:t>Varroa</a:t>
            </a:r>
            <a:r>
              <a:rPr lang="es-CO" dirty="0"/>
              <a:t> </a:t>
            </a:r>
            <a:r>
              <a:rPr lang="es-CO" dirty="0" err="1"/>
              <a:t>spp</a:t>
            </a:r>
            <a:r>
              <a:rPr lang="es-CO" dirty="0"/>
              <a:t>. (</a:t>
            </a:r>
            <a:r>
              <a:rPr lang="es-CO" dirty="0" err="1"/>
              <a:t>Varroosis</a:t>
            </a:r>
            <a:r>
              <a:rPr lang="es-CO" dirty="0"/>
              <a:t>)</a:t>
            </a:r>
          </a:p>
          <a:p>
            <a:r>
              <a:rPr lang="es-CO" dirty="0"/>
              <a:t>Infestación por </a:t>
            </a:r>
            <a:r>
              <a:rPr lang="es-CO" dirty="0" err="1"/>
              <a:t>Aethina</a:t>
            </a:r>
            <a:r>
              <a:rPr lang="es-CO" dirty="0"/>
              <a:t> </a:t>
            </a:r>
            <a:r>
              <a:rPr lang="es-CO" dirty="0" err="1"/>
              <a:t>tumida</a:t>
            </a:r>
            <a:r>
              <a:rPr lang="es-CO" dirty="0"/>
              <a:t> (Escarabajo de las colmenas</a:t>
            </a:r>
            <a:r>
              <a:rPr lang="es-CO" dirty="0" smtClean="0"/>
              <a:t>).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9390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enfermedades </a:t>
            </a:r>
            <a:r>
              <a:rPr lang="es-CO" dirty="0" smtClean="0"/>
              <a:t>de </a:t>
            </a:r>
            <a:r>
              <a:rPr lang="es-CO" dirty="0"/>
              <a:t>los </a:t>
            </a:r>
            <a:r>
              <a:rPr lang="es-CO" dirty="0" err="1" smtClean="0"/>
              <a:t>lagomorfos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Enfermedad hemorrágica del conejo</a:t>
            </a:r>
          </a:p>
          <a:p>
            <a:r>
              <a:rPr lang="es-CO" dirty="0"/>
              <a:t>Mixomatosis.</a:t>
            </a:r>
          </a:p>
        </p:txBody>
      </p:sp>
    </p:spTree>
    <p:extLst>
      <p:ext uri="{BB962C8B-B14F-4D97-AF65-F5344CB8AC3E}">
        <p14:creationId xmlns:p14="http://schemas.microsoft.com/office/powerpoint/2010/main" val="2231469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otras </a:t>
            </a:r>
            <a:r>
              <a:rPr lang="es-CO" dirty="0" smtClean="0"/>
              <a:t>enfermedades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Leishmaniosis</a:t>
            </a:r>
          </a:p>
          <a:p>
            <a:r>
              <a:rPr lang="es-CO"/>
              <a:t>Viruela del camello.</a:t>
            </a:r>
          </a:p>
        </p:txBody>
      </p:sp>
    </p:spTree>
    <p:extLst>
      <p:ext uri="{BB962C8B-B14F-4D97-AF65-F5344CB8AC3E}">
        <p14:creationId xmlns:p14="http://schemas.microsoft.com/office/powerpoint/2010/main" val="276653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s-ES"/>
              <a:t>Bibliografía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s-ES" sz="1350" dirty="0" err="1" smtClean="0"/>
              <a:t>Codigo</a:t>
            </a:r>
            <a:r>
              <a:rPr lang="es-ES" sz="1350" dirty="0" smtClean="0"/>
              <a:t> Sanitario de animales Terrestres</a:t>
            </a:r>
            <a:endParaRPr lang="es-ES" sz="1350" dirty="0"/>
          </a:p>
        </p:txBody>
      </p:sp>
    </p:spTree>
    <p:extLst>
      <p:ext uri="{BB962C8B-B14F-4D97-AF65-F5344CB8AC3E}">
        <p14:creationId xmlns:p14="http://schemas.microsoft.com/office/powerpoint/2010/main" val="1333391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>Criterios para incluir Enfermedades en la Lista OIE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Se haya demostrado la propagación internacional del agente infeccioso.</a:t>
            </a:r>
          </a:p>
          <a:p>
            <a:endParaRPr lang="es-CO" dirty="0" smtClean="0"/>
          </a:p>
          <a:p>
            <a:r>
              <a:rPr lang="es-CO" dirty="0" smtClean="0"/>
              <a:t>Al menos un país haya demostrado la ausencia definitiva o eminente de la enfermedad</a:t>
            </a:r>
          </a:p>
          <a:p>
            <a:endParaRPr lang="es-CO" dirty="0" smtClean="0"/>
          </a:p>
          <a:p>
            <a:r>
              <a:rPr lang="es-CO" dirty="0"/>
              <a:t>Se ha demostrado la transmisión natural de la enfermedad al ser humano con consecuencias graves.</a:t>
            </a:r>
          </a:p>
          <a:p>
            <a:endParaRPr lang="es-CO" dirty="0"/>
          </a:p>
          <a:p>
            <a:r>
              <a:rPr lang="es-CO" dirty="0"/>
              <a:t>La enfermedad causa morbilidad y mortalidad en animales domésticos de un país o zona</a:t>
            </a:r>
            <a:r>
              <a:rPr lang="es-CO" dirty="0" smtClean="0"/>
              <a:t>.</a:t>
            </a:r>
          </a:p>
          <a:p>
            <a:endParaRPr lang="es-CO" dirty="0" smtClean="0"/>
          </a:p>
          <a:p>
            <a:r>
              <a:rPr lang="es-CO" dirty="0"/>
              <a:t>Existe método de detección y diagnóstico fiable.</a:t>
            </a:r>
          </a:p>
          <a:p>
            <a:pPr marL="0" indent="0">
              <a:buNone/>
            </a:pPr>
            <a:endParaRPr lang="es-CO" dirty="0"/>
          </a:p>
          <a:p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9971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O" sz="3600" dirty="0"/>
              <a:t>C</a:t>
            </a:r>
            <a:r>
              <a:rPr lang="es-CO" sz="3600" dirty="0" smtClean="0"/>
              <a:t>ategoría </a:t>
            </a:r>
            <a:r>
              <a:rPr lang="es-CO" sz="3600" dirty="0"/>
              <a:t>de </a:t>
            </a:r>
            <a:r>
              <a:rPr lang="es-CO" sz="3600" dirty="0" smtClean="0"/>
              <a:t>enfermedades comunes </a:t>
            </a:r>
            <a:r>
              <a:rPr lang="es-CO" sz="3600" dirty="0"/>
              <a:t>a varias </a:t>
            </a:r>
            <a:r>
              <a:rPr lang="es-CO" sz="3600" dirty="0" smtClean="0"/>
              <a:t>especies</a:t>
            </a:r>
            <a:endParaRPr lang="es-CO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smtClean="0"/>
              <a:t>Brucelosis </a:t>
            </a:r>
            <a:r>
              <a:rPr lang="es-CO" dirty="0"/>
              <a:t>(</a:t>
            </a:r>
            <a:r>
              <a:rPr lang="es-CO" dirty="0" err="1"/>
              <a:t>Brucella</a:t>
            </a:r>
            <a:r>
              <a:rPr lang="es-CO" dirty="0"/>
              <a:t> </a:t>
            </a:r>
            <a:r>
              <a:rPr lang="es-CO" dirty="0" err="1"/>
              <a:t>abortus</a:t>
            </a:r>
            <a:r>
              <a:rPr lang="es-CO" dirty="0"/>
              <a:t>)</a:t>
            </a:r>
          </a:p>
          <a:p>
            <a:r>
              <a:rPr lang="es-CO" dirty="0"/>
              <a:t>Brucelosis (</a:t>
            </a:r>
            <a:r>
              <a:rPr lang="es-CO" dirty="0" err="1"/>
              <a:t>Brucella</a:t>
            </a:r>
            <a:r>
              <a:rPr lang="es-CO" dirty="0"/>
              <a:t> </a:t>
            </a:r>
            <a:r>
              <a:rPr lang="es-CO" dirty="0" err="1"/>
              <a:t>melitensis</a:t>
            </a:r>
            <a:r>
              <a:rPr lang="es-CO" dirty="0"/>
              <a:t>)</a:t>
            </a:r>
          </a:p>
          <a:p>
            <a:r>
              <a:rPr lang="es-CO" dirty="0"/>
              <a:t>Brucelosis (</a:t>
            </a:r>
            <a:r>
              <a:rPr lang="es-CO" dirty="0" err="1"/>
              <a:t>Brucella</a:t>
            </a:r>
            <a:r>
              <a:rPr lang="es-CO" dirty="0"/>
              <a:t> </a:t>
            </a:r>
            <a:r>
              <a:rPr lang="es-CO" dirty="0" err="1"/>
              <a:t>suis</a:t>
            </a:r>
            <a:r>
              <a:rPr lang="es-CO" dirty="0"/>
              <a:t>)</a:t>
            </a:r>
          </a:p>
          <a:p>
            <a:r>
              <a:rPr lang="es-CO" dirty="0"/>
              <a:t>Carbunco </a:t>
            </a:r>
            <a:r>
              <a:rPr lang="es-CO" dirty="0" err="1"/>
              <a:t>bacteridiano</a:t>
            </a:r>
            <a:endParaRPr lang="es-CO" dirty="0"/>
          </a:p>
          <a:p>
            <a:r>
              <a:rPr lang="es-CO" dirty="0" err="1"/>
              <a:t>Cowdriosis</a:t>
            </a:r>
            <a:endParaRPr lang="es-CO" dirty="0"/>
          </a:p>
          <a:p>
            <a:r>
              <a:rPr lang="es-CO" dirty="0"/>
              <a:t>Encefalitis </a:t>
            </a:r>
            <a:r>
              <a:rPr lang="es-CO" dirty="0" smtClean="0"/>
              <a:t>japonesa</a:t>
            </a:r>
          </a:p>
          <a:p>
            <a:r>
              <a:rPr lang="es-CO" dirty="0"/>
              <a:t>Encefalomielitis equina (del Este)</a:t>
            </a:r>
          </a:p>
          <a:p>
            <a:r>
              <a:rPr lang="es-CO" dirty="0"/>
              <a:t>Enfermedad hemorrágica </a:t>
            </a:r>
            <a:r>
              <a:rPr lang="es-CO" dirty="0" smtClean="0"/>
              <a:t>epizoótica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O" dirty="0"/>
              <a:t>Fiebre aftosa</a:t>
            </a:r>
          </a:p>
          <a:p>
            <a:r>
              <a:rPr lang="es-CO" dirty="0"/>
              <a:t>Fiebre del Nilo Occidental</a:t>
            </a:r>
          </a:p>
          <a:p>
            <a:r>
              <a:rPr lang="es-CO" dirty="0"/>
              <a:t>Fiebre hemorrágica de Crimea-Congo</a:t>
            </a:r>
          </a:p>
          <a:p>
            <a:r>
              <a:rPr lang="es-CO" dirty="0"/>
              <a:t>Fiebre Q</a:t>
            </a:r>
          </a:p>
          <a:p>
            <a:r>
              <a:rPr lang="es-CO" dirty="0"/>
              <a:t>Infección por </a:t>
            </a:r>
            <a:r>
              <a:rPr lang="es-CO" dirty="0" err="1"/>
              <a:t>Echinococcus</a:t>
            </a:r>
            <a:r>
              <a:rPr lang="es-CO" dirty="0"/>
              <a:t> </a:t>
            </a:r>
            <a:r>
              <a:rPr lang="es-CO" dirty="0" err="1"/>
              <a:t>granulosus</a:t>
            </a:r>
            <a:endParaRPr lang="es-CO" dirty="0"/>
          </a:p>
          <a:p>
            <a:r>
              <a:rPr lang="es-CO" dirty="0"/>
              <a:t>Infección por </a:t>
            </a:r>
            <a:r>
              <a:rPr lang="es-CO" dirty="0" err="1"/>
              <a:t>Echinococcus</a:t>
            </a:r>
            <a:r>
              <a:rPr lang="es-CO" dirty="0"/>
              <a:t> </a:t>
            </a:r>
            <a:r>
              <a:rPr lang="es-CO" dirty="0" err="1" smtClean="0"/>
              <a:t>multilocularis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8423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Infección por el virus de la peste bovina</a:t>
            </a:r>
          </a:p>
          <a:p>
            <a:r>
              <a:rPr lang="es-CO" dirty="0"/>
              <a:t>Infección por el virus de la rabia</a:t>
            </a:r>
          </a:p>
          <a:p>
            <a:r>
              <a:rPr lang="es-CO" dirty="0"/>
              <a:t>Infección por </a:t>
            </a:r>
            <a:r>
              <a:rPr lang="es-CO" dirty="0" err="1"/>
              <a:t>Trichinella</a:t>
            </a:r>
            <a:r>
              <a:rPr lang="es-CO" dirty="0"/>
              <a:t> </a:t>
            </a:r>
            <a:r>
              <a:rPr lang="es-CO" dirty="0" err="1"/>
              <a:t>spp</a:t>
            </a:r>
            <a:r>
              <a:rPr lang="es-CO" dirty="0"/>
              <a:t>.</a:t>
            </a:r>
          </a:p>
          <a:p>
            <a:r>
              <a:rPr lang="es-CO" dirty="0"/>
              <a:t>Lengua azul</a:t>
            </a:r>
          </a:p>
          <a:p>
            <a:r>
              <a:rPr lang="es-CO" dirty="0" err="1"/>
              <a:t>Miasis</a:t>
            </a:r>
            <a:r>
              <a:rPr lang="es-CO" dirty="0"/>
              <a:t> por </a:t>
            </a:r>
            <a:r>
              <a:rPr lang="es-CO" dirty="0" err="1"/>
              <a:t>Chrysomya</a:t>
            </a:r>
            <a:r>
              <a:rPr lang="es-CO" dirty="0"/>
              <a:t> </a:t>
            </a:r>
            <a:r>
              <a:rPr lang="es-CO" dirty="0" err="1"/>
              <a:t>bezziana</a:t>
            </a:r>
            <a:endParaRPr lang="es-CO" dirty="0"/>
          </a:p>
          <a:p>
            <a:r>
              <a:rPr lang="es-CO" dirty="0" err="1"/>
              <a:t>Miasis</a:t>
            </a:r>
            <a:r>
              <a:rPr lang="es-CO" dirty="0"/>
              <a:t> por </a:t>
            </a:r>
            <a:r>
              <a:rPr lang="es-CO" dirty="0" err="1"/>
              <a:t>Cochliomyia</a:t>
            </a:r>
            <a:r>
              <a:rPr lang="es-CO" dirty="0"/>
              <a:t> </a:t>
            </a:r>
            <a:r>
              <a:rPr lang="es-CO" dirty="0" err="1" smtClean="0"/>
              <a:t>hominivorax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Paratuberculosis</a:t>
            </a:r>
          </a:p>
          <a:p>
            <a:r>
              <a:rPr lang="es-CO" dirty="0"/>
              <a:t>Surra (</a:t>
            </a:r>
            <a:r>
              <a:rPr lang="es-CO" dirty="0" err="1"/>
              <a:t>Trypanosoma</a:t>
            </a:r>
            <a:r>
              <a:rPr lang="es-CO" dirty="0"/>
              <a:t> </a:t>
            </a:r>
            <a:r>
              <a:rPr lang="es-CO" dirty="0" err="1"/>
              <a:t>evansi</a:t>
            </a:r>
            <a:r>
              <a:rPr lang="es-CO" dirty="0"/>
              <a:t>)</a:t>
            </a:r>
          </a:p>
          <a:p>
            <a:r>
              <a:rPr lang="es-CO" dirty="0" err="1"/>
              <a:t>Tularemia</a:t>
            </a:r>
            <a:r>
              <a:rPr lang="es-CO" dirty="0" smtClean="0"/>
              <a:t>.</a:t>
            </a:r>
          </a:p>
          <a:p>
            <a:r>
              <a:rPr lang="es-CO" dirty="0"/>
              <a:t>Infección por el virus de la enfermedad de </a:t>
            </a:r>
            <a:r>
              <a:rPr lang="es-CO" dirty="0" err="1"/>
              <a:t>Aujeszky</a:t>
            </a:r>
            <a:endParaRPr lang="es-CO" dirty="0"/>
          </a:p>
          <a:p>
            <a:r>
              <a:rPr lang="es-CO" dirty="0"/>
              <a:t>Infección por el virus de la fiebre del Valle del </a:t>
            </a:r>
            <a:r>
              <a:rPr lang="es-CO" dirty="0" err="1" smtClean="0"/>
              <a:t>Rift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906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enfermedades </a:t>
            </a:r>
            <a:r>
              <a:rPr lang="es-CO" dirty="0" smtClean="0"/>
              <a:t>de </a:t>
            </a:r>
            <a:r>
              <a:rPr lang="es-CO" dirty="0"/>
              <a:t>los </a:t>
            </a:r>
            <a:r>
              <a:rPr lang="es-CO" dirty="0" smtClean="0"/>
              <a:t>bovinos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s-CO" dirty="0" err="1"/>
              <a:t>Anaplasmosis</a:t>
            </a:r>
            <a:r>
              <a:rPr lang="es-CO" dirty="0"/>
              <a:t> bovina</a:t>
            </a:r>
          </a:p>
          <a:p>
            <a:r>
              <a:rPr lang="es-CO" dirty="0" err="1"/>
              <a:t>Babesiosis</a:t>
            </a:r>
            <a:r>
              <a:rPr lang="es-CO" dirty="0"/>
              <a:t> bovina</a:t>
            </a:r>
          </a:p>
          <a:p>
            <a:r>
              <a:rPr lang="es-CO" dirty="0" err="1"/>
              <a:t>Campilobacteriosis</a:t>
            </a:r>
            <a:r>
              <a:rPr lang="es-CO" dirty="0"/>
              <a:t> genital bovina</a:t>
            </a:r>
          </a:p>
          <a:p>
            <a:r>
              <a:rPr lang="es-CO" dirty="0"/>
              <a:t>Dermatosis nodular contagiosa</a:t>
            </a:r>
          </a:p>
          <a:p>
            <a:r>
              <a:rPr lang="es-CO" dirty="0"/>
              <a:t>Diarrea viral bovina</a:t>
            </a:r>
          </a:p>
          <a:p>
            <a:r>
              <a:rPr lang="es-CO" dirty="0"/>
              <a:t>Encefalopatía espongiforme bovina</a:t>
            </a:r>
          </a:p>
          <a:p>
            <a:r>
              <a:rPr lang="es-CO" dirty="0"/>
              <a:t>Infección por </a:t>
            </a:r>
            <a:r>
              <a:rPr lang="es-CO" dirty="0" err="1"/>
              <a:t>Mycoplasma</a:t>
            </a:r>
            <a:r>
              <a:rPr lang="es-CO" dirty="0"/>
              <a:t> </a:t>
            </a:r>
            <a:r>
              <a:rPr lang="es-CO" dirty="0" err="1"/>
              <a:t>mycoides</a:t>
            </a:r>
            <a:r>
              <a:rPr lang="es-CO" dirty="0"/>
              <a:t> </a:t>
            </a:r>
            <a:r>
              <a:rPr lang="es-CO" dirty="0" err="1"/>
              <a:t>subsp</a:t>
            </a:r>
            <a:r>
              <a:rPr lang="es-CO" dirty="0"/>
              <a:t>. </a:t>
            </a:r>
            <a:r>
              <a:rPr lang="es-CO" dirty="0" err="1"/>
              <a:t>mycoides</a:t>
            </a:r>
            <a:r>
              <a:rPr lang="es-CO" dirty="0"/>
              <a:t> 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s-CO" dirty="0" err="1"/>
              <a:t>Leucosis</a:t>
            </a:r>
            <a:r>
              <a:rPr lang="es-CO" dirty="0"/>
              <a:t> bovina </a:t>
            </a:r>
            <a:r>
              <a:rPr lang="es-CO" dirty="0" err="1"/>
              <a:t>enzoótica</a:t>
            </a:r>
            <a:endParaRPr lang="es-CO" dirty="0"/>
          </a:p>
          <a:p>
            <a:r>
              <a:rPr lang="es-CO" dirty="0" err="1"/>
              <a:t>Rinotraqueítis</a:t>
            </a:r>
            <a:r>
              <a:rPr lang="es-CO" dirty="0"/>
              <a:t> infecciosa bovina/</a:t>
            </a:r>
            <a:r>
              <a:rPr lang="es-CO" dirty="0" err="1"/>
              <a:t>vulvovaginitis</a:t>
            </a:r>
            <a:r>
              <a:rPr lang="es-CO" dirty="0"/>
              <a:t> </a:t>
            </a:r>
            <a:r>
              <a:rPr lang="es-CO" dirty="0" err="1"/>
              <a:t>pustular</a:t>
            </a:r>
            <a:r>
              <a:rPr lang="es-CO" dirty="0"/>
              <a:t> infecciosa</a:t>
            </a:r>
          </a:p>
          <a:p>
            <a:r>
              <a:rPr lang="es-CO" dirty="0"/>
              <a:t>Septicemia hemorrágica</a:t>
            </a:r>
          </a:p>
          <a:p>
            <a:r>
              <a:rPr lang="es-CO" dirty="0" err="1"/>
              <a:t>Teileriosis</a:t>
            </a:r>
            <a:endParaRPr lang="es-CO" dirty="0"/>
          </a:p>
          <a:p>
            <a:r>
              <a:rPr lang="es-CO" dirty="0" err="1"/>
              <a:t>Tricomonosis</a:t>
            </a:r>
            <a:endParaRPr lang="es-CO" dirty="0"/>
          </a:p>
          <a:p>
            <a:r>
              <a:rPr lang="es-CO" dirty="0" err="1"/>
              <a:t>Tripanosomosis</a:t>
            </a:r>
            <a:r>
              <a:rPr lang="es-CO" dirty="0"/>
              <a:t> (transmitida por </a:t>
            </a:r>
            <a:r>
              <a:rPr lang="es-CO" dirty="0" err="1"/>
              <a:t>tsetsé</a:t>
            </a:r>
            <a:r>
              <a:rPr lang="es-CO" dirty="0"/>
              <a:t>)</a:t>
            </a:r>
          </a:p>
          <a:p>
            <a:r>
              <a:rPr lang="es-CO" dirty="0"/>
              <a:t>Tuberculosis bovina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311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/>
              <a:t>En la categoría de las enfermedades </a:t>
            </a:r>
            <a:r>
              <a:rPr lang="es-CO" dirty="0" smtClean="0"/>
              <a:t>de </a:t>
            </a:r>
            <a:r>
              <a:rPr lang="es-CO" dirty="0"/>
              <a:t>los </a:t>
            </a:r>
            <a:r>
              <a:rPr lang="es-CO" dirty="0" smtClean="0"/>
              <a:t>ovinos/caprinos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Agalaxia contagiosa</a:t>
            </a:r>
          </a:p>
          <a:p>
            <a:r>
              <a:rPr lang="es-CO" dirty="0"/>
              <a:t>Artritis/encefalitis caprina</a:t>
            </a:r>
          </a:p>
          <a:p>
            <a:r>
              <a:rPr lang="es-CO" dirty="0"/>
              <a:t>Enfermedad de Nairobi</a:t>
            </a:r>
          </a:p>
          <a:p>
            <a:r>
              <a:rPr lang="es-CO" dirty="0"/>
              <a:t>Epididimitis ovina (</a:t>
            </a:r>
            <a:r>
              <a:rPr lang="es-CO" dirty="0" err="1"/>
              <a:t>Brucella</a:t>
            </a:r>
            <a:r>
              <a:rPr lang="es-CO" dirty="0"/>
              <a:t> </a:t>
            </a:r>
            <a:r>
              <a:rPr lang="es-CO" dirty="0" err="1"/>
              <a:t>ovis</a:t>
            </a:r>
            <a:r>
              <a:rPr lang="es-CO" dirty="0"/>
              <a:t>)</a:t>
            </a:r>
          </a:p>
          <a:p>
            <a:r>
              <a:rPr lang="es-CO" dirty="0"/>
              <a:t>Infección por </a:t>
            </a:r>
            <a:r>
              <a:rPr lang="es-CO" dirty="0" err="1"/>
              <a:t>Chlamydophila</a:t>
            </a:r>
            <a:r>
              <a:rPr lang="es-CO" dirty="0"/>
              <a:t> </a:t>
            </a:r>
            <a:r>
              <a:rPr lang="es-CO" dirty="0" err="1"/>
              <a:t>abortus</a:t>
            </a:r>
            <a:r>
              <a:rPr lang="es-CO" dirty="0"/>
              <a:t> (Aborto </a:t>
            </a:r>
            <a:r>
              <a:rPr lang="es-CO" dirty="0" err="1"/>
              <a:t>enzoótico</a:t>
            </a:r>
            <a:r>
              <a:rPr lang="es-CO" dirty="0"/>
              <a:t> de las ovejas o </a:t>
            </a:r>
            <a:r>
              <a:rPr lang="es-CO" dirty="0" err="1"/>
              <a:t>clamidiosis</a:t>
            </a:r>
            <a:r>
              <a:rPr lang="es-CO" dirty="0"/>
              <a:t> ovina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Infección por el virus de la peste de pequeños rumiantes</a:t>
            </a:r>
          </a:p>
          <a:p>
            <a:r>
              <a:rPr lang="es-CO" dirty="0" err="1"/>
              <a:t>Maedi-visna</a:t>
            </a:r>
            <a:endParaRPr lang="es-CO" dirty="0"/>
          </a:p>
          <a:p>
            <a:r>
              <a:rPr lang="es-CO" dirty="0"/>
              <a:t>Pleuroneumonía contagiosa caprina</a:t>
            </a:r>
          </a:p>
          <a:p>
            <a:r>
              <a:rPr lang="es-CO" dirty="0"/>
              <a:t>Prurigo lumbar</a:t>
            </a:r>
          </a:p>
          <a:p>
            <a:r>
              <a:rPr lang="es-CO" dirty="0"/>
              <a:t>Salmonelosis (S. </a:t>
            </a:r>
            <a:r>
              <a:rPr lang="es-CO" dirty="0" err="1"/>
              <a:t>abortusovis</a:t>
            </a:r>
            <a:r>
              <a:rPr lang="es-CO" dirty="0"/>
              <a:t>)</a:t>
            </a:r>
          </a:p>
          <a:p>
            <a:r>
              <a:rPr lang="es-CO" dirty="0"/>
              <a:t>Viruela ovina y viruela caprina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23316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</a:t>
            </a:r>
            <a:r>
              <a:rPr lang="es-CO" dirty="0" smtClean="0"/>
              <a:t>enfermedades de </a:t>
            </a:r>
            <a:r>
              <a:rPr lang="es-CO" dirty="0"/>
              <a:t>los </a:t>
            </a:r>
            <a:r>
              <a:rPr lang="es-CO" dirty="0" smtClean="0"/>
              <a:t>équidos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s-CO" dirty="0"/>
              <a:t>Anemia infecciosa equina</a:t>
            </a:r>
          </a:p>
          <a:p>
            <a:r>
              <a:rPr lang="es-CO" dirty="0"/>
              <a:t>Durina</a:t>
            </a:r>
          </a:p>
          <a:p>
            <a:r>
              <a:rPr lang="es-CO" dirty="0"/>
              <a:t>Encefalomielitis equina (del Oeste)</a:t>
            </a:r>
          </a:p>
          <a:p>
            <a:r>
              <a:rPr lang="es-CO" dirty="0"/>
              <a:t>Encefalomielitis equina venezolana</a:t>
            </a:r>
          </a:p>
          <a:p>
            <a:r>
              <a:rPr lang="es-CO" dirty="0"/>
              <a:t>Gripe equina</a:t>
            </a:r>
          </a:p>
          <a:p>
            <a:r>
              <a:rPr lang="es-CO" dirty="0"/>
              <a:t>Infección por el </a:t>
            </a:r>
            <a:r>
              <a:rPr lang="es-CO" dirty="0" err="1"/>
              <a:t>herpesvirus</a:t>
            </a:r>
            <a:r>
              <a:rPr lang="es-CO" dirty="0"/>
              <a:t> equino 1 (HVE-1</a:t>
            </a:r>
            <a:r>
              <a:rPr lang="es-CO" dirty="0" smtClean="0"/>
              <a:t>)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CO" dirty="0"/>
              <a:t>Infección por el virus de la arteritis equina</a:t>
            </a:r>
          </a:p>
          <a:p>
            <a:r>
              <a:rPr lang="es-CO" dirty="0"/>
              <a:t>Infección por el virus de la peste equina</a:t>
            </a:r>
          </a:p>
          <a:p>
            <a:r>
              <a:rPr lang="es-CO" dirty="0"/>
              <a:t>Metritis contagiosa equina</a:t>
            </a:r>
          </a:p>
          <a:p>
            <a:r>
              <a:rPr lang="es-CO" dirty="0"/>
              <a:t>Muermo</a:t>
            </a:r>
          </a:p>
          <a:p>
            <a:r>
              <a:rPr lang="es-CO" dirty="0" err="1"/>
              <a:t>Piroplasmosis</a:t>
            </a:r>
            <a:r>
              <a:rPr lang="es-CO" dirty="0"/>
              <a:t> equina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1652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enfermedades </a:t>
            </a:r>
            <a:r>
              <a:rPr lang="es-CO" dirty="0" smtClean="0"/>
              <a:t>de </a:t>
            </a:r>
            <a:r>
              <a:rPr lang="es-CO" dirty="0"/>
              <a:t>los </a:t>
            </a:r>
            <a:r>
              <a:rPr lang="es-CO" dirty="0" smtClean="0"/>
              <a:t>suidos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CO" dirty="0"/>
              <a:t>Cisticercosis porcina</a:t>
            </a:r>
          </a:p>
          <a:p>
            <a:r>
              <a:rPr lang="es-CO" dirty="0"/>
              <a:t>Encefalitis por virus </a:t>
            </a:r>
            <a:r>
              <a:rPr lang="es-CO" dirty="0" err="1"/>
              <a:t>Nipah</a:t>
            </a:r>
            <a:endParaRPr lang="es-CO" dirty="0"/>
          </a:p>
          <a:p>
            <a:r>
              <a:rPr lang="es-CO" dirty="0"/>
              <a:t>Gastroenteritis </a:t>
            </a:r>
            <a:r>
              <a:rPr lang="es-CO" dirty="0" smtClean="0"/>
              <a:t>transmisible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CO" dirty="0"/>
              <a:t>Infección por el virus de la peste porcina clásica</a:t>
            </a:r>
          </a:p>
          <a:p>
            <a:r>
              <a:rPr lang="es-CO" dirty="0"/>
              <a:t>Peste porcina africana</a:t>
            </a:r>
          </a:p>
          <a:p>
            <a:r>
              <a:rPr lang="es-CO" dirty="0"/>
              <a:t>Síndrome </a:t>
            </a:r>
            <a:r>
              <a:rPr lang="es-CO" dirty="0" err="1"/>
              <a:t>disgenésico</a:t>
            </a:r>
            <a:r>
              <a:rPr lang="es-CO" dirty="0"/>
              <a:t> y respiratorio porcino</a:t>
            </a:r>
            <a:r>
              <a:rPr lang="es-CO" dirty="0" smtClean="0"/>
              <a:t>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485802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dirty="0"/>
              <a:t>C</a:t>
            </a:r>
            <a:r>
              <a:rPr lang="es-CO" dirty="0" smtClean="0"/>
              <a:t>ategoría </a:t>
            </a:r>
            <a:r>
              <a:rPr lang="es-CO" dirty="0"/>
              <a:t>de las enfermedades </a:t>
            </a:r>
            <a:r>
              <a:rPr lang="es-CO" dirty="0" smtClean="0"/>
              <a:t>aves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Bronquitis infecciosa aviar</a:t>
            </a:r>
          </a:p>
          <a:p>
            <a:r>
              <a:rPr lang="es-CO" dirty="0"/>
              <a:t>Bursitis infecciosa (enfermedad de </a:t>
            </a:r>
            <a:r>
              <a:rPr lang="es-CO" dirty="0" err="1"/>
              <a:t>Gumboro</a:t>
            </a:r>
            <a:r>
              <a:rPr lang="es-CO" dirty="0"/>
              <a:t>)</a:t>
            </a:r>
          </a:p>
          <a:p>
            <a:r>
              <a:rPr lang="es-CO" dirty="0" err="1"/>
              <a:t>Clamidiosis</a:t>
            </a:r>
            <a:r>
              <a:rPr lang="es-CO" dirty="0"/>
              <a:t> aviar</a:t>
            </a:r>
          </a:p>
          <a:p>
            <a:r>
              <a:rPr lang="es-CO" dirty="0"/>
              <a:t>Hepatitis viral del pato</a:t>
            </a:r>
          </a:p>
          <a:p>
            <a:r>
              <a:rPr lang="es-CO" dirty="0"/>
              <a:t>Infección por virus de enfermedad de Newcastle</a:t>
            </a:r>
          </a:p>
          <a:p>
            <a:r>
              <a:rPr lang="es-CO" dirty="0"/>
              <a:t>Infección por virus de influenza </a:t>
            </a:r>
            <a:r>
              <a:rPr lang="es-CO" dirty="0" smtClean="0"/>
              <a:t>aviar</a:t>
            </a:r>
            <a:endParaRPr lang="es-CO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/>
              <a:t>Infección por virus de influenza de tipo A de alta </a:t>
            </a:r>
            <a:r>
              <a:rPr lang="es-CO" dirty="0" err="1"/>
              <a:t>patógenicidad</a:t>
            </a:r>
            <a:r>
              <a:rPr lang="es-CO" dirty="0"/>
              <a:t> en aves que no sean aves de corral incluyendo aves silvestres</a:t>
            </a:r>
          </a:p>
          <a:p>
            <a:r>
              <a:rPr lang="es-CO" dirty="0" err="1"/>
              <a:t>Laringotraqueítis</a:t>
            </a:r>
            <a:r>
              <a:rPr lang="es-CO" dirty="0"/>
              <a:t> infecciosa aviar</a:t>
            </a:r>
          </a:p>
          <a:p>
            <a:r>
              <a:rPr lang="es-CO" dirty="0" err="1"/>
              <a:t>Micoplasmosis</a:t>
            </a:r>
            <a:r>
              <a:rPr lang="es-CO" dirty="0"/>
              <a:t> aviar (</a:t>
            </a:r>
            <a:r>
              <a:rPr lang="es-CO" dirty="0" err="1"/>
              <a:t>Mycoplasma</a:t>
            </a:r>
            <a:r>
              <a:rPr lang="es-CO" dirty="0"/>
              <a:t> </a:t>
            </a:r>
            <a:r>
              <a:rPr lang="es-CO" dirty="0" err="1"/>
              <a:t>gallisepticum</a:t>
            </a:r>
            <a:r>
              <a:rPr lang="es-CO" dirty="0"/>
              <a:t>)</a:t>
            </a:r>
          </a:p>
          <a:p>
            <a:r>
              <a:rPr lang="es-CO" dirty="0" err="1"/>
              <a:t>Micoplasmosis</a:t>
            </a:r>
            <a:r>
              <a:rPr lang="es-CO" dirty="0"/>
              <a:t> aviar (</a:t>
            </a:r>
            <a:r>
              <a:rPr lang="es-CO" dirty="0" err="1"/>
              <a:t>Mycoplasma</a:t>
            </a:r>
            <a:r>
              <a:rPr lang="es-CO" dirty="0"/>
              <a:t> </a:t>
            </a:r>
            <a:r>
              <a:rPr lang="es-CO" dirty="0" err="1"/>
              <a:t>synoviae</a:t>
            </a:r>
            <a:r>
              <a:rPr lang="es-CO" dirty="0"/>
              <a:t>)</a:t>
            </a:r>
          </a:p>
          <a:p>
            <a:r>
              <a:rPr lang="es-CO" dirty="0" err="1"/>
              <a:t>Pulorosis</a:t>
            </a:r>
            <a:endParaRPr lang="es-CO" dirty="0"/>
          </a:p>
          <a:p>
            <a:r>
              <a:rPr lang="es-CO" dirty="0" err="1" smtClean="0"/>
              <a:t>Rinotraqueítis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5129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584</Words>
  <Application>Microsoft Office PowerPoint</Application>
  <PresentationFormat>Panorámica</PresentationFormat>
  <Paragraphs>116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Criterios para incluir Enfermedades en la Lista OIE</vt:lpstr>
      <vt:lpstr>Categoría de enfermedades comunes a varias especies</vt:lpstr>
      <vt:lpstr>Presentación de PowerPoint</vt:lpstr>
      <vt:lpstr>Categoría de las enfermedades de los bovinos</vt:lpstr>
      <vt:lpstr>En la categoría de las enfermedades de los ovinos/caprinos</vt:lpstr>
      <vt:lpstr>Categoría de las enfermedades de los équidos</vt:lpstr>
      <vt:lpstr>Categoría de las enfermedades de los suidos</vt:lpstr>
      <vt:lpstr>Categoría de las enfermedades aves</vt:lpstr>
      <vt:lpstr>Categoría de las enfermedades de las abejas</vt:lpstr>
      <vt:lpstr>Categoría de las enfermedades de los lagomorfos</vt:lpstr>
      <vt:lpstr>Categoría de otras enfermedades</vt:lpstr>
      <vt:lpstr>Bibliografía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Germán Medina &amp; Asociados</dc:creator>
  <cp:lastModifiedBy>Victor León</cp:lastModifiedBy>
  <cp:revision>141</cp:revision>
  <cp:lastPrinted>2014-05-21T15:32:33Z</cp:lastPrinted>
  <dcterms:created xsi:type="dcterms:W3CDTF">2013-09-05T21:25:57Z</dcterms:created>
  <dcterms:modified xsi:type="dcterms:W3CDTF">2014-08-06T04:29:31Z</dcterms:modified>
</cp:coreProperties>
</file>