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382" autoAdjust="0"/>
    <p:restoredTop sz="94660"/>
  </p:normalViewPr>
  <p:slideViewPr>
    <p:cSldViewPr>
      <p:cViewPr varScale="1">
        <p:scale>
          <a:sx n="117" d="100"/>
          <a:sy n="117" d="100"/>
        </p:scale>
        <p:origin x="-14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6729546-F339-4147-9D6B-E41DA8EF6AF3}" type="datetimeFigureOut">
              <a:rPr lang="es-MX" smtClean="0"/>
              <a:pPr/>
              <a:t>17/01/2013</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DFFC678-F5A6-48C9-BC88-0E3D0880DE52}"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6729546-F339-4147-9D6B-E41DA8EF6AF3}" type="datetimeFigureOut">
              <a:rPr lang="es-MX" smtClean="0"/>
              <a:pPr/>
              <a:t>17/01/2013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DFFC678-F5A6-48C9-BC88-0E3D0880DE52}"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96729546-F339-4147-9D6B-E41DA8EF6AF3}" type="datetimeFigureOut">
              <a:rPr lang="es-MX" smtClean="0"/>
              <a:pPr/>
              <a:t>17/01/2013</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DFFC678-F5A6-48C9-BC88-0E3D0880DE52}"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6729546-F339-4147-9D6B-E41DA8EF6AF3}" type="datetimeFigureOut">
              <a:rPr lang="es-MX" smtClean="0"/>
              <a:pPr/>
              <a:t>17/01/2013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8DFFC678-F5A6-48C9-BC88-0E3D0880DE52}"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6729546-F339-4147-9D6B-E41DA8EF6AF3}" type="datetimeFigureOut">
              <a:rPr lang="es-MX" smtClean="0"/>
              <a:pPr/>
              <a:t>17/01/2013</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8DFFC678-F5A6-48C9-BC88-0E3D0880DE52}"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6729546-F339-4147-9D6B-E41DA8EF6AF3}" type="datetimeFigureOut">
              <a:rPr lang="es-MX" smtClean="0"/>
              <a:pPr/>
              <a:t>17/01/2013</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DFFC678-F5A6-48C9-BC88-0E3D0880DE52}"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6729546-F339-4147-9D6B-E41DA8EF6AF3}" type="datetimeFigureOut">
              <a:rPr lang="es-MX" smtClean="0"/>
              <a:pPr/>
              <a:t>17/01/2013</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8DFFC678-F5A6-48C9-BC88-0E3D0880DE52}"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96729546-F339-4147-9D6B-E41DA8EF6AF3}" type="datetimeFigureOut">
              <a:rPr lang="es-MX" smtClean="0"/>
              <a:pPr/>
              <a:t>17/01/2013</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8DFFC678-F5A6-48C9-BC88-0E3D0880DE52}"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96729546-F339-4147-9D6B-E41DA8EF6AF3}" type="datetimeFigureOut">
              <a:rPr lang="es-MX" smtClean="0"/>
              <a:pPr/>
              <a:t>17/01/2013</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8DFFC678-F5A6-48C9-BC88-0E3D0880DE52}"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6729546-F339-4147-9D6B-E41DA8EF6AF3}" type="datetimeFigureOut">
              <a:rPr lang="es-MX" smtClean="0"/>
              <a:pPr/>
              <a:t>17/01/2013</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DFFC678-F5A6-48C9-BC88-0E3D0880DE52}"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96729546-F339-4147-9D6B-E41DA8EF6AF3}" type="datetimeFigureOut">
              <a:rPr lang="es-MX" smtClean="0"/>
              <a:pPr/>
              <a:t>17/01/2013</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8DFFC678-F5A6-48C9-BC88-0E3D0880DE52}" type="slidenum">
              <a:rPr lang="es-MX" smtClean="0"/>
              <a:pPr/>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6729546-F339-4147-9D6B-E41DA8EF6AF3}" type="datetimeFigureOut">
              <a:rPr lang="es-MX" smtClean="0"/>
              <a:pPr/>
              <a:t>17/01/2013</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DFFC678-F5A6-48C9-BC88-0E3D0880DE52}"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rot="18830091">
            <a:off x="1128839" y="3176650"/>
            <a:ext cx="2715286" cy="29006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1 Título"/>
          <p:cNvSpPr>
            <a:spLocks noGrp="1"/>
          </p:cNvSpPr>
          <p:nvPr>
            <p:ph type="ctrTitle"/>
          </p:nvPr>
        </p:nvSpPr>
        <p:spPr>
          <a:xfrm>
            <a:off x="714348" y="857232"/>
            <a:ext cx="7851648" cy="1828800"/>
          </a:xfrm>
        </p:spPr>
        <p:txBody>
          <a:bodyPr>
            <a:normAutofit/>
          </a:bodyPr>
          <a:lstStyle/>
          <a:p>
            <a:pPr algn="ctr"/>
            <a:r>
              <a:rPr lang="es-ES_tradnl" dirty="0" smtClean="0"/>
              <a:t>FUENTES Y FUNDAMENTOS</a:t>
            </a:r>
            <a:br>
              <a:rPr lang="es-ES_tradnl" dirty="0" smtClean="0"/>
            </a:br>
            <a:r>
              <a:rPr lang="es-ES_tradnl" dirty="0" smtClean="0"/>
              <a:t>DEL CURRICULO </a:t>
            </a:r>
            <a:endParaRPr lang="es-ES_tradnl" dirty="0"/>
          </a:p>
        </p:txBody>
      </p:sp>
      <p:sp>
        <p:nvSpPr>
          <p:cNvPr id="3" name="2 Subtítulo"/>
          <p:cNvSpPr>
            <a:spLocks noGrp="1"/>
          </p:cNvSpPr>
          <p:nvPr>
            <p:ph type="subTitle" idx="1"/>
          </p:nvPr>
        </p:nvSpPr>
        <p:spPr>
          <a:xfrm>
            <a:off x="533400" y="3228536"/>
            <a:ext cx="7854696" cy="2415042"/>
          </a:xfrm>
        </p:spPr>
        <p:txBody>
          <a:bodyPr>
            <a:normAutofit/>
          </a:bodyPr>
          <a:lstStyle/>
          <a:p>
            <a:r>
              <a:rPr lang="es-ES_tradnl" dirty="0" smtClean="0"/>
              <a:t>Presentado por: </a:t>
            </a:r>
          </a:p>
          <a:p>
            <a:endParaRPr lang="es-ES_tradnl" dirty="0" smtClean="0"/>
          </a:p>
          <a:p>
            <a:r>
              <a:rPr lang="es-ES_tradnl" dirty="0" smtClean="0"/>
              <a:t>Irina Justin</a:t>
            </a:r>
          </a:p>
          <a:p>
            <a:r>
              <a:rPr lang="es-ES_tradnl" dirty="0" err="1" smtClean="0"/>
              <a:t>Janeth</a:t>
            </a:r>
            <a:r>
              <a:rPr lang="es-ES_tradnl" dirty="0" smtClean="0"/>
              <a:t> Jiménez</a:t>
            </a:r>
          </a:p>
          <a:p>
            <a:r>
              <a:rPr lang="es-ES_tradnl" dirty="0" smtClean="0"/>
              <a:t>Esmeralda Jiménez </a:t>
            </a:r>
          </a:p>
          <a:p>
            <a:r>
              <a:rPr lang="es-ES_tradnl" dirty="0" smtClean="0"/>
              <a:t>Higinia María Vargas</a:t>
            </a:r>
          </a:p>
        </p:txBody>
      </p:sp>
      <p:sp>
        <p:nvSpPr>
          <p:cNvPr id="4" name="3 CuadroTexto"/>
          <p:cNvSpPr txBox="1"/>
          <p:nvPr/>
        </p:nvSpPr>
        <p:spPr>
          <a:xfrm>
            <a:off x="5715008" y="260648"/>
            <a:ext cx="3428992" cy="369332"/>
          </a:xfrm>
          <a:prstGeom prst="rect">
            <a:avLst/>
          </a:prstGeom>
          <a:noFill/>
        </p:spPr>
        <p:txBody>
          <a:bodyPr wrap="square" rtlCol="0">
            <a:spAutoFit/>
          </a:bodyPr>
          <a:lstStyle/>
          <a:p>
            <a:pPr algn="r"/>
            <a:r>
              <a:rPr lang="es-ES_tradnl" dirty="0" smtClean="0"/>
              <a:t>19 de enero 2013 </a:t>
            </a:r>
            <a:endParaRPr lang="es-ES_tradnl" dirty="0"/>
          </a:p>
        </p:txBody>
      </p:sp>
      <p:pic>
        <p:nvPicPr>
          <p:cNvPr id="18434" name="Picture 2" descr="http://www.tc.gob.pe/tcaldiaimagenes/13-07-10m1.jpg"/>
          <p:cNvPicPr>
            <a:picLocks noChangeAspect="1" noChangeArrowheads="1"/>
          </p:cNvPicPr>
          <p:nvPr/>
        </p:nvPicPr>
        <p:blipFill>
          <a:blip r:embed="rId2" cstate="print"/>
          <a:srcRect/>
          <a:stretch>
            <a:fillRect/>
          </a:stretch>
        </p:blipFill>
        <p:spPr bwMode="auto">
          <a:xfrm>
            <a:off x="1071538" y="3286124"/>
            <a:ext cx="2732124" cy="2614613"/>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260648"/>
            <a:ext cx="7239000" cy="1143000"/>
          </a:xfrm>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1" algn="ctr" rtl="0">
              <a:spcBef>
                <a:spcPct val="0"/>
              </a:spcBef>
            </a:pPr>
            <a:r>
              <a:rPr lang="es-SV" sz="3800" b="1"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rPr>
              <a:t> LA PSICOLOGÍA </a:t>
            </a:r>
            <a:r>
              <a:rPr lang="es-MX" sz="3800" b="1"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rPr>
              <a:t/>
            </a:r>
            <a:br>
              <a:rPr lang="es-MX" sz="3800" b="1"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rPr>
            </a:br>
            <a:endParaRPr lang="es-MX" sz="3800" b="1"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ndParaRPr>
          </a:p>
        </p:txBody>
      </p:sp>
      <p:sp>
        <p:nvSpPr>
          <p:cNvPr id="2" name="1 Marcador de contenido"/>
          <p:cNvSpPr>
            <a:spLocks noGrp="1"/>
          </p:cNvSpPr>
          <p:nvPr>
            <p:ph idx="1"/>
          </p:nvPr>
        </p:nvSpPr>
        <p:spPr/>
        <p:txBody>
          <a:bodyPr/>
          <a:lstStyle/>
          <a:p>
            <a:pPr algn="just"/>
            <a:r>
              <a:rPr lang="es-MX" dirty="0" smtClean="0"/>
              <a:t>Los educadores deben conocer  cómo aprenden los individuos ya que se han estudiado por periodos de tiempo desde la infancia hasta la adultez. </a:t>
            </a:r>
          </a:p>
          <a:p>
            <a:pPr algn="just"/>
            <a:r>
              <a:rPr lang="es-MX" dirty="0" smtClean="0"/>
              <a:t>Cada dimensión del desarrollo social, emocional y mental del individuo es secuencial, que procede desde lo menos maduro a lo más maduro, se evoluciona en ciclos. </a:t>
            </a:r>
          </a:p>
          <a:p>
            <a:pPr algn="just"/>
            <a:r>
              <a:rPr lang="es-MX" dirty="0" smtClean="0"/>
              <a:t>No  podemos separar la mente del </a:t>
            </a:r>
            <a:r>
              <a:rPr lang="es-MX" dirty="0" smtClean="0"/>
              <a:t>cuerpo.</a:t>
            </a:r>
            <a:endParaRPr lang="es-MX" dirty="0"/>
          </a:p>
        </p:txBody>
      </p:sp>
    </p:spTree>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116632"/>
            <a:ext cx="7239000" cy="1143000"/>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1" algn="ctr" rtl="0">
              <a:spcBef>
                <a:spcPct val="0"/>
              </a:spcBef>
            </a:pPr>
            <a:r>
              <a:rPr lang="es-MX" sz="3800" b="1"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rPr>
              <a:t>LA SOCIOLOGÍA </a:t>
            </a:r>
            <a:r>
              <a:rPr lang="es-MX" sz="1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es-MX" sz="1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a:xfrm>
            <a:off x="179512" y="1097360"/>
            <a:ext cx="7516688" cy="5760640"/>
          </a:xfrm>
        </p:spPr>
        <p:txBody>
          <a:bodyPr>
            <a:noAutofit/>
          </a:bodyPr>
          <a:lstStyle/>
          <a:p>
            <a:pPr algn="just"/>
            <a:r>
              <a:rPr lang="es-MX" sz="2100" dirty="0" smtClean="0"/>
              <a:t>La sociedad, la cultura y el sistema de valores tienen un efecto marcado en el currículo. Su impacto se desarrolla en dos niveles: el nivel más remoto, pero significativo de la influencia de la sociedad en general, y el inmediato y el más práctico, el contacto de la comunidad con las escuelas. La educación ha ayudado a que se reconozcan y mantengan en forma continua ciertos patrones. Entre éstos:</a:t>
            </a:r>
          </a:p>
          <a:p>
            <a:pPr algn="just"/>
            <a:r>
              <a:rPr lang="es-MX" sz="2100" dirty="0" smtClean="0"/>
              <a:t>1. </a:t>
            </a:r>
            <a:r>
              <a:rPr lang="es-MX" sz="2100" dirty="0" smtClean="0"/>
              <a:t>La </a:t>
            </a:r>
            <a:r>
              <a:rPr lang="es-MX" sz="2100" dirty="0" smtClean="0"/>
              <a:t>formulación de objetivos que enfatizan mayormente la dimensión cognoscitiva del aprendizaje.</a:t>
            </a:r>
          </a:p>
          <a:p>
            <a:pPr algn="just"/>
            <a:r>
              <a:rPr lang="es-MX" sz="2100" dirty="0" smtClean="0"/>
              <a:t>2. </a:t>
            </a:r>
            <a:r>
              <a:rPr lang="es-MX" sz="2100" dirty="0" smtClean="0"/>
              <a:t>L</a:t>
            </a:r>
            <a:r>
              <a:rPr lang="es-MX" sz="2100" dirty="0" smtClean="0"/>
              <a:t>a </a:t>
            </a:r>
            <a:r>
              <a:rPr lang="es-MX" sz="2100" dirty="0" smtClean="0"/>
              <a:t>organización de la experiencia educativa por grados.</a:t>
            </a:r>
          </a:p>
          <a:p>
            <a:pPr algn="just"/>
            <a:r>
              <a:rPr lang="es-MX" sz="2100" dirty="0" smtClean="0"/>
              <a:t>3. </a:t>
            </a:r>
            <a:r>
              <a:rPr lang="es-MX" sz="2100" dirty="0" smtClean="0"/>
              <a:t>El </a:t>
            </a:r>
            <a:r>
              <a:rPr lang="es-MX" sz="2100" dirty="0" smtClean="0"/>
              <a:t>énfasis en la organización tradicional del contenido en asignaturas.</a:t>
            </a:r>
          </a:p>
          <a:p>
            <a:pPr algn="just"/>
            <a:r>
              <a:rPr lang="es-MX" sz="2100" dirty="0" smtClean="0"/>
              <a:t>4.La </a:t>
            </a:r>
            <a:r>
              <a:rPr lang="es-MX" sz="2100" dirty="0" smtClean="0"/>
              <a:t>evaluación basada principalmente en el aprovechamiento.</a:t>
            </a:r>
          </a:p>
          <a:p>
            <a:endParaRPr lang="es-MX" sz="1600" dirty="0" smtClean="0"/>
          </a:p>
          <a:p>
            <a:endParaRPr lang="es-MX" sz="1600" dirty="0" smtClean="0"/>
          </a:p>
          <a:p>
            <a:endParaRPr lang="es-MX" sz="1600" dirty="0"/>
          </a:p>
        </p:txBody>
      </p:sp>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836712"/>
            <a:ext cx="7239000" cy="5400600"/>
          </a:xfrm>
        </p:spPr>
        <p:txBody>
          <a:bodyPr>
            <a:normAutofit/>
          </a:bodyPr>
          <a:lstStyle/>
          <a:p>
            <a:pPr algn="just"/>
            <a:r>
              <a:rPr lang="es-MX" dirty="0" smtClean="0"/>
              <a:t>La educación ha ayudado a que se reconozcan y mantengan en forma continua ciertos patrones. Entre éstos:</a:t>
            </a:r>
          </a:p>
          <a:p>
            <a:pPr algn="just"/>
            <a:r>
              <a:rPr lang="es-MX" dirty="0" smtClean="0"/>
              <a:t>1. la formulación de objetivos que enfatizan mayormente la dimensión cognoscitiva del aprendizaje.</a:t>
            </a:r>
          </a:p>
          <a:p>
            <a:pPr algn="just"/>
            <a:r>
              <a:rPr lang="es-MX" dirty="0" smtClean="0"/>
              <a:t>2. la organización de la experiencia educativa por grados.</a:t>
            </a:r>
          </a:p>
          <a:p>
            <a:pPr algn="just"/>
            <a:r>
              <a:rPr lang="es-MX" dirty="0" smtClean="0"/>
              <a:t>3. el énfasis en la organización tradicional del contenido en asignaturas.</a:t>
            </a:r>
          </a:p>
          <a:p>
            <a:pPr algn="just"/>
            <a:r>
              <a:rPr lang="es-MX" dirty="0" smtClean="0"/>
              <a:t>4. la evaluación basada principalmente en el aprovechamiento.</a:t>
            </a:r>
            <a:endParaRPr lang="es-MX" dirty="0"/>
          </a:p>
        </p:txBody>
      </p:sp>
    </p:spTree>
  </p:cSld>
  <p:clrMapOvr>
    <a:masterClrMapping/>
  </p:clrMapOvr>
  <p:transition>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MX" dirty="0"/>
          </a:p>
        </p:txBody>
      </p:sp>
      <p:sp>
        <p:nvSpPr>
          <p:cNvPr id="2" name="1 Marcador de contenido"/>
          <p:cNvSpPr>
            <a:spLocks noGrp="1"/>
          </p:cNvSpPr>
          <p:nvPr>
            <p:ph idx="1"/>
          </p:nvPr>
        </p:nvSpPr>
        <p:spPr>
          <a:xfrm>
            <a:off x="395536" y="332656"/>
            <a:ext cx="7239000" cy="6142464"/>
          </a:xfrm>
        </p:spPr>
        <p:txBody>
          <a:bodyPr>
            <a:normAutofit/>
          </a:bodyPr>
          <a:lstStyle/>
          <a:p>
            <a:pPr algn="just"/>
            <a:r>
              <a:rPr lang="es-MX" sz="3200" dirty="0" smtClean="0"/>
              <a:t>la sociedad es dinámica, lo que requiere ajustes y re-estructuración del currículo para atender las demandas de la misma. </a:t>
            </a:r>
          </a:p>
          <a:p>
            <a:pPr algn="just"/>
            <a:r>
              <a:rPr lang="es-MX" sz="3200" dirty="0" smtClean="0"/>
              <a:t>La cultura es </a:t>
            </a:r>
            <a:r>
              <a:rPr lang="es-MX" sz="3200" dirty="0" smtClean="0"/>
              <a:t>compleja. </a:t>
            </a:r>
            <a:endParaRPr lang="es-MX" sz="3200" dirty="0"/>
          </a:p>
        </p:txBody>
      </p:sp>
      <p:pic>
        <p:nvPicPr>
          <p:cNvPr id="16386" name="Picture 2" descr="https://twimg0-a.akamaihd.net/profile_images/2178167232/sociedad.jpg"/>
          <p:cNvPicPr>
            <a:picLocks noChangeAspect="1" noChangeArrowheads="1"/>
          </p:cNvPicPr>
          <p:nvPr/>
        </p:nvPicPr>
        <p:blipFill>
          <a:blip r:embed="rId2" cstate="print"/>
          <a:srcRect/>
          <a:stretch>
            <a:fillRect/>
          </a:stretch>
        </p:blipFill>
        <p:spPr bwMode="auto">
          <a:xfrm>
            <a:off x="683568" y="3573016"/>
            <a:ext cx="6768752" cy="3168352"/>
          </a:xfrm>
          <a:prstGeom prst="rect">
            <a:avLst/>
          </a:prstGeom>
          <a:noFill/>
        </p:spPr>
      </p:pic>
    </p:spTree>
  </p:cSld>
  <p:clrMapOvr>
    <a:masterClrMapping/>
  </p:clrMapOvr>
  <p:transition>
    <p:pull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MX"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La Antropología</a:t>
            </a:r>
            <a:endParaRPr lang="es-MX"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p:txBody>
          <a:bodyPr/>
          <a:lstStyle/>
          <a:p>
            <a:pPr algn="just"/>
            <a:r>
              <a:rPr lang="es-MX" dirty="0" smtClean="0"/>
              <a:t>La antropología es una de las ciencias que recientemente se ha visualizado como fundamento  del currículo. Estudia las formas de vida propias de cada sociedad humana, para determinar los elementos de cultura que cada hombre adquiere en la convivencia con los integrantes de su grupo social. </a:t>
            </a:r>
          </a:p>
          <a:p>
            <a:pPr algn="just"/>
            <a:r>
              <a:rPr lang="es-MX" dirty="0" smtClean="0"/>
              <a:t>Todos los comportamientos del individuo deben comprenderse y valorarse de acuerdo con el grupo cultural a que este pertenece.</a:t>
            </a:r>
            <a:endParaRPr lang="es-MX" dirty="0"/>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320040"/>
            <a:ext cx="7239000" cy="804704"/>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MX"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Conclusión</a:t>
            </a:r>
            <a:endParaRPr lang="es-MX"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p:txBody>
          <a:bodyPr>
            <a:normAutofit fontScale="92500" lnSpcReduction="10000"/>
          </a:bodyPr>
          <a:lstStyle/>
          <a:p>
            <a:pPr lvl="0" algn="just"/>
            <a:r>
              <a:rPr lang="es-MX" dirty="0" smtClean="0"/>
              <a:t>Creemos que es necesario que los modelos educativos hallen en las fuentes y fundamentos del currículo una herramienta importante para el adecuado planeamiento y diseño curricular.</a:t>
            </a:r>
          </a:p>
          <a:p>
            <a:pPr algn="just">
              <a:buNone/>
            </a:pPr>
            <a:r>
              <a:rPr lang="es-MX" dirty="0" smtClean="0"/>
              <a:t> </a:t>
            </a:r>
          </a:p>
          <a:p>
            <a:pPr lvl="0" algn="just"/>
            <a:r>
              <a:rPr lang="es-MX" dirty="0" smtClean="0"/>
              <a:t>Hay que destacar que el éxito del aprendizaje  a nivel universitario se verá sustentado por la interacción de todas las fuentes y fundamentos del currículo; como lo son </a:t>
            </a:r>
            <a:r>
              <a:rPr lang="es-MX" b="1" dirty="0" smtClean="0"/>
              <a:t>el contexto sociocultural, el alumno y las áreas del saber</a:t>
            </a:r>
            <a:r>
              <a:rPr lang="es-MX" dirty="0" smtClean="0"/>
              <a:t>; así como todas las disciplinas que contribuyen con los fundamentos y aportan para la planificación curricular. </a:t>
            </a:r>
            <a:endParaRPr lang="es-MX" dirty="0"/>
          </a:p>
        </p:txBody>
      </p:sp>
    </p:spTree>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MX"/>
          </a:p>
        </p:txBody>
      </p:sp>
      <p:sp>
        <p:nvSpPr>
          <p:cNvPr id="2" name="1 Marcador de contenido"/>
          <p:cNvSpPr>
            <a:spLocks noGrp="1"/>
          </p:cNvSpPr>
          <p:nvPr>
            <p:ph idx="1"/>
          </p:nvPr>
        </p:nvSpPr>
        <p:spPr/>
        <p:txBody>
          <a:bodyPr/>
          <a:lstStyle/>
          <a:p>
            <a:endParaRPr lang="es-MX"/>
          </a:p>
        </p:txBody>
      </p:sp>
      <p:pic>
        <p:nvPicPr>
          <p:cNvPr id="13314" name="Picture 2" descr="http://image.blingee.com/images19/content/output/000/000/000/7b9/774347648_1013938.gif"/>
          <p:cNvPicPr>
            <a:picLocks noChangeAspect="1" noChangeArrowheads="1" noCrop="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p:comb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292352" y="188640"/>
            <a:ext cx="7851648" cy="1280120"/>
          </a:xfrm>
        </p:spPr>
        <p:txBody>
          <a:bodyPr/>
          <a:lstStyle/>
          <a:p>
            <a:pPr algn="ctr"/>
            <a:r>
              <a:rPr lang="es-ES_tradnl" dirty="0" smtClean="0"/>
              <a:t>Introducción </a:t>
            </a:r>
            <a:endParaRPr lang="es-ES_tradnl" dirty="0"/>
          </a:p>
        </p:txBody>
      </p:sp>
      <p:sp>
        <p:nvSpPr>
          <p:cNvPr id="3" name="2 Marcador de contenido"/>
          <p:cNvSpPr>
            <a:spLocks noGrp="1"/>
          </p:cNvSpPr>
          <p:nvPr>
            <p:ph type="subTitle" idx="1"/>
          </p:nvPr>
        </p:nvSpPr>
        <p:spPr>
          <a:xfrm>
            <a:off x="2771800" y="1916832"/>
            <a:ext cx="5976664" cy="4381088"/>
          </a:xfrm>
        </p:spPr>
        <p:txBody>
          <a:bodyPr>
            <a:normAutofit fontScale="70000" lnSpcReduction="20000"/>
          </a:bodyPr>
          <a:lstStyle/>
          <a:p>
            <a:pPr algn="just"/>
            <a:r>
              <a:rPr lang="es-MX" sz="3600" dirty="0" smtClean="0">
                <a:solidFill>
                  <a:schemeClr val="tx1">
                    <a:lumMod val="95000"/>
                    <a:lumOff val="5000"/>
                  </a:schemeClr>
                </a:solidFill>
              </a:rPr>
              <a:t>La educación constituye un fenómeno de naturaleza muy compleja en que los aspectos históricos, ideológicos psicológicos, prácticos, políticos, sociales entre otros constituyen  una tarea difícil al que el currículo trata de dar una configuración tanto teórica como practica. El currículo no es mas que  el conjunto de competencias básicas como objetivos ,contenidos, criterios metodológicos y evaluación que los estudiantes deben realizar en un determinado nivel educativo.</a:t>
            </a:r>
            <a:endParaRPr lang="es-ES_tradnl" sz="3600" dirty="0" smtClean="0">
              <a:solidFill>
                <a:schemeClr val="tx1">
                  <a:lumMod val="95000"/>
                  <a:lumOff val="5000"/>
                </a:schemeClr>
              </a:solidFill>
            </a:endParaRPr>
          </a:p>
          <a:p>
            <a:endParaRPr lang="es-ES_tradnl" dirty="0"/>
          </a:p>
        </p:txBody>
      </p:sp>
      <p:pic>
        <p:nvPicPr>
          <p:cNvPr id="27652" name="Picture 4" descr="http://www.colegionacionalpna.com.ar/wp-content/uploads/2012/06/bd-profesores-06.jpg"/>
          <p:cNvPicPr>
            <a:picLocks noChangeAspect="1" noChangeArrowheads="1"/>
          </p:cNvPicPr>
          <p:nvPr/>
        </p:nvPicPr>
        <p:blipFill>
          <a:blip r:embed="rId2" cstate="print"/>
          <a:srcRect/>
          <a:stretch>
            <a:fillRect/>
          </a:stretch>
        </p:blipFill>
        <p:spPr bwMode="auto">
          <a:xfrm>
            <a:off x="0" y="0"/>
            <a:ext cx="2699792" cy="2134766"/>
          </a:xfrm>
          <a:prstGeom prst="rect">
            <a:avLst/>
          </a:prstGeom>
          <a:noFill/>
        </p:spPr>
      </p:pic>
      <p:pic>
        <p:nvPicPr>
          <p:cNvPr id="27654" name="Picture 6" descr="http://2.bp.blogspot.com/-DgMVO4E4DGc/TsCdN0zZt6I/AAAAAAAAX1o/hNDupwAfxQI/s1600/profesor.gif"/>
          <p:cNvPicPr>
            <a:picLocks noChangeAspect="1" noChangeArrowheads="1"/>
          </p:cNvPicPr>
          <p:nvPr/>
        </p:nvPicPr>
        <p:blipFill>
          <a:blip r:embed="rId3" cstate="print"/>
          <a:srcRect/>
          <a:stretch>
            <a:fillRect/>
          </a:stretch>
        </p:blipFill>
        <p:spPr bwMode="auto">
          <a:xfrm>
            <a:off x="0" y="4725145"/>
            <a:ext cx="2676124" cy="2132856"/>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0"/>
            <a:ext cx="8157592" cy="908720"/>
          </a:xfrm>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MX"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Objetivo general</a:t>
            </a:r>
            <a:endParaRPr lang="es-MX"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a:xfrm>
            <a:off x="251520" y="1124744"/>
            <a:ext cx="7715200" cy="4954555"/>
          </a:xfrm>
        </p:spPr>
        <p:txBody>
          <a:bodyPr>
            <a:noAutofit/>
          </a:bodyPr>
          <a:lstStyle/>
          <a:p>
            <a:pPr lvl="0" algn="just">
              <a:buFont typeface="Wingdings" pitchFamily="2" charset="2"/>
              <a:buChar char="v"/>
            </a:pPr>
            <a:r>
              <a:rPr lang="es-MX" sz="3200" dirty="0" smtClean="0"/>
              <a:t>Describir  las fuentes y fundamentos que aportan material para el desarrollo del currículo.</a:t>
            </a:r>
          </a:p>
          <a:p>
            <a:pPr algn="just"/>
            <a:r>
              <a:rPr lang="es-MX" sz="3200" dirty="0" smtClean="0"/>
              <a:t>Objetivos específicos:</a:t>
            </a:r>
          </a:p>
          <a:p>
            <a:pPr algn="just">
              <a:buFont typeface="Wingdings" pitchFamily="2" charset="2"/>
              <a:buChar char="v"/>
            </a:pPr>
            <a:r>
              <a:rPr lang="es-MX" sz="3200" dirty="0" smtClean="0"/>
              <a:t>Identificar las fuentes y fundamentos del currículo.</a:t>
            </a:r>
          </a:p>
          <a:p>
            <a:pPr algn="just">
              <a:buFont typeface="Wingdings" pitchFamily="2" charset="2"/>
              <a:buChar char="v"/>
            </a:pPr>
            <a:r>
              <a:rPr lang="es-MX" sz="3200" dirty="0" smtClean="0"/>
              <a:t>Analizar las diferentes fuentes para la planificación y ejecución del currículo.</a:t>
            </a:r>
          </a:p>
          <a:p>
            <a:pPr algn="just">
              <a:buFont typeface="Wingdings" pitchFamily="2" charset="2"/>
              <a:buChar char="v"/>
            </a:pPr>
            <a:r>
              <a:rPr lang="es-MX" sz="3200" dirty="0" smtClean="0"/>
              <a:t>Explicar los aportes de cada uno de los fundamentos del currículo.</a:t>
            </a:r>
            <a:endParaRPr lang="es-MX" sz="3200" dirty="0"/>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611560" y="116632"/>
            <a:ext cx="7239000" cy="1143000"/>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MX"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Fuentes del currículo</a:t>
            </a:r>
            <a:endParaRPr lang="es-MX"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p:txBody>
          <a:bodyPr>
            <a:normAutofit lnSpcReduction="10000"/>
          </a:bodyPr>
          <a:lstStyle/>
          <a:p>
            <a:pPr algn="just"/>
            <a:r>
              <a:rPr lang="es-MX" dirty="0" smtClean="0"/>
              <a:t>El currículo permite planificar las actividades académicas de forma general.</a:t>
            </a:r>
          </a:p>
          <a:p>
            <a:pPr lvl="0" algn="just"/>
            <a:r>
              <a:rPr lang="es-SV" dirty="0" smtClean="0"/>
              <a:t>Lo que se debe enseñar y lo que los alumnos deben aprender.</a:t>
            </a:r>
            <a:endParaRPr lang="es-MX" dirty="0" smtClean="0"/>
          </a:p>
          <a:p>
            <a:pPr lvl="0" algn="just"/>
            <a:r>
              <a:rPr lang="es-SV" dirty="0" smtClean="0"/>
              <a:t> Lo que se debe enseñar y aprender y lo que realmente se enseña y aprende.</a:t>
            </a:r>
            <a:endParaRPr lang="es-MX" dirty="0" smtClean="0"/>
          </a:p>
          <a:p>
            <a:pPr lvl="0" algn="just"/>
            <a:r>
              <a:rPr lang="es-SV" dirty="0" smtClean="0"/>
              <a:t> Encontrar solución a estos pequeños malentendidos que se crean.</a:t>
            </a:r>
          </a:p>
          <a:p>
            <a:pPr lvl="0" algn="just">
              <a:buFont typeface="Wingdings" pitchFamily="2" charset="2"/>
              <a:buChar char="§"/>
            </a:pPr>
            <a:r>
              <a:rPr lang="es-SV" b="1" dirty="0" smtClean="0"/>
              <a:t>El alumno</a:t>
            </a:r>
          </a:p>
          <a:p>
            <a:pPr lvl="0" algn="just">
              <a:buFont typeface="Wingdings" pitchFamily="2" charset="2"/>
              <a:buChar char="§"/>
            </a:pPr>
            <a:r>
              <a:rPr lang="es-SV" b="1" dirty="0" smtClean="0"/>
              <a:t>El contexto sociocultural</a:t>
            </a:r>
          </a:p>
          <a:p>
            <a:pPr lvl="0" algn="just">
              <a:buFont typeface="Wingdings" pitchFamily="2" charset="2"/>
              <a:buChar char="§"/>
            </a:pPr>
            <a:r>
              <a:rPr lang="es-SV" b="1" dirty="0" smtClean="0"/>
              <a:t>Las áreas del saber</a:t>
            </a:r>
            <a:endParaRPr lang="es-MX" b="1" dirty="0" smtClean="0"/>
          </a:p>
          <a:p>
            <a:endParaRPr lang="es-MX" dirty="0"/>
          </a:p>
        </p:txBody>
      </p:sp>
    </p:spTree>
  </p:cSld>
  <p:clrMapOvr>
    <a:masterClrMapping/>
  </p:clrMapOvr>
  <p:transition>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116632"/>
            <a:ext cx="7283152" cy="1452776"/>
          </a:xfrm>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1" algn="ctr" rtl="0">
              <a:spcBef>
                <a:spcPct val="0"/>
              </a:spcBef>
            </a:pPr>
            <a:r>
              <a:rPr lang="es-MX" sz="42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rPr>
              <a:t> EL ALUMNO</a:t>
            </a:r>
            <a:r>
              <a:rPr lang="es-MX" sz="4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es-MX" sz="4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s-MX" sz="4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a:xfrm>
            <a:off x="179512" y="1340768"/>
            <a:ext cx="4536504" cy="5256584"/>
          </a:xfrm>
        </p:spPr>
        <p:txBody>
          <a:bodyPr>
            <a:normAutofit fontScale="92500"/>
          </a:bodyPr>
          <a:lstStyle/>
          <a:p>
            <a:pPr algn="just"/>
            <a:r>
              <a:rPr lang="es-MX" sz="3600" dirty="0" smtClean="0"/>
              <a:t> Es </a:t>
            </a:r>
            <a:r>
              <a:rPr lang="es-MX" sz="3600" dirty="0" smtClean="0"/>
              <a:t>una fuente vital  y esencial del diseño curricular y provee información relativa a su " ser social" y "ser individual". </a:t>
            </a:r>
          </a:p>
          <a:p>
            <a:pPr algn="just"/>
            <a:r>
              <a:rPr lang="es-MX" sz="3600" dirty="0" smtClean="0"/>
              <a:t>Es un portador de la cultura de un determinado grupo al que pertenece. </a:t>
            </a:r>
            <a:endParaRPr lang="es-MX" sz="3600" dirty="0"/>
          </a:p>
        </p:txBody>
      </p:sp>
      <p:pic>
        <p:nvPicPr>
          <p:cNvPr id="24578" name="Picture 2" descr="http://2.bp.blogspot.com/-J3VXh8I2mWs/Tic6t5aRatI/AAAAAAAAACg/TamhCAcOPuY/s1600/Clase.jpg"/>
          <p:cNvPicPr>
            <a:picLocks noChangeAspect="1" noChangeArrowheads="1"/>
          </p:cNvPicPr>
          <p:nvPr/>
        </p:nvPicPr>
        <p:blipFill>
          <a:blip r:embed="rId2" cstate="print"/>
          <a:srcRect/>
          <a:stretch>
            <a:fillRect/>
          </a:stretch>
        </p:blipFill>
        <p:spPr bwMode="auto">
          <a:xfrm>
            <a:off x="4716016" y="2492896"/>
            <a:ext cx="3642768" cy="2426222"/>
          </a:xfrm>
          <a:prstGeom prst="rect">
            <a:avLst/>
          </a:prstGeom>
          <a:noFill/>
        </p:spPr>
      </p:pic>
    </p:spTree>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908720"/>
            <a:ext cx="7239000" cy="1143000"/>
          </a:xfrm>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1" algn="ctr" rtl="0">
              <a:spcBef>
                <a:spcPct val="0"/>
              </a:spcBef>
            </a:pPr>
            <a:r>
              <a:rPr lang="es-MX" sz="4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rPr>
              <a:t> CONTEXTO SOCIOCULTURAL</a:t>
            </a:r>
            <a:r>
              <a:rPr lang="es-MX" sz="4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es-MX" sz="4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s-MX" sz="4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p:txBody>
          <a:bodyPr>
            <a:normAutofit/>
          </a:bodyPr>
          <a:lstStyle/>
          <a:p>
            <a:pPr algn="just"/>
            <a:r>
              <a:rPr lang="es-MX" dirty="0" smtClean="0"/>
              <a:t>Fuente del currículo que provee información a los elementos referentes a las demandas sociales y culturales que la sociedad plantea en el sistema educativo.</a:t>
            </a:r>
          </a:p>
          <a:p>
            <a:pPr algn="just"/>
            <a:r>
              <a:rPr lang="es-MX" dirty="0" smtClean="0"/>
              <a:t>El docente debe investigar si no es nativo de la comunidad sobre las costumbres  propias del grupo social en el que se encuentra.</a:t>
            </a:r>
          </a:p>
          <a:p>
            <a:pPr algn="just"/>
            <a:r>
              <a:rPr lang="es-MX" dirty="0" smtClean="0"/>
              <a:t>La comunidad también es importante y juega su papel como proveedora de elementos culturales que deben incorporarse en el currículo. </a:t>
            </a:r>
            <a:endParaRPr lang="es-MX" dirty="0"/>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0"/>
            <a:ext cx="7239000" cy="1143000"/>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MX"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Las áreas del saber</a:t>
            </a:r>
            <a:endParaRPr lang="es-MX"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a:xfrm>
            <a:off x="179512" y="1556792"/>
            <a:ext cx="4032448" cy="4752528"/>
          </a:xfrm>
        </p:spPr>
        <p:txBody>
          <a:bodyPr>
            <a:noAutofit/>
          </a:bodyPr>
          <a:lstStyle/>
          <a:p>
            <a:pPr algn="just"/>
            <a:r>
              <a:rPr lang="es-MX" sz="2000" dirty="0" smtClean="0"/>
              <a:t>El docente también debe recurrir a las áreas del saber como fuente del currículo.</a:t>
            </a:r>
          </a:p>
          <a:p>
            <a:pPr algn="just"/>
            <a:r>
              <a:rPr lang="es-MX" sz="2000" dirty="0" smtClean="0"/>
              <a:t>Materias como:</a:t>
            </a:r>
          </a:p>
          <a:p>
            <a:pPr algn="just">
              <a:buNone/>
            </a:pPr>
            <a:r>
              <a:rPr lang="es-MX" sz="2000" dirty="0" smtClean="0"/>
              <a:t>  ciencias naturales, matemática, humanidades, políticas, artes plásticas, religión, español, música,  informática y estudios sociales. </a:t>
            </a:r>
          </a:p>
          <a:p>
            <a:pPr algn="just">
              <a:buNone/>
            </a:pPr>
            <a:r>
              <a:rPr lang="es-MX" sz="2000" dirty="0" smtClean="0"/>
              <a:t>  Con ellas se elaboran los planes y programas de estudios, se realiza una selección y organización de los contenidos que aportan las diferentes áreas del saber.</a:t>
            </a:r>
            <a:endParaRPr lang="es-MX" sz="2000" dirty="0"/>
          </a:p>
        </p:txBody>
      </p:sp>
      <p:pic>
        <p:nvPicPr>
          <p:cNvPr id="22530" name="Picture 2" descr="http://www.todoconta.com/wp-content/uploads/sociedad.jpg"/>
          <p:cNvPicPr>
            <a:picLocks noChangeAspect="1" noChangeArrowheads="1"/>
          </p:cNvPicPr>
          <p:nvPr/>
        </p:nvPicPr>
        <p:blipFill>
          <a:blip r:embed="rId2" cstate="print"/>
          <a:srcRect/>
          <a:stretch>
            <a:fillRect/>
          </a:stretch>
        </p:blipFill>
        <p:spPr bwMode="auto">
          <a:xfrm>
            <a:off x="4355976" y="2420888"/>
            <a:ext cx="3686175" cy="2667000"/>
          </a:xfrm>
          <a:prstGeom prst="rect">
            <a:avLst/>
          </a:prstGeom>
          <a:noFill/>
        </p:spPr>
      </p:pic>
    </p:spTree>
  </p:cSld>
  <p:clrMapOvr>
    <a:masterClrMapping/>
  </p:clrMapOvr>
  <p:transition>
    <p:pull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0" algn="ctr"/>
            <a:r>
              <a:rPr lang="es-MX"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Fundamentos del currículo</a:t>
            </a:r>
            <a:endParaRPr lang="es-MX"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p:txBody>
          <a:bodyPr/>
          <a:lstStyle/>
          <a:p>
            <a:pPr algn="just"/>
            <a:r>
              <a:rPr lang="es-MX" dirty="0" smtClean="0"/>
              <a:t>La psicología, la filosofía, la  sociología y la antropología  han contribuido a la sistematización de los aportes provenientes de las fuentes curriculares y  se incorporan en el proceso de planificación curricular  estas disciplinas se han convertido en una herramienta esencial para  la planificación curricular y es por eso que se les denomina fundamentos del currículo. </a:t>
            </a:r>
            <a:endParaRPr lang="es-MX" dirty="0"/>
          </a:p>
        </p:txBody>
      </p:sp>
    </p:spTree>
  </p:cSld>
  <p:clrMapOvr>
    <a:masterClrMapping/>
  </p:clrMapOvr>
  <p:transition>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lvl="1" algn="ctr" rtl="0">
              <a:spcBef>
                <a:spcPct val="0"/>
              </a:spcBef>
            </a:pPr>
            <a:r>
              <a:rPr lang="es-SV" sz="3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rPr>
              <a:t>LA FILOSOFÍA</a:t>
            </a:r>
            <a:r>
              <a:rPr lang="es-MX" sz="1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es-MX" sz="1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es-MX"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 name="1 Marcador de contenido"/>
          <p:cNvSpPr>
            <a:spLocks noGrp="1"/>
          </p:cNvSpPr>
          <p:nvPr>
            <p:ph idx="1"/>
          </p:nvPr>
        </p:nvSpPr>
        <p:spPr>
          <a:xfrm>
            <a:off x="3707904" y="1609416"/>
            <a:ext cx="4248472" cy="4846320"/>
          </a:xfrm>
        </p:spPr>
        <p:txBody>
          <a:bodyPr>
            <a:normAutofit fontScale="92500"/>
          </a:bodyPr>
          <a:lstStyle/>
          <a:p>
            <a:pPr algn="just"/>
            <a:r>
              <a:rPr lang="es-SV" dirty="0" smtClean="0"/>
              <a:t>¿Qué debe la persona lograr ser?, ¿Qué puede lograr ser?, ¿Qué debemos enfatizar? </a:t>
            </a:r>
            <a:endParaRPr lang="es-MX" dirty="0" smtClean="0"/>
          </a:p>
          <a:p>
            <a:pPr algn="just"/>
            <a:r>
              <a:rPr lang="es-SV" dirty="0" smtClean="0"/>
              <a:t>Existen tres categorías filosóficas de relevancia para la toma de decisión curricular. Estas son la ontología, la epistemología y la axiología.</a:t>
            </a:r>
          </a:p>
          <a:p>
            <a:pPr algn="just"/>
            <a:r>
              <a:rPr lang="es-SV" dirty="0" smtClean="0"/>
              <a:t> La realidad reside sólo en la experiencia humana.</a:t>
            </a:r>
            <a:endParaRPr lang="es-MX" dirty="0"/>
          </a:p>
        </p:txBody>
      </p:sp>
      <p:pic>
        <p:nvPicPr>
          <p:cNvPr id="20482" name="Picture 2" descr="http://filosofia.laguia2000.com/wp-content/uploads/2010/12/ontolog%C3%ADa-la-metaf%C3%ADsica-y-la-teor%C3%ADa-del-objeto.png"/>
          <p:cNvPicPr>
            <a:picLocks noChangeAspect="1" noChangeArrowheads="1"/>
          </p:cNvPicPr>
          <p:nvPr/>
        </p:nvPicPr>
        <p:blipFill>
          <a:blip r:embed="rId2" cstate="print"/>
          <a:srcRect/>
          <a:stretch>
            <a:fillRect/>
          </a:stretch>
        </p:blipFill>
        <p:spPr bwMode="auto">
          <a:xfrm>
            <a:off x="323528" y="1844824"/>
            <a:ext cx="3140269" cy="3528392"/>
          </a:xfrm>
          <a:prstGeom prst="rect">
            <a:avLst/>
          </a:prstGeom>
          <a:noFill/>
        </p:spPr>
      </p:pic>
    </p:spTree>
  </p:cSld>
  <p:clrMapOvr>
    <a:masterClrMapping/>
  </p:clrMapOvr>
  <p:transition>
    <p:cover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124</TotalTime>
  <Words>900</Words>
  <Application>Microsoft Office PowerPoint</Application>
  <PresentationFormat>Presentación en pantalla (4:3)</PresentationFormat>
  <Paragraphs>67</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Opulento</vt:lpstr>
      <vt:lpstr>FUENTES Y FUNDAMENTOS DEL CURRICULO </vt:lpstr>
      <vt:lpstr>Introducción </vt:lpstr>
      <vt:lpstr>Objetivo general</vt:lpstr>
      <vt:lpstr>Fuentes del currículo</vt:lpstr>
      <vt:lpstr> EL ALUMNO </vt:lpstr>
      <vt:lpstr> CONTEXTO SOCIOCULTURAL </vt:lpstr>
      <vt:lpstr>Las áreas del saber</vt:lpstr>
      <vt:lpstr>Fundamentos del currículo</vt:lpstr>
      <vt:lpstr>LA FILOSOFÍA </vt:lpstr>
      <vt:lpstr> LA PSICOLOGÍA  </vt:lpstr>
      <vt:lpstr>LA SOCIOLOGÍA  </vt:lpstr>
      <vt:lpstr>Diapositiva 12</vt:lpstr>
      <vt:lpstr>Diapositiva 13</vt:lpstr>
      <vt:lpstr>La Antropología</vt:lpstr>
      <vt:lpstr>Conclusión</vt:lpstr>
      <vt:lpstr>Diapositiva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FUENTES Y FUNDAMENTOS DEL CURRICULO </dc:title>
  <dc:creator>User</dc:creator>
  <cp:lastModifiedBy>User</cp:lastModifiedBy>
  <cp:revision>14</cp:revision>
  <dcterms:created xsi:type="dcterms:W3CDTF">2013-01-17T16:01:03Z</dcterms:created>
  <dcterms:modified xsi:type="dcterms:W3CDTF">2013-01-18T00:10:44Z</dcterms:modified>
</cp:coreProperties>
</file>