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4347-A781-4771-B34A-2CC195E50426}" type="datetimeFigureOut">
              <a:rPr lang="it-IT"/>
              <a:t>08/10/2014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4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348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90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86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90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29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38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04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560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59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77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10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75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72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52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97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8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6778-3C81-4E53-BEC3-2545ABF7AB86}" type="slidenum">
              <a:rPr lang="it-IT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4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4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2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91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1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3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2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1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67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2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23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17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4A8E5F-40E5-4553-9F3C-699F1A5B8145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J%C3%B6ns_Jacob_Berzeli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Friedrich_W%C3%B6hl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6183" y="4153633"/>
            <a:ext cx="9144000" cy="1655762"/>
          </a:xfrm>
        </p:spPr>
        <p:txBody>
          <a:bodyPr/>
          <a:lstStyle/>
          <a:p>
            <a:r>
              <a:rPr lang="de-DE"/>
              <a:t>designed by Edmondo Mariorenzi</a:t>
            </a:r>
            <a:br>
              <a:rPr lang="de-DE"/>
            </a:br>
            <a:r>
              <a:rPr lang="de-DE">
                <a:solidFill>
                  <a:srgbClr val="000000"/>
                </a:solidFill>
                <a:latin typeface="Calibri"/>
              </a:rPr>
              <a:t>IV Liceo Scientifico </a:t>
            </a:r>
            <a:r>
              <a:rPr lang="de-DE"/>
              <a:t>B IIS Pontecorvo </a:t>
            </a:r>
          </a:p>
          <a:p>
            <a:r>
              <a:rPr lang="de-DE"/>
              <a:t>A.S.2014/15</a:t>
            </a:r>
          </a:p>
        </p:txBody>
      </p:sp>
      <p:sp>
        <p:nvSpPr>
          <p:cNvPr id="4" name="Cubo 3"/>
          <p:cNvSpPr/>
          <p:nvPr/>
        </p:nvSpPr>
        <p:spPr>
          <a:xfrm>
            <a:off x="2439852" y="1614951"/>
            <a:ext cx="7229475" cy="2413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>
                <a:solidFill>
                  <a:srgbClr val="C00000"/>
                </a:solidFill>
                <a:latin typeface="Garamond"/>
              </a:rPr>
              <a:t>CHIMICA ORGANICA!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(1.1)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Nella REAZIONE DI ADDIZIONE ETETTROFILA il substrato,ossia il reagente organico,viene attaccato dalla parte elettrofila del secondo reagente per formare un carbocatione,al quale si lega l'altra parte del secondo reagente</a:t>
            </a:r>
          </a:p>
        </p:txBody>
      </p:sp>
      <p:pic>
        <p:nvPicPr>
          <p:cNvPr id="4" name="Immagine 3" descr="600px-Addizione_acid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43" y="3963460"/>
            <a:ext cx="8351837" cy="21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(1.2)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977" y="2473555"/>
            <a:ext cx="9601196" cy="3318936"/>
          </a:xfrm>
        </p:spPr>
        <p:txBody>
          <a:bodyPr/>
          <a:lstStyle/>
          <a:p>
            <a:r>
              <a:rPr lang="it-IT"/>
              <a:t>Nelle REAZIONI DI ADDIZIONE NUCLEOFILA il substrato viene attaccato dalla parte nucleofila del reagente per formare un anione che,in una fase successiva,acquista un protone:</a:t>
            </a:r>
            <a:br>
              <a:rPr lang="it-IT"/>
            </a:br>
            <a:r>
              <a:rPr lang="it-IT">
                <a:solidFill>
                  <a:srgbClr val="262626"/>
                </a:solidFill>
                <a:latin typeface="Garamond"/>
              </a:rPr>
              <a:t> </a:t>
            </a:r>
          </a:p>
        </p:txBody>
      </p:sp>
      <p:pic>
        <p:nvPicPr>
          <p:cNvPr id="4" name="Immagine 3" descr="uihuu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48" y="3795898"/>
            <a:ext cx="646611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(2</a:t>
            </a:r>
            <a:r>
              <a:rPr lang="it-IT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 reazioni di eliminazione sono l'opposto di quelle di addizione; esse infatti si verificano quando un singolo reagente si trasforma in due prodotti di reazione.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endParaRPr lang="it-IT"/>
          </a:p>
        </p:txBody>
      </p:sp>
      <p:pic>
        <p:nvPicPr>
          <p:cNvPr id="4" name="Immagine 3" descr="preparazione-ache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88" y="3906838"/>
            <a:ext cx="5668962" cy="18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reazione organiche (3.1)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Tra le REAZIONI DI SOSTITUZIONE RADICALICA,l'esempio più classico è la reazione che si verifica tra alcani e cloro in presenza di luce ultravioletta(UV) portando alla formazione di alogenuri. Un gruppo -Cl della molecola di cloro sostituisce un atomo di idrogeno dell'alcano,per fornire due prodotti di reazione:</a:t>
            </a:r>
            <a:br>
              <a:rPr lang="it-IT"/>
            </a:br>
            <a:endParaRPr lang="it-IT"/>
          </a:p>
        </p:txBody>
      </p:sp>
      <p:pic>
        <p:nvPicPr>
          <p:cNvPr id="4" name="Immagine 3" descr="organica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73" y="4064475"/>
            <a:ext cx="5380038" cy="17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(3.2)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 REAZIONI DI SOSTITUZIONE NUCLEOFILA comportano la sostituzione di un gruppo legato a un atomo di carbonio,con parziale carica positiva, da parte di un nucleofilo. </a:t>
            </a:r>
          </a:p>
        </p:txBody>
      </p:sp>
      <p:pic>
        <p:nvPicPr>
          <p:cNvPr id="4" name="Immagine 3" descr="Immaginekk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3621109"/>
            <a:ext cx="9566275" cy="27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(3.3)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 REAZIONI DI SOSTITUZIONE ELETTROFILA comportano la sostituzione,con un gruppo elettrofilo,di un gruppo legato a un atomo di carbonio con parziale carica negativa.</a:t>
            </a:r>
            <a:br>
              <a:rPr lang="it-IT"/>
            </a:br>
            <a:endParaRPr lang="it-IT"/>
          </a:p>
        </p:txBody>
      </p:sp>
      <p:pic>
        <p:nvPicPr>
          <p:cNvPr id="4" name="Immagine 3" descr="intermedio-whe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88" y="3967163"/>
            <a:ext cx="5628903" cy="18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Principali classi di reazioni organiche (3.4)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Una REAZIONE DI RIARRANGIAMENTO si verifica quando un singolo reagente subisce una riorganizzazione dei suoi legami e dei suoi atomi per dare una sola struttura isomerica.</a:t>
            </a:r>
          </a:p>
        </p:txBody>
      </p:sp>
      <p:pic>
        <p:nvPicPr>
          <p:cNvPr id="4" name="Immagine 3" descr="365px-General_scheme_rearrangemen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649" y="4176954"/>
            <a:ext cx="6039036" cy="1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969" y="158277"/>
            <a:ext cx="9601196" cy="1303867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L'ISOMERIA</a:t>
            </a:r>
          </a:p>
        </p:txBody>
      </p:sp>
      <p:pic>
        <p:nvPicPr>
          <p:cNvPr id="4" name="Segnaposto contenuto 3" descr="CHIMICA ORGANICA FINIT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538" y="995363"/>
            <a:ext cx="10663237" cy="5347874"/>
          </a:xfrm>
        </p:spPr>
      </p:pic>
    </p:spTree>
    <p:extLst>
      <p:ext uri="{BB962C8B-B14F-4D97-AF65-F5344CB8AC3E}">
        <p14:creationId xmlns:p14="http://schemas.microsoft.com/office/powerpoint/2010/main" val="19466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639763"/>
            <a:ext cx="9601200" cy="1074737"/>
          </a:xfrm>
        </p:spPr>
        <p:txBody>
          <a:bodyPr>
            <a:normAutofit fontScale="90000"/>
          </a:bodyPr>
          <a:lstStyle/>
          <a:p>
            <a:r>
              <a:rPr lang="it-IT" b="1">
                <a:solidFill>
                  <a:srgbClr val="C00000"/>
                </a:solidFill>
              </a:rPr>
              <a:t>da ''chimica organica'' a ''chimica del carbonio''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8779" y="1851459"/>
            <a:ext cx="10574337" cy="4673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4800">
                <a:latin typeface="Calibri" charset="0"/>
              </a:rPr>
              <a:t>Il termine chimica organica deriva dal fatto che una volta con questo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termine si definivano i composti che potessero essere sintetizzati da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organismi viventi, come ad esempio legno, ossa, vestiti, cibi,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medicine, e le sostanze complesse che formano il nostro corpo (in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antitesi con la chimica inorganica che era quella basata sui composti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sintetizzati artificialmente)</a:t>
            </a:r>
            <a:r>
              <a:rPr lang="it-IT" sz="4800">
                <a:latin typeface="Calibri" charset="0"/>
                <a:hlinkClick r:id="rId3"/>
              </a:rPr>
              <a:t>. J.J. Berzelieus</a:t>
            </a:r>
            <a:r>
              <a:rPr lang="it-IT" sz="4800">
                <a:latin typeface="Calibri" charset="0"/>
              </a:rPr>
              <a:t> propose per primo di definire </a:t>
            </a:r>
            <a:br>
              <a:rPr lang="it-IT" sz="4800">
                <a:latin typeface="Calibri" charset="0"/>
              </a:rPr>
            </a:br>
            <a:r>
              <a:rPr lang="it-IT" sz="4800">
                <a:latin typeface="Calibri" charset="0"/>
              </a:rPr>
              <a:t>''organiche'' tutte le sostanze derivanti dagli organismi viventi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Questa teoria fu abbandonata nel 1828 quando il chimico tedesco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  <a:hlinkClick r:id="rId4"/>
              </a:rPr>
              <a:t>Friedrich Wohler</a:t>
            </a:r>
            <a:r>
              <a:rPr lang="it-IT" sz="4800">
                <a:latin typeface="Calibri" charset="0"/>
              </a:rPr>
              <a:t> preparò l’urea (componente dell’urina quindi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materiale chiaramente organico) riscaldando un sale inorganico: il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cianato di ammonio. Fu quindi evidente che una sostanza organica poteva essere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sintetizzata anche in laboratorio oltre che da organismi viventi.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Nonostante ciò si ritenne opportuno mantenere la vecchia divisione tra</a:t>
            </a:r>
          </a:p>
          <a:p>
            <a:pPr marL="0" indent="0">
              <a:buNone/>
            </a:pPr>
            <a:r>
              <a:rPr lang="it-IT" sz="4800">
                <a:latin typeface="Calibri" charset="0"/>
              </a:rPr>
              <a:t>materiali organici ed inorganici</a:t>
            </a:r>
          </a:p>
          <a:p>
            <a:pPr marL="0" indent="0">
              <a:buNone/>
            </a:pPr>
            <a:endParaRPr lang="it-IT" sz="4800">
              <a:latin typeface="Calibri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69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13" y="404813"/>
            <a:ext cx="10515600" cy="1401762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IL CARBONIO</a:t>
            </a:r>
          </a:p>
        </p:txBody>
      </p:sp>
      <p:pic>
        <p:nvPicPr>
          <p:cNvPr id="7" name="Segnaposto contenuto 6" descr="Senza titolo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63675"/>
            <a:ext cx="10515600" cy="4705350"/>
          </a:xfrm>
        </p:spPr>
      </p:pic>
    </p:spTree>
    <p:extLst>
      <p:ext uri="{BB962C8B-B14F-4D97-AF65-F5344CB8AC3E}">
        <p14:creationId xmlns:p14="http://schemas.microsoft.com/office/powerpoint/2010/main" val="10504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7777" y="463325"/>
            <a:ext cx="9601196" cy="1303867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La varietà dei composti organici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1218" y="3125652"/>
            <a:ext cx="10529888" cy="2652712"/>
          </a:xfrm>
        </p:spPr>
        <p:txBody>
          <a:bodyPr>
            <a:normAutofit lnSpcReduction="10000"/>
          </a:bodyPr>
          <a:lstStyle/>
          <a:p>
            <a:r>
              <a:rPr lang="it-IT"/>
              <a:t>I composti naturali contenggono,oltre al carbonio,anche idrogeno,ossigeno,azoto,piccole quantità di fosforo,zolfo,iodio,tracce di ioni metallici come magnesio,ferro e cobalto.</a:t>
            </a:r>
          </a:p>
          <a:p>
            <a:r>
              <a:rPr lang="it-IT"/>
              <a:t>Il numero dei composti organici attualmente noti supera i 5 milioni(ed è in continua crescita),a fronte dei circa 30.000 composti inorganici. </a:t>
            </a:r>
            <a:br>
              <a:rPr lang="it-IT"/>
            </a:br>
            <a:r>
              <a:rPr lang="it-IT"/>
              <a:t>Ciò è giustificato dall'</a:t>
            </a:r>
            <a:r>
              <a:rPr lang="it-IT">
                <a:solidFill>
                  <a:srgbClr val="5B9BD5"/>
                </a:solidFill>
              </a:rPr>
              <a:t>isomeria</a:t>
            </a:r>
            <a:r>
              <a:rPr lang="it-IT"/>
              <a:t>, ossia </a:t>
            </a:r>
            <a:r>
              <a:rPr lang="it-IT">
                <a:solidFill>
                  <a:srgbClr val="00B050"/>
                </a:solidFill>
              </a:rPr>
              <a:t>la capacità delle catene carboniose di assumere configurazioni diverse</a:t>
            </a:r>
            <a:r>
              <a:rPr lang="it-IT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69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0538" y="942049"/>
            <a:ext cx="9601196" cy="1303867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Divisione dei composti organici 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aciclici : formati da catene lineari di atomi di carbonio che possono essere ramificate o non ramificate</a:t>
            </a:r>
          </a:p>
          <a:p>
            <a:r>
              <a:rPr lang="it-IT"/>
              <a:t>carbociclici : costituiti da un anello di atomi di carbonio o da più anelli uniti tra loro che possono avere forme e dimensioni diverse,possono essere legati a catene di atomi di carbonio e contenere legami multipli.</a:t>
            </a:r>
          </a:p>
          <a:p>
            <a:r>
              <a:rPr lang="it-IT"/>
              <a:t>eterociclici : sono anelli in cui almeno un atomo è diverso dal carbonio,quindi un eteroatomo,i più comuni sono l'ossigeno,'azoto e lo zolfo.</a:t>
            </a:r>
          </a:p>
        </p:txBody>
      </p:sp>
    </p:spTree>
    <p:extLst>
      <p:ext uri="{BB962C8B-B14F-4D97-AF65-F5344CB8AC3E}">
        <p14:creationId xmlns:p14="http://schemas.microsoft.com/office/powerpoint/2010/main" val="144132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I gruppi funzionali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latin typeface="Garamond" charset="0"/>
              </a:rPr>
              <a:t>Un gruppo funzionale è una porzione della molecola, costituita da un atomo</a:t>
            </a:r>
          </a:p>
          <a:p>
            <a:pPr marL="0" indent="0">
              <a:buNone/>
            </a:pPr>
            <a:r>
              <a:rPr lang="it-IT">
                <a:latin typeface="Garamond" charset="0"/>
              </a:rPr>
              <a:t>o da un raggruppamento di atomi, che presenta un comportamento chimico </a:t>
            </a:r>
          </a:p>
          <a:p>
            <a:pPr marL="0" indent="0">
              <a:buNone/>
            </a:pPr>
            <a:r>
              <a:rPr lang="it-IT">
                <a:latin typeface="Garamond" charset="0"/>
              </a:rPr>
              <a:t>caratteristico.</a:t>
            </a:r>
          </a:p>
          <a:p>
            <a:r>
              <a:rPr lang="it-IT"/>
              <a:t/>
            </a:r>
            <a:br>
              <a:rPr lang="it-IT"/>
            </a:b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2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Ibrido di risonanza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6164" y="2491368"/>
            <a:ext cx="9601196" cy="3318936"/>
          </a:xfrm>
        </p:spPr>
        <p:txBody>
          <a:bodyPr/>
          <a:lstStyle/>
          <a:p>
            <a:r>
              <a:rPr lang="it-IT"/>
              <a:t>In base alla struttura esagonale del benzene, nessuna delle signole formule di struttura fornisce una rappresentazione corretta della molecola del benzene: infatti i legami CARBONIO-CARBONIO nell'anello appaiono sperimentalmente una via di mezzo tra un legame semplice e un legame doppio.</a:t>
            </a:r>
            <a:br>
              <a:rPr lang="it-IT"/>
            </a:br>
            <a:endParaRPr lang="it-IT"/>
          </a:p>
        </p:txBody>
      </p:sp>
      <p:pic>
        <p:nvPicPr>
          <p:cNvPr id="4" name="Immagine 3" descr="e19_4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63" y="4090988"/>
            <a:ext cx="7499658" cy="2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9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351" y="336407"/>
            <a:ext cx="9601196" cy="1303867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Effetto induttivo</a:t>
            </a:r>
            <a:endParaRPr lang="it-IT"/>
          </a:p>
        </p:txBody>
      </p:sp>
      <p:pic>
        <p:nvPicPr>
          <p:cNvPr id="4" name="Segnaposto contenuto 3" descr="REAZIONI ORGANICHE 1fs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388" y="1293319"/>
            <a:ext cx="10563225" cy="4937619"/>
          </a:xfrm>
        </p:spPr>
      </p:pic>
    </p:spTree>
    <p:extLst>
      <p:ext uri="{BB962C8B-B14F-4D97-AF65-F5344CB8AC3E}">
        <p14:creationId xmlns:p14="http://schemas.microsoft.com/office/powerpoint/2010/main" val="277997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1473" y="265155"/>
            <a:ext cx="9601196" cy="1303867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Reazioni omolitiche e eterolitiche</a:t>
            </a:r>
            <a:endParaRPr lang="it-IT"/>
          </a:p>
        </p:txBody>
      </p:sp>
      <p:pic>
        <p:nvPicPr>
          <p:cNvPr id="4" name="Segnaposto contenuto 3" descr="REAZIONI ORGANICHE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0" y="1203325"/>
            <a:ext cx="10602520" cy="5064125"/>
          </a:xfrm>
        </p:spPr>
      </p:pic>
    </p:spTree>
    <p:extLst>
      <p:ext uri="{BB962C8B-B14F-4D97-AF65-F5344CB8AC3E}">
        <p14:creationId xmlns:p14="http://schemas.microsoft.com/office/powerpoint/2010/main" val="190950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Organico</vt:lpstr>
      <vt:lpstr>Presentazione standard di PowerPoint</vt:lpstr>
      <vt:lpstr>da ''chimica organica'' a ''chimica del carbonio''</vt:lpstr>
      <vt:lpstr>IL CARBONIO</vt:lpstr>
      <vt:lpstr>La varietà dei composti organici</vt:lpstr>
      <vt:lpstr>Divisione dei composti organici :</vt:lpstr>
      <vt:lpstr>I gruppi funzionali</vt:lpstr>
      <vt:lpstr>Ibrido di risonanza</vt:lpstr>
      <vt:lpstr>Effetto induttivo</vt:lpstr>
      <vt:lpstr>Reazioni omolitiche e eterolitiche</vt:lpstr>
      <vt:lpstr>Principali classi di reazioni organiche (1.1)</vt:lpstr>
      <vt:lpstr>Principali classi di reazioni organiche (1.2)</vt:lpstr>
      <vt:lpstr>Principali classi di reazioni organiche (2)</vt:lpstr>
      <vt:lpstr>Principali classi di reazione organiche (3.1)</vt:lpstr>
      <vt:lpstr>Principali classi di reazioni organiche (3.2)</vt:lpstr>
      <vt:lpstr>Principali classi di reazioni organiche (3.3)</vt:lpstr>
      <vt:lpstr>Principali classi di reazioni organiche (3.4)</vt:lpstr>
      <vt:lpstr>L'ISOMERIA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4</cp:revision>
  <dcterms:created xsi:type="dcterms:W3CDTF">2012-07-30T23:18:30Z</dcterms:created>
  <dcterms:modified xsi:type="dcterms:W3CDTF">2014-10-08T23:29:16Z</dcterms:modified>
</cp:coreProperties>
</file>