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14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BE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2368" y="-6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BDBC5-4E44-2346-8466-5A2AA610E158}" type="datetimeFigureOut">
              <a:rPr lang="es-ES" smtClean="0"/>
              <a:pPr/>
              <a:t>10/12/14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0AA0D-4378-E846-BFEA-9F5656CD3116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64924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87184-4082-4345-B2EE-25B714A03E58}" type="datetimeFigureOut">
              <a:rPr lang="es-ES" smtClean="0"/>
              <a:pPr/>
              <a:t>10/12/14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E17A3-38C4-473C-B76A-6AE09B7FAD4B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90348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960C-247A-A04A-8E90-6FA1670DA853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787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B778-35A6-8948-B65C-2DB77F0FF9CC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04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93BA-2555-EE40-9385-ADFF1AC80D7E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981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C5174DC-8C67-5C42-86F5-0E82189F3CAE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417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0423-DB2C-6746-8E03-25306C6A1C4F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687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6BCE-C632-4C42-A346-112A8B457991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8787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7B4F-1E01-6840-9E2D-46BD09926EE2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7445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0A58-FEE6-5942-860F-E823E8397BCC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7404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6E0B-98B3-5049-980C-9BB030F20C02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717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B360-43E0-7442-8BBE-30FB2004AC63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7163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9599-03BE-C34A-8E52-250EE9CB3519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717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077EE-9383-C84B-A8DD-36DE94933BD8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449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484784"/>
            <a:ext cx="8820150" cy="476408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dirty="0" smtClean="0">
                <a:ea typeface="ＭＳ Ｐゴシック" charset="-128"/>
              </a:rPr>
              <a:t>1.</a:t>
            </a:r>
            <a:r>
              <a:rPr lang="es-ES" sz="2400" dirty="0" smtClean="0">
                <a:solidFill>
                  <a:srgbClr val="0000FF"/>
                </a:solidFill>
                <a:ea typeface="ＭＳ Ｐゴシック" charset="-128"/>
              </a:rPr>
              <a:t>Consultiva</a:t>
            </a:r>
            <a:r>
              <a:rPr lang="es-ES" sz="2400" dirty="0" smtClean="0">
                <a:ea typeface="ＭＳ Ｐゴシック" charset="-128"/>
              </a:rPr>
              <a:t>: </a:t>
            </a:r>
            <a:r>
              <a:rPr lang="es-ES" sz="2400" dirty="0" smtClean="0">
                <a:solidFill>
                  <a:srgbClr val="C43B16"/>
                </a:solidFill>
                <a:ea typeface="ＭＳ Ｐゴシック" charset="-128"/>
              </a:rPr>
              <a:t>Asesorar éticamente</a:t>
            </a:r>
            <a:r>
              <a:rPr lang="es-ES" sz="2400" dirty="0" smtClean="0">
                <a:ea typeface="ＭＳ Ｐゴシック" charset="-128"/>
              </a:rPr>
              <a:t> en decisiones que afecten a la práctica clínica y asistencial, </a:t>
            </a:r>
            <a:r>
              <a:rPr lang="es-ES" sz="2400" dirty="0" smtClean="0">
                <a:solidFill>
                  <a:srgbClr val="C43B16"/>
                </a:solidFill>
                <a:ea typeface="ＭＳ Ｐゴシック" charset="-128"/>
              </a:rPr>
              <a:t>elaborando las recomendaciones</a:t>
            </a:r>
            <a:r>
              <a:rPr lang="es-ES" sz="2400" dirty="0" smtClean="0">
                <a:ea typeface="ＭＳ Ｐゴシック" charset="-128"/>
              </a:rPr>
              <a:t> e informes que se consideren oportunas en relación a los casos que se planteen en el Comité.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dirty="0" smtClean="0">
                <a:ea typeface="ＭＳ Ｐゴシック" charset="-128"/>
              </a:rPr>
              <a:t>2</a:t>
            </a:r>
            <a:r>
              <a:rPr lang="es-ES" sz="2400" dirty="0" smtClean="0">
                <a:solidFill>
                  <a:srgbClr val="0000FF"/>
                </a:solidFill>
                <a:ea typeface="ＭＳ Ｐゴシック" charset="-128"/>
              </a:rPr>
              <a:t>. </a:t>
            </a:r>
            <a:r>
              <a:rPr lang="es-ES" sz="2400" dirty="0" smtClean="0">
                <a:solidFill>
                  <a:srgbClr val="0000FF"/>
                </a:solidFill>
                <a:ea typeface="ＭＳ Ｐゴシック" charset="-128"/>
              </a:rPr>
              <a:t>Normativa</a:t>
            </a:r>
            <a:r>
              <a:rPr lang="es-ES" sz="2400" dirty="0" smtClean="0">
                <a:ea typeface="ＭＳ Ｐゴシック" charset="-128"/>
              </a:rPr>
              <a:t>: Formular </a:t>
            </a:r>
            <a:r>
              <a:rPr lang="es-ES" sz="2400" dirty="0" smtClean="0">
                <a:ea typeface="ＭＳ Ｐゴシック" charset="-128"/>
              </a:rPr>
              <a:t>y </a:t>
            </a:r>
            <a:r>
              <a:rPr lang="es-ES" sz="2400" dirty="0" smtClean="0">
                <a:solidFill>
                  <a:srgbClr val="C43B16"/>
                </a:solidFill>
                <a:ea typeface="ＭＳ Ｐゴシック" charset="-128"/>
              </a:rPr>
              <a:t>proponer orientaciones y protocolos comunes</a:t>
            </a:r>
            <a:r>
              <a:rPr lang="es-ES" sz="2400" dirty="0" smtClean="0">
                <a:ea typeface="ＭＳ Ｐゴシック" charset="-128"/>
              </a:rPr>
              <a:t> de actuación en situaciones de la práctica </a:t>
            </a:r>
            <a:r>
              <a:rPr lang="es-ES" sz="2400" dirty="0" err="1" smtClean="0">
                <a:ea typeface="ＭＳ Ｐゴシック" charset="-128"/>
              </a:rPr>
              <a:t>sociosanitaria</a:t>
            </a:r>
            <a:r>
              <a:rPr lang="es-ES" sz="2400" dirty="0" smtClean="0">
                <a:ea typeface="ＭＳ Ｐゴシック" charset="-128"/>
              </a:rPr>
              <a:t> cotidiana que planteen problemas éticos, siempre en pro de la mejora de la calidad asistencial.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dirty="0" smtClean="0">
                <a:ea typeface="ＭＳ Ｐゴシック" charset="-128"/>
              </a:rPr>
              <a:t>3</a:t>
            </a:r>
            <a:r>
              <a:rPr lang="es-ES" sz="2400" dirty="0" smtClean="0">
                <a:solidFill>
                  <a:srgbClr val="0000FF"/>
                </a:solidFill>
                <a:ea typeface="ＭＳ Ｐゴシック" charset="-128"/>
              </a:rPr>
              <a:t>. </a:t>
            </a:r>
            <a:r>
              <a:rPr lang="es-ES" sz="2400" dirty="0" smtClean="0">
                <a:solidFill>
                  <a:srgbClr val="0000FF"/>
                </a:solidFill>
                <a:ea typeface="ＭＳ Ｐゴシック" charset="-128"/>
              </a:rPr>
              <a:t>Educativa</a:t>
            </a:r>
            <a:r>
              <a:rPr lang="es-ES" sz="2400" dirty="0" smtClean="0">
                <a:ea typeface="ＭＳ Ｐゴシック" charset="-128"/>
              </a:rPr>
              <a:t>: Organizar </a:t>
            </a:r>
            <a:r>
              <a:rPr lang="es-ES" sz="2400" dirty="0" smtClean="0">
                <a:ea typeface="ＭＳ Ｐゴシック" charset="-128"/>
              </a:rPr>
              <a:t>programas, cursos y actividades de </a:t>
            </a:r>
            <a:r>
              <a:rPr lang="es-ES" sz="2400" dirty="0" smtClean="0">
                <a:solidFill>
                  <a:srgbClr val="C43B16"/>
                </a:solidFill>
                <a:ea typeface="ＭＳ Ｐゴシック" charset="-128"/>
              </a:rPr>
              <a:t>formación </a:t>
            </a:r>
            <a:r>
              <a:rPr lang="es-ES" sz="2400" dirty="0" smtClean="0">
                <a:ea typeface="ＭＳ Ｐゴシック" charset="-128"/>
              </a:rPr>
              <a:t>en bioética para los miembros del Comité y el resto de profesionales del CSC.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dirty="0" smtClean="0">
                <a:ea typeface="ＭＳ Ｐゴシック" charset="-128"/>
              </a:rPr>
              <a:t>4. </a:t>
            </a:r>
            <a:r>
              <a:rPr lang="es-ES" sz="2400" dirty="0" smtClean="0">
                <a:solidFill>
                  <a:srgbClr val="C43B16"/>
                </a:solidFill>
                <a:ea typeface="ＭＳ Ｐゴシック" charset="-128"/>
              </a:rPr>
              <a:t>Integrar</a:t>
            </a:r>
            <a:r>
              <a:rPr lang="es-ES" sz="2400" dirty="0" smtClean="0">
                <a:ea typeface="ＭＳ Ｐゴシック" charset="-128"/>
              </a:rPr>
              <a:t> el pensamiento bioético dentro de la </a:t>
            </a:r>
            <a:r>
              <a:rPr lang="es-ES" sz="2400" dirty="0" smtClean="0">
                <a:solidFill>
                  <a:srgbClr val="0000FF"/>
                </a:solidFill>
                <a:ea typeface="ＭＳ Ｐゴシック" charset="-128"/>
              </a:rPr>
              <a:t>humanización</a:t>
            </a:r>
            <a:r>
              <a:rPr lang="es-ES" sz="2400" dirty="0" smtClean="0">
                <a:ea typeface="ＭＳ Ｐゴシック" charset="-128"/>
              </a:rPr>
              <a:t> de la  salud</a:t>
            </a:r>
            <a:endParaRPr lang="es-ES_tradnl" sz="2400" dirty="0" smtClean="0">
              <a:ea typeface="ＭＳ Ｐゴシック" charset="-128"/>
            </a:endParaRP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-36513" y="-17463"/>
            <a:ext cx="7772401" cy="1143001"/>
          </a:xfrm>
          <a:noFill/>
        </p:spPr>
        <p:txBody>
          <a:bodyPr/>
          <a:lstStyle/>
          <a:p>
            <a:r>
              <a:rPr lang="es-ES_tradnl" sz="4000" dirty="0">
                <a:solidFill>
                  <a:srgbClr val="FF0000"/>
                </a:solidFill>
                <a:ea typeface="ＭＳ Ｐゴシック" charset="-128"/>
              </a:rPr>
              <a:t>F</a:t>
            </a:r>
            <a:r>
              <a:rPr lang="es-ES_tradnl" sz="4000" dirty="0" smtClean="0">
                <a:solidFill>
                  <a:srgbClr val="FF0000"/>
                </a:solidFill>
                <a:ea typeface="ＭＳ Ｐゴシック" charset="-128"/>
              </a:rPr>
              <a:t>unciones </a:t>
            </a:r>
            <a:r>
              <a:rPr lang="es-ES_tradnl" sz="4000" dirty="0" smtClean="0">
                <a:solidFill>
                  <a:srgbClr val="FF0000"/>
                </a:solidFill>
                <a:ea typeface="ＭＳ Ｐゴシック" charset="-128"/>
              </a:rPr>
              <a:t>del CEA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Difusión xmlns="b5929964-7d6e-4f25-b536-df8b6806cb17" xsi:nil="true"/>
    <Codificación xmlns="b5929964-7d6e-4f25-b536-df8b6806cb17">GCOM-IT-001/01</Codificación>
    <_Version xmlns="http://schemas.microsoft.com/sharepoint/v3/fields" xsi:nil="true"/>
    <Resumen xmlns="b5929964-7d6e-4f25-b536-df8b6806cb17" xsi:nil="true"/>
    <Previsión_x0020_de_x0020_revisión xmlns="b5929964-7d6e-4f25-b536-df8b6806cb17" xsi:nil="true"/>
    <Emisor xmlns="b5929964-7d6e-4f25-b536-df8b6806cb17">GCOM GABINETE DE COMUNICACIÓN</Emisor>
    <_Status xmlns="http://schemas.microsoft.com/sharepoint/v3/fields" xsi:nil="true"/>
    <Enfermedad xmlns="b5929964-7d6e-4f25-b536-df8b6806cb17" xsi:nil="true"/>
    <Tipo_x0020_de_x0020_documento xmlns="b5929964-7d6e-4f25-b536-df8b6806cb17">Instrucciones Técnicas-IT</Tipo_x0020_de_x0020_documento>
    <Fecha_x0020_de_x0020_publicación xmlns="b5929964-7d6e-4f25-b536-df8b6806cb17">2013-12-17T11:49:00+00:00</Fecha_x0020_de_x0020_publicación>
    <Proceso xmlns="b5929964-7d6e-4f25-b536-df8b6806cb1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lantilla Documentos Públicos" ma:contentTypeID="0x0101002F56760E112C204B835306B8A79FCE0D009446C6F3F82F324E9CA652B5BB6E0A2B" ma:contentTypeVersion="37" ma:contentTypeDescription="informe con campos documentos públicos para el hospital" ma:contentTypeScope="" ma:versionID="e93b93baf327ec91f6ee832db082932f">
  <xsd:schema xmlns:xsd="http://www.w3.org/2001/XMLSchema" xmlns:p="http://schemas.microsoft.com/office/2006/metadata/properties" xmlns:ns2="http://schemas.microsoft.com/sharepoint/v3/fields" xmlns:ns3="b5929964-7d6e-4f25-b536-df8b6806cb17" targetNamespace="http://schemas.microsoft.com/office/2006/metadata/properties" ma:root="true" ma:fieldsID="818d13c959def15cafd5021410ff9ed0" ns2:_="" ns3:_="">
    <xsd:import namespace="http://schemas.microsoft.com/sharepoint/v3/fields"/>
    <xsd:import namespace="b5929964-7d6e-4f25-b536-df8b6806cb17"/>
    <xsd:element name="properties">
      <xsd:complexType>
        <xsd:sequence>
          <xsd:element name="documentManagement">
            <xsd:complexType>
              <xsd:all>
                <xsd:element ref="ns3:Tipo_x0020_de_x0020_documento"/>
                <xsd:element ref="ns2:_Status" minOccurs="0"/>
                <xsd:element ref="ns3:Resumen" minOccurs="0"/>
                <xsd:element ref="ns3:Emisor"/>
                <xsd:element ref="ns3:Proceso" minOccurs="0"/>
                <xsd:element ref="ns3:Enfermedad" minOccurs="0"/>
                <xsd:element ref="ns3:Difusión" minOccurs="0"/>
                <xsd:element ref="ns3:Codificación"/>
                <xsd:element ref="ns2:_Version" minOccurs="0"/>
                <xsd:element ref="ns3:Fecha_x0020_de_x0020_publicación"/>
                <xsd:element ref="ns3:Previsión_x0020_de_x0020_revisió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Status" ma:index="4" nillable="true" ma:displayName="Estado" ma:default="" ma:format="Dropdown" ma:internalName="_Status" ma:readOnly="false">
      <xsd:simpleType>
        <xsd:restriction base="dms:Choice">
          <xsd:enumeration value="Borrador"/>
          <xsd:enumeration value="Obsoleto"/>
          <xsd:enumeration value="Vigente"/>
        </xsd:restriction>
      </xsd:simpleType>
    </xsd:element>
    <xsd:element name="_Version" ma:index="12" nillable="true" ma:displayName="Versión" ma:default="" ma:internalName="_Version" ma:readOnly="false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b5929964-7d6e-4f25-b536-df8b6806cb17" elementFormDefault="qualified">
    <xsd:import namespace="http://schemas.microsoft.com/office/2006/documentManagement/types"/>
    <xsd:element name="Tipo_x0020_de_x0020_documento" ma:index="3" ma:displayName="Tipo de documento" ma:format="Dropdown" ma:internalName="Tipo_x0020_de_x0020_documento" ma:readOnly="false">
      <xsd:simpleType>
        <xsd:restriction base="dms:Choice">
          <xsd:enumeration value="Actas-AC"/>
          <xsd:enumeration value="Convocatoria-CO"/>
          <xsd:enumeration value="Cuadro de mando-CM"/>
          <xsd:enumeration value="Diagrama-DI"/>
          <xsd:enumeration value="Documentos Asistenciales (historia clínica)- HC"/>
          <xsd:enumeration value="Formularios-FO"/>
          <xsd:enumeration value="Informe-IF"/>
          <xsd:enumeration value="Instrucciones Técnicas-IT"/>
          <xsd:enumeration value="Listado-LI"/>
          <xsd:enumeration value="Manuales de Usuarios-MA"/>
          <xsd:enumeration value="Memorias-ME"/>
          <xsd:enumeration value="Normas Internas-NI"/>
          <xsd:enumeration value="Nota informativa-NO"/>
          <xsd:enumeration value="Información para pacientes, Nota Informativa-NO"/>
          <xsd:enumeration value="Plano-PL"/>
          <xsd:enumeration value="Procedimientos-PR"/>
          <xsd:enumeration value="Protocolos-PT"/>
          <xsd:enumeration value="Vías clínicas-VC"/>
        </xsd:restriction>
      </xsd:simpleType>
    </xsd:element>
    <xsd:element name="Resumen" ma:index="5" nillable="true" ma:displayName="Resumen" ma:internalName="Resumen">
      <xsd:simpleType>
        <xsd:restriction base="dms:Note"/>
      </xsd:simpleType>
    </xsd:element>
    <xsd:element name="Emisor" ma:index="6" ma:displayName="Emisor" ma:format="Dropdown" ma:internalName="Emisor" ma:readOnly="false">
      <xsd:simpleType>
        <xsd:restriction base="dms:Choice">
          <xsd:enumeration value="LAB LABORATORIO CLINICO"/>
          <xsd:enumeration value="ADM GESTIÓN DE PACIENTES"/>
          <xsd:enumeration value="AIE HUF CNIO"/>
          <xsd:enumeration value="ANR ANESTESIA Y REANIMACIÓN"/>
          <xsd:enumeration value="APA ANATOMÍA PATOLÓGICA"/>
          <xsd:enumeration value="ASEJ GABINETE JURÍDICO"/>
          <xsd:enumeration value="ATP ATENCION AL PACIENTE"/>
          <xsd:enumeration value="CAR CARDIOLOGÍA"/>
          <xsd:enumeration value="CDG CONTROL DE GESTIÓN"/>
          <xsd:enumeration value="CEP CENTRO ESP. EL ARROYO"/>
          <xsd:enumeration value="CEX CONSULTAS EXTERNAS"/>
          <xsd:enumeration value="CGD CIRUGÍA GRAL Y DIGESTIVO"/>
          <xsd:enumeration value="DCU DIRECCIÓN DE CUIDADOS"/>
          <xsd:enumeration value="DEF DIRECCIÓN ECONÓMICO FI."/>
          <xsd:enumeration value="DER DERMATOLOGÍA"/>
          <xsd:enumeration value="DIG MEDICINA DIGESTIVO"/>
          <xsd:enumeration value="DMC DIRECCIÓN  MEDICA"/>
          <xsd:enumeration value="DOG DIRECCIÓN DE ORGANIZAC."/>
          <xsd:enumeration value="DRH DIRECCIÓN DE RR HH"/>
          <xsd:enumeration value="FAR FARMACIA"/>
          <xsd:enumeration value="FIS FISIOTERAPIA"/>
          <xsd:enumeration value="GCOM GABINETE DE COMUNICACIÓN"/>
          <xsd:enumeration value="GEC GESTIÓN ECONÓMICA"/>
          <xsd:enumeration value="GER GERENCIA"/>
          <xsd:enumeration value="H0C UNIDAD PSIQUIATRIA"/>
          <xsd:enumeration value="H2A UNIDAD DE HOSPITALIZ. 2A"/>
          <xsd:enumeration value="H2B UNIDAD DE HOSPITALIZ. 2B"/>
          <xsd:enumeration value="H2C UNIDAD DE HOSPITALIZ. 2C"/>
          <xsd:enumeration value="H2D UNIDAD DE HOSPITALIZ. 2D"/>
          <xsd:enumeration value="H2E UNIDAD DE HOSPITALIZ. 2E"/>
          <xsd:enumeration value="H2F UNIDAD DE HOSPITALIZ. 2F"/>
          <xsd:enumeration value="H3B UNIDAD DE HOSPITALIZ. 3B"/>
          <xsd:enumeration value="H3C UNIDAD HOSPITALIZ.   H3C (PEDIATRIA)"/>
          <xsd:enumeration value="H3D UNIDAD DE HOSPITALIZ. 3D"/>
          <xsd:enumeration value="H3E UNIDAD DE HOSPITALIZ. 3E"/>
          <xsd:enumeration value="H3F UNIDAD DE HOSPITALIZ. 3F"/>
          <xsd:enumeration value="HDD HOSPITAL DE DÍA"/>
          <xsd:enumeration value="HOT HOSTELERÍA"/>
          <xsd:enumeration value="INF INFORMÁTICA"/>
          <xsd:enumeration value="MAN MANTENIMIENTO"/>
          <xsd:enumeration value="MIR MEDICINA INTERNA"/>
          <xsd:enumeration value="MIV MEDICINA INTENSIVA"/>
          <xsd:enumeration value="OBG OBSTETRICIA Y GINEC."/>
          <xsd:enumeration value="OFT OFTALMOLOGÍA"/>
          <xsd:enumeration value="ONC ONCOLOGIA"/>
          <xsd:enumeration value="ORL ORL"/>
          <xsd:enumeration value="PDR PLANIF. Y DESARR. RR HH"/>
          <xsd:enumeration value="PED PEDIATRÍA"/>
          <xsd:enumeration value="PER GESTIÓN DE PERSONAL"/>
          <xsd:enumeration value="PIN PROGRAMAS DE I+D+I"/>
          <xsd:enumeration value="PRI ATENCIÓN PRIMARIA"/>
          <xsd:enumeration value="QUI QUIRÓFANO"/>
          <xsd:enumeration value="RAD DIAGNOSTICO POR IMAGEN"/>
          <xsd:enumeration value="REA REANIMACION"/>
          <xsd:enumeration value="REH REHABILITACIÓN"/>
          <xsd:enumeration value="SME PSIQUIATRIA"/>
          <xsd:enumeration value="SSG SERVICIOS GENERALES"/>
          <xsd:enumeration value="SUM SUMINISTROS"/>
          <xsd:enumeration value="TRA TRAUMATOLOGÍA"/>
          <xsd:enumeration value="UAO UNIDAD AREA OBSTETRICA"/>
          <xsd:enumeration value="UCI UCI"/>
          <xsd:enumeration value="UOC UNIDAD OP. CUIDADOS"/>
          <xsd:enumeration value="URG URGENCIAS GENERALES"/>
          <xsd:enumeration value="URO UROLOGÍA"/>
        </xsd:restriction>
      </xsd:simpleType>
    </xsd:element>
    <xsd:element name="Proceso" ma:index="7" nillable="true" ma:displayName="Proceso" ma:format="Dropdown" ma:internalName="Proceso" ma:readOnly="false">
      <xsd:simpleType>
        <xsd:restriction base="dms:Choice">
          <xsd:enumeration value="Desarrollar Estrategia"/>
          <xsd:enumeration value="Gestionar Relaciones Externas"/>
          <xsd:enumeration value="Desarrollar Sistemas de Gestión"/>
          <xsd:enumeration value="Desarrollar Políticas de Servicios"/>
          <xsd:enumeration value="Desarrollar Sistemas de Información"/>
          <xsd:enumeration value="Medir y Evaluar"/>
          <xsd:enumeration value="Mejorar"/>
          <xsd:enumeration value="Informar, Tramitar y Gestionar el Acceso"/>
          <xsd:enumeration value="Impartir Docencia"/>
          <xsd:enumeration value="Investigar"/>
          <xsd:enumeration value="Normalizar la Asistencia"/>
          <xsd:enumeration value="Diagnosticar con Pruebas Biológicas"/>
          <xsd:enumeration value="Diagnosticar con Imagen"/>
          <xsd:enumeration value="Diagnosticar con Pruebas"/>
          <xsd:enumeration value="Diagnosticar con Exámen Morfológico"/>
          <xsd:enumeration value="Asistir a Consultas"/>
          <xsd:enumeration value="Asistir en Ttos. Ambulatorios"/>
          <xsd:enumeration value="Asistir en Urgencias"/>
          <xsd:enumeration value="Asistir en Hospitalización"/>
          <xsd:enumeration value="Intervenir Quirúrgicamente"/>
          <xsd:enumeration value="Intervenir no Invasivamente"/>
          <xsd:enumeration value="Rehabilitar"/>
          <xsd:enumeration value="Asistir con Fármacos"/>
          <xsd:enumeration value="Asistir con Hemoderivados"/>
          <xsd:enumeration value="Programas Asistencia"/>
          <xsd:enumeration value="Prestar Apoyos Complementarios"/>
          <xsd:enumeration value="Prestar Apoyo Social"/>
          <xsd:enumeration value="Gestionar Quejas y Reclamaciones"/>
          <xsd:enumeration value="Gestionar Alta y Derivaciones"/>
          <xsd:enumeration value="Gestionar Personas"/>
          <xsd:enumeration value="Gestionar Conocimientos"/>
          <xsd:enumeration value="Gestionar Riesgos"/>
          <xsd:enumeration value="Gestionar Aprovisionamientos"/>
          <xsd:enumeration value="Gestionar Instalaciones y Hostelería"/>
          <xsd:enumeration value="Gestionar Tecnología"/>
          <xsd:enumeration value="Gestionar Economía"/>
        </xsd:restriction>
      </xsd:simpleType>
    </xsd:element>
    <xsd:element name="Enfermedad" ma:index="8" nillable="true" ma:displayName="Enfermedad" ma:format="Dropdown" ma:internalName="Enfermedad">
      <xsd:simpleType>
        <xsd:restriction base="dms:Choice">
          <xsd:enumeration value="1. Enfermedades y trastornos del sistema nervioso."/>
          <xsd:enumeration value="2. Enfermedades y trastornos del ojo."/>
          <xsd:enumeration value="3. Enfermedades y trastornos del oído, nariz y boca."/>
          <xsd:enumeration value="4. Enfermedades y trastornos del aparato respiratorio."/>
          <xsd:enumeration value="5. Enfermedades y trastornos del aparato circulatorio."/>
          <xsd:enumeration value="6. Enfermedades y trastornos del aparato digestivo."/>
          <xsd:enumeration value="7. Enfermedades y trastornos del hígado, sistema biliar y páncreas."/>
          <xsd:enumeration value="8. Enfermedades y trastornos del sistema musculoesquelético y tejido conectivo."/>
          <xsd:enumeration value="9. Enfermedades y trastornos de la piel, del tejido subcutáneo y de la mama"/>
          <xsd:enumeration value="10. Enfermedades y trastornos endocrinos, nutricionales y metabólicos."/>
          <xsd:enumeration value="11. Enfermedades y trastornos del riñón y vías urinarias."/>
          <xsd:enumeration value="12. Enfermedades y trastornos del s. reproductor masculino."/>
          <xsd:enumeration value="13. Enfermedades y trastornos del s. reproductor femenino."/>
          <xsd:enumeration value="14. Embarazo, parto y puerperio."/>
          <xsd:enumeration value="15. Recién nacidos y cuadros del periodo neonatal."/>
          <xsd:enumeration value="16. Enfermedades y trastornos de sangre, sistema hematopoyético e inmunitario."/>
          <xsd:enumeration value="17. Enfermedades y trastornos mieloproliferativos y neoplasias poco diferenciadas."/>
          <xsd:enumeration value="18. Enfermedades infecciosas y parasitarias"/>
          <xsd:enumeration value="19. Enfermedades o trastornos mentales."/>
          <xsd:enumeration value="20. Consumo alcohol/drogas y trastornos orgánicos mentales inducidos por drogas."/>
          <xsd:enumeration value="21. Heridas, envenenamientos y efectos tóxicos de las drogas."/>
          <xsd:enumeration value="22. Quemaduras."/>
          <xsd:enumeration value="23. Factores que influyen en el estado de salud y otros contactos con servicios sanitarios."/>
          <xsd:enumeration value="24. Infecciones por el Virus de la Inmunodeficiencia Humana."/>
          <xsd:enumeration value="25. Politraumatismos importantes."/>
        </xsd:restriction>
      </xsd:simpleType>
    </xsd:element>
    <xsd:element name="Difusión" ma:index="9" nillable="true" ma:displayName="Difusión" ma:format="Dropdown" ma:internalName="Difusi_x00f3_n" ma:readOnly="false">
      <xsd:simpleType>
        <xsd:restriction base="dms:Choice">
          <xsd:enumeration value="Compartido: Grupos"/>
          <xsd:enumeration value="Pública: Intranet Hospital"/>
          <xsd:enumeration value="Exterior: Internet Hospital"/>
        </xsd:restriction>
      </xsd:simpleType>
    </xsd:element>
    <xsd:element name="Codificación" ma:index="11" ma:displayName="Codificación" ma:internalName="Codificaci_x00f3_n" ma:readOnly="false">
      <xsd:simpleType>
        <xsd:restriction base="dms:Text">
          <xsd:maxLength value="255"/>
        </xsd:restriction>
      </xsd:simpleType>
    </xsd:element>
    <xsd:element name="Fecha_x0020_de_x0020_publicación" ma:index="13" ma:displayName="Fecha de publicación" ma:default="[today]" ma:format="DateTime" ma:internalName="Fecha_x0020_de_x0020_publicaci_x00f3_n" ma:readOnly="false">
      <xsd:simpleType>
        <xsd:restriction base="dms:DateTime"/>
      </xsd:simpleType>
    </xsd:element>
    <xsd:element name="Previsión_x0020_de_x0020_revisión" ma:index="14" nillable="true" ma:displayName="Previsión de revisión" ma:format="DateOnly" ma:internalName="Previsi_x00f3_n_x0020_de_x0020_revisi_x00f3_n" ma:readOnly="fals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axOccurs="1" ma:index="1" ma:displayName="Autor"/>
        <xsd:element ref="dcterms:created" minOccurs="0" maxOccurs="1"/>
        <xsd:element ref="dc:identifier" minOccurs="0" maxOccurs="1"/>
        <xsd:element name="contentType" minOccurs="0" maxOccurs="1" type="xsd:string" ma:index="16" ma:displayName="Tipo de contenido" ma:readOnly="true"/>
        <xsd:element ref="dc:title" maxOccurs="1" ma:index="2" ma:displayName="Título"/>
        <xsd:element ref="dc:subject" minOccurs="0" maxOccurs="1"/>
        <xsd:element ref="dc:description" minOccurs="0" maxOccurs="1"/>
        <xsd:element name="keywords" minOccurs="0" maxOccurs="1" type="xsd:string" ma:index="10" ma:displayName="Palabras clave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63B6501-81D1-4849-84CF-1F8CC8D599A4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/fields"/>
    <ds:schemaRef ds:uri="b5929964-7d6e-4f25-b536-df8b6806cb17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6AD81328-DDE7-4B2A-B2D8-159815CC7F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38F99F-D5D5-4BCE-A657-370B665B7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b5929964-7d6e-4f25-b536-df8b6806cb17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1614</TotalTime>
  <Words>117</Words>
  <Application>Microsoft Macintosh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Funciones del CEA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Sabariegos García</dc:creator>
  <cp:keywords/>
  <cp:lastModifiedBy>Francisco Javier Rivas Flores</cp:lastModifiedBy>
  <cp:revision>62</cp:revision>
  <dcterms:created xsi:type="dcterms:W3CDTF">2013-06-17T06:28:00Z</dcterms:created>
  <dcterms:modified xsi:type="dcterms:W3CDTF">2014-12-10T22:36:02Z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0x0101002F56760E112C204B835306B8A79FCE0D009446C6F3F82F324E9CA652B5BB6E0A2B</vt:lpwstr>
  </property>
</Properties>
</file>