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0"/>
  </p:handoutMasterIdLst>
  <p:sldIdLst>
    <p:sldId id="256" r:id="rId2"/>
    <p:sldId id="257" r:id="rId3"/>
    <p:sldId id="298" r:id="rId4"/>
    <p:sldId id="287" r:id="rId5"/>
    <p:sldId id="288" r:id="rId6"/>
    <p:sldId id="259" r:id="rId7"/>
    <p:sldId id="271" r:id="rId8"/>
    <p:sldId id="278" r:id="rId9"/>
    <p:sldId id="266" r:id="rId10"/>
    <p:sldId id="299" r:id="rId11"/>
    <p:sldId id="300" r:id="rId12"/>
    <p:sldId id="301" r:id="rId13"/>
    <p:sldId id="302" r:id="rId14"/>
    <p:sldId id="303" r:id="rId15"/>
    <p:sldId id="306" r:id="rId16"/>
    <p:sldId id="307" r:id="rId17"/>
    <p:sldId id="304" r:id="rId18"/>
    <p:sldId id="305" r:id="rId19"/>
  </p:sldIdLst>
  <p:sldSz cx="9144000" cy="6858000" type="screen4x3"/>
  <p:notesSz cx="6797675" cy="9926638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339933"/>
    <a:srgbClr val="99CC00"/>
    <a:srgbClr val="669900"/>
    <a:srgbClr val="CCCC00"/>
    <a:srgbClr val="009900"/>
    <a:srgbClr val="F8F8A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77" autoAdjust="0"/>
    <p:restoredTop sz="94660"/>
  </p:normalViewPr>
  <p:slideViewPr>
    <p:cSldViewPr>
      <p:cViewPr varScale="1">
        <p:scale>
          <a:sx n="68" d="100"/>
          <a:sy n="68" d="100"/>
        </p:scale>
        <p:origin x="-52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0E45F56-82AC-4BB0-8DB5-47524E816AB0}" type="datetimeFigureOut">
              <a:rPr lang="it-IT"/>
              <a:pPr>
                <a:defRPr/>
              </a:pPr>
              <a:t>26/01/2015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CA5DCA-E5E2-4EF4-9BD1-7EC8D9562697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ttore 1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1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e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28" name="Tito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7" name="Segnaposto data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Segnaposto numero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32764AB-F958-4629-B6AE-7DC63B1B7F0D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10" name="Segnaposto piè di pa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0D3899-76D7-4E82-9B60-558196F1476C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C33BC1-8859-4068-AC3B-A6723E2D6BA1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contenut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7" name="Titolo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Segnaposto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62AAD7-519D-47FD-834B-35EAA970E478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ttore 1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928E50-9455-4908-B4D8-BC4B68BCACC3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8C53FB-5B14-4385-8F85-3D162951596E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ttore 1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2" name="Segnaposto contenut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34" name="Segnaposto contenut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57E4EC5-190A-4255-8CD4-DB1A1C6424CC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10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1" name="Segnaposto data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E0CD54-35B6-418A-B750-1E7D536A7D0E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26C1F5-829B-44D7-86B3-5374418D48F3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egnaposto contenut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1" name="Tito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5" name="Segnaposto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939364-A1FD-42CD-A880-32775D891235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7D31FC-8A3D-4680-9898-3AE2B56AC3AD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esto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  <a:endParaRPr lang="en-US" altLang="it-IT" smtClean="0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ctr" eaLnBrk="1" hangingPunct="1">
              <a:defRPr sz="1600">
                <a:solidFill>
                  <a:schemeClr val="tx2"/>
                </a:solidFill>
              </a:defRPr>
            </a:lvl1pPr>
          </a:lstStyle>
          <a:p>
            <a:fld id="{9B6123AD-F429-4363-9C19-6772B009D4ED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3" r:id="rId1"/>
    <p:sldLayoutId id="2147483775" r:id="rId2"/>
    <p:sldLayoutId id="2147483784" r:id="rId3"/>
    <p:sldLayoutId id="2147483776" r:id="rId4"/>
    <p:sldLayoutId id="2147483785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31913" y="3429000"/>
            <a:ext cx="6696075" cy="1368425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endParaRPr lang="it-IT" altLang="it-IT" sz="2400" smtClean="0">
              <a:solidFill>
                <a:schemeClr val="tx2"/>
              </a:solidFill>
            </a:endParaRPr>
          </a:p>
          <a:p>
            <a:pPr marL="0" indent="0" algn="ctr" eaLnBrk="1" hangingPunct="1">
              <a:buFont typeface="Wingdings 2" pitchFamily="18" charset="2"/>
              <a:buNone/>
            </a:pPr>
            <a:r>
              <a:rPr lang="it-IT" altLang="it-IT" sz="2800" b="1" smtClean="0">
                <a:solidFill>
                  <a:schemeClr val="tx2"/>
                </a:solidFill>
                <a:latin typeface="Verdana" pitchFamily="34" charset="0"/>
              </a:rPr>
              <a:t>Le fasi di acquisizione della L2</a:t>
            </a:r>
          </a:p>
          <a:p>
            <a:pPr marL="0" indent="0" algn="ctr" eaLnBrk="1" hangingPunct="1">
              <a:buFont typeface="Wingdings 2" pitchFamily="18" charset="2"/>
              <a:buNone/>
            </a:pPr>
            <a:endParaRPr lang="it-IT" altLang="it-IT" sz="2800" smtClean="0">
              <a:solidFill>
                <a:schemeClr val="tx2"/>
              </a:solidFill>
              <a:latin typeface="Verdana" pitchFamily="34" charset="0"/>
            </a:endParaRPr>
          </a:p>
        </p:txBody>
      </p:sp>
      <p:pic>
        <p:nvPicPr>
          <p:cNvPr id="6147" name="Picture 4"/>
          <p:cNvPicPr>
            <a:picLocks noGrp="1" noChangeAspect="1" noChangeArrowheads="1"/>
          </p:cNvPicPr>
          <p:nvPr>
            <p:ph type="ctrTitle"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533400"/>
            <a:ext cx="3586163" cy="2867025"/>
          </a:xfrm>
          <a:noFill/>
        </p:spPr>
      </p:pic>
      <p:sp>
        <p:nvSpPr>
          <p:cNvPr id="6148" name="Sottotitolo 2"/>
          <p:cNvSpPr>
            <a:spLocks/>
          </p:cNvSpPr>
          <p:nvPr/>
        </p:nvSpPr>
        <p:spPr bwMode="auto">
          <a:xfrm>
            <a:off x="539750" y="5084763"/>
            <a:ext cx="8305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None/>
            </a:pPr>
            <a:r>
              <a:rPr lang="it-IT" altLang="it-IT" sz="2800">
                <a:solidFill>
                  <a:schemeClr val="tx2"/>
                </a:solidFill>
                <a:latin typeface="Constantia" pitchFamily="18" charset="0"/>
              </a:rPr>
              <a:t>Lingua e intercultura: la didattica nella classe multiculturale e plurilingue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 bwMode="auto"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  <a:normAutofit fontScale="90000"/>
          </a:bodyPr>
          <a:lstStyle/>
          <a:p>
            <a:pPr algn="ctr">
              <a:defRPr/>
            </a:pPr>
            <a:r>
              <a:rPr lang="it-IT" altLang="it-IT" sz="3800" smtClean="0">
                <a:ln>
                  <a:noFill/>
                </a:ln>
                <a:effectLst/>
              </a:rPr>
              <a:t>Le fasi e le sequenze di acquisizione linguistica in italiano L2</a:t>
            </a:r>
          </a:p>
        </p:txBody>
      </p:sp>
      <p:sp>
        <p:nvSpPr>
          <p:cNvPr id="15363" name="Rectangle 3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 marL="495300" indent="-495300">
              <a:lnSpc>
                <a:spcPct val="90000"/>
              </a:lnSpc>
              <a:buFont typeface="Wingdings 2" pitchFamily="18" charset="2"/>
              <a:buNone/>
            </a:pPr>
            <a:r>
              <a:rPr lang="it-IT" altLang="it-IT" sz="2400" smtClean="0"/>
              <a:t>Nell’apprendimento della L2, l’allievo attraversa un sistema linguistico detto “interlingua”, derivato dal tentativo di giungere alla L2 con le proprie regole e funzioni. L’interlingua è diverso sia dalla L2 sia dalla L1.</a:t>
            </a:r>
          </a:p>
          <a:p>
            <a:pPr marL="495300" indent="-495300">
              <a:lnSpc>
                <a:spcPct val="90000"/>
              </a:lnSpc>
              <a:buFont typeface="Wingdings 2" pitchFamily="18" charset="2"/>
              <a:buNone/>
            </a:pPr>
            <a:r>
              <a:rPr lang="it-IT" altLang="it-IT" sz="2400" smtClean="0"/>
              <a:t>Fattori che incidono nel passaggio da un’interlingua alla successiva:</a:t>
            </a:r>
          </a:p>
          <a:p>
            <a:pPr marL="495300" indent="-495300">
              <a:lnSpc>
                <a:spcPct val="90000"/>
              </a:lnSpc>
              <a:buFontTx/>
              <a:buChar char="-"/>
            </a:pPr>
            <a:r>
              <a:rPr lang="it-IT" altLang="it-IT" sz="2400" smtClean="0"/>
              <a:t>Disponibilità di input comprensibili</a:t>
            </a:r>
          </a:p>
          <a:p>
            <a:pPr marL="495300" indent="-495300">
              <a:lnSpc>
                <a:spcPct val="90000"/>
              </a:lnSpc>
              <a:buFontTx/>
              <a:buChar char="-"/>
            </a:pPr>
            <a:r>
              <a:rPr lang="it-IT" altLang="it-IT" sz="2400" smtClean="0"/>
              <a:t>Vicinanza con i parlanti nativi</a:t>
            </a:r>
          </a:p>
          <a:p>
            <a:pPr marL="495300" indent="-495300">
              <a:lnSpc>
                <a:spcPct val="90000"/>
              </a:lnSpc>
              <a:buFontTx/>
              <a:buChar char="-"/>
            </a:pPr>
            <a:r>
              <a:rPr lang="it-IT" altLang="it-IT" sz="2400" smtClean="0"/>
              <a:t>Motivazione dell’apprendente.</a:t>
            </a:r>
          </a:p>
          <a:p>
            <a:pPr marL="495300" indent="-495300">
              <a:lnSpc>
                <a:spcPct val="90000"/>
              </a:lnSpc>
              <a:buFontTx/>
              <a:buNone/>
            </a:pPr>
            <a:r>
              <a:rPr lang="it-IT" altLang="it-IT" sz="2400" smtClean="0"/>
              <a:t>Ci sono 3 fasi principali dell’interlingua:</a:t>
            </a:r>
          </a:p>
          <a:p>
            <a:pPr marL="495300" indent="-495300">
              <a:lnSpc>
                <a:spcPct val="90000"/>
              </a:lnSpc>
              <a:buFontTx/>
              <a:buAutoNum type="arabicPeriod"/>
            </a:pPr>
            <a:r>
              <a:rPr lang="it-IT" altLang="it-IT" sz="2400" smtClean="0"/>
              <a:t>Fase prebasica</a:t>
            </a:r>
          </a:p>
          <a:p>
            <a:pPr marL="495300" indent="-495300">
              <a:lnSpc>
                <a:spcPct val="90000"/>
              </a:lnSpc>
              <a:buFontTx/>
              <a:buAutoNum type="arabicPeriod"/>
            </a:pPr>
            <a:r>
              <a:rPr lang="it-IT" altLang="it-IT" sz="2400" smtClean="0"/>
              <a:t>Fase basica</a:t>
            </a:r>
          </a:p>
          <a:p>
            <a:pPr marL="495300" indent="-495300">
              <a:lnSpc>
                <a:spcPct val="90000"/>
              </a:lnSpc>
              <a:buFontTx/>
              <a:buAutoNum type="arabicPeriod"/>
            </a:pPr>
            <a:r>
              <a:rPr lang="it-IT" altLang="it-IT" sz="2400" smtClean="0"/>
              <a:t>Fase postbasica</a:t>
            </a:r>
          </a:p>
          <a:p>
            <a:pPr marL="495300" indent="-495300">
              <a:lnSpc>
                <a:spcPct val="90000"/>
              </a:lnSpc>
              <a:buFontTx/>
              <a:buNone/>
            </a:pPr>
            <a:endParaRPr lang="it-IT" altLang="it-IT" sz="24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125538"/>
            <a:ext cx="8424862" cy="4967287"/>
          </a:xfrm>
          <a:prstGeom prst="rect">
            <a:avLst/>
          </a:prstGeom>
          <a:solidFill>
            <a:srgbClr val="99CC00"/>
          </a:solidFill>
          <a:ln w="63500" algn="ctr">
            <a:solidFill>
              <a:schemeClr val="bg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981075"/>
            <a:ext cx="8316912" cy="4752975"/>
          </a:xfrm>
          <a:prstGeom prst="rect">
            <a:avLst/>
          </a:prstGeom>
          <a:noFill/>
          <a:ln w="63500" algn="ctr">
            <a:solidFill>
              <a:schemeClr val="bg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ChangeArrowheads="1"/>
          </p:cNvSpPr>
          <p:nvPr/>
        </p:nvSpPr>
        <p:spPr bwMode="auto">
          <a:xfrm>
            <a:off x="755650" y="1196975"/>
            <a:ext cx="7488238" cy="4319588"/>
          </a:xfrm>
          <a:prstGeom prst="rect">
            <a:avLst/>
          </a:prstGeom>
          <a:solidFill>
            <a:schemeClr val="tx1"/>
          </a:solidFill>
          <a:ln w="63500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just" eaLnBrk="1" hangingPunct="1"/>
            <a:r>
              <a:rPr lang="it-IT" altLang="it-IT" b="1">
                <a:solidFill>
                  <a:schemeClr val="bg1"/>
                </a:solidFill>
              </a:rPr>
              <a:t>La fase postbasica</a:t>
            </a:r>
          </a:p>
          <a:p>
            <a:pPr algn="just" eaLnBrk="1" hangingPunct="1"/>
            <a:endParaRPr lang="it-IT" altLang="it-IT" b="1">
              <a:solidFill>
                <a:schemeClr val="bg1"/>
              </a:solidFill>
            </a:endParaRPr>
          </a:p>
          <a:p>
            <a:pPr algn="just" eaLnBrk="1" hangingPunct="1"/>
            <a:endParaRPr lang="it-IT" altLang="it-IT" b="1">
              <a:solidFill>
                <a:schemeClr val="bg1"/>
              </a:solidFill>
            </a:endParaRPr>
          </a:p>
          <a:p>
            <a:pPr algn="just" eaLnBrk="1" hangingPunct="1"/>
            <a:r>
              <a:rPr lang="it-IT" altLang="it-IT" b="1">
                <a:solidFill>
                  <a:schemeClr val="bg1"/>
                </a:solidFill>
              </a:rPr>
              <a:t>In questa fase la lingua si avvicina sempre più </a:t>
            </a:r>
          </a:p>
          <a:p>
            <a:pPr algn="just" eaLnBrk="1" hangingPunct="1"/>
            <a:r>
              <a:rPr lang="it-IT" altLang="it-IT" b="1">
                <a:solidFill>
                  <a:schemeClr val="bg1"/>
                </a:solidFill>
              </a:rPr>
              <a:t>alle varietà native colloquiali; è flessa e la</a:t>
            </a:r>
          </a:p>
          <a:p>
            <a:pPr algn="just" eaLnBrk="1" hangingPunct="1"/>
            <a:r>
              <a:rPr lang="it-IT" altLang="it-IT" b="1">
                <a:solidFill>
                  <a:schemeClr val="bg1"/>
                </a:solidFill>
              </a:rPr>
              <a:t>strutturazione verbale finita; vi sono continue </a:t>
            </a:r>
          </a:p>
          <a:p>
            <a:pPr algn="just" eaLnBrk="1" hangingPunct="1"/>
            <a:r>
              <a:rPr lang="it-IT" altLang="it-IT" b="1">
                <a:solidFill>
                  <a:schemeClr val="bg1"/>
                </a:solidFill>
              </a:rPr>
              <a:t>conquiste a livello morfologico e lessicale.</a:t>
            </a:r>
          </a:p>
          <a:p>
            <a:pPr algn="just" eaLnBrk="1" hangingPunct="1"/>
            <a:endParaRPr lang="it-IT" altLang="it-IT" b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620713"/>
            <a:ext cx="8207375" cy="5616575"/>
          </a:xfrm>
          <a:prstGeom prst="rect">
            <a:avLst/>
          </a:prstGeom>
          <a:noFill/>
          <a:ln w="63500" algn="ctr">
            <a:solidFill>
              <a:srgbClr val="99CC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692150"/>
            <a:ext cx="7920038" cy="5627688"/>
          </a:xfrm>
          <a:prstGeom prst="rect">
            <a:avLst/>
          </a:prstGeom>
          <a:noFill/>
          <a:ln w="63500" algn="ctr">
            <a:solidFill>
              <a:srgbClr val="99CC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476250"/>
            <a:ext cx="8280400" cy="5773738"/>
          </a:xfrm>
          <a:prstGeom prst="rect">
            <a:avLst/>
          </a:prstGeom>
          <a:noFill/>
          <a:ln w="63500" algn="ctr">
            <a:solidFill>
              <a:srgbClr val="99CC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981075"/>
            <a:ext cx="8351837" cy="4679950"/>
          </a:xfrm>
          <a:prstGeom prst="rect">
            <a:avLst/>
          </a:prstGeom>
          <a:noFill/>
          <a:ln w="63500" algn="ctr">
            <a:solidFill>
              <a:srgbClr val="99CC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476250"/>
            <a:ext cx="8101013" cy="5976938"/>
          </a:xfrm>
          <a:prstGeom prst="rect">
            <a:avLst/>
          </a:prstGeom>
          <a:noFill/>
          <a:ln w="63500" algn="ctr">
            <a:solidFill>
              <a:srgbClr val="FF99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1643063"/>
            <a:ext cx="8391525" cy="49545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800" smtClean="0">
                <a:latin typeface="Verdana" pitchFamily="34" charset="0"/>
              </a:rPr>
              <a:t>BICS: </a:t>
            </a:r>
            <a:r>
              <a:rPr lang="it-IT" altLang="it-IT" sz="2000" smtClean="0">
                <a:latin typeface="Verdana" pitchFamily="34" charset="0"/>
              </a:rPr>
              <a:t>basic interpersonal comunication skill, ovvero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800" smtClean="0">
                <a:latin typeface="Verdana" pitchFamily="34" charset="0"/>
              </a:rPr>
              <a:t>	</a:t>
            </a:r>
            <a:r>
              <a:rPr lang="it-IT" altLang="it-IT" sz="2400" b="1" smtClean="0">
                <a:latin typeface="Verdana" pitchFamily="34" charset="0"/>
              </a:rPr>
              <a:t>abilità comunicative interpersonali di base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400" b="1" smtClean="0">
                <a:latin typeface="Verdana" pitchFamily="34" charset="0"/>
              </a:rPr>
              <a:t>	</a:t>
            </a:r>
            <a:r>
              <a:rPr lang="it-IT" altLang="it-IT" sz="1800" b="1" smtClean="0">
                <a:latin typeface="Verdana" pitchFamily="34" charset="0"/>
              </a:rPr>
              <a:t>- </a:t>
            </a:r>
            <a:r>
              <a:rPr lang="it-IT" altLang="it-IT" sz="1800" smtClean="0">
                <a:latin typeface="Verdana" pitchFamily="34" charset="0"/>
              </a:rPr>
              <a:t>problema linguistico visibile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1800" smtClean="0">
                <a:latin typeface="Verdana" pitchFamily="34" charset="0"/>
              </a:rPr>
              <a:t>	- apprendimento: in classe; acquisizione: per bagno linguistico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1800" smtClean="0">
                <a:latin typeface="Verdana" pitchFamily="34" charset="0"/>
              </a:rPr>
              <a:t>	- tempi: dai 4 mesi a uno/due anni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it-IT" altLang="it-IT" sz="1800" smtClean="0">
              <a:latin typeface="Verdana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800" smtClean="0">
                <a:latin typeface="Verdana" pitchFamily="34" charset="0"/>
              </a:rPr>
              <a:t>CALP: </a:t>
            </a:r>
            <a:r>
              <a:rPr lang="it-IT" altLang="it-IT" sz="2000" smtClean="0">
                <a:latin typeface="Verdana" pitchFamily="34" charset="0"/>
              </a:rPr>
              <a:t>cognitive accademic language profiency, ovvero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800" smtClean="0">
                <a:latin typeface="Verdana" pitchFamily="34" charset="0"/>
              </a:rPr>
              <a:t>	</a:t>
            </a:r>
            <a:r>
              <a:rPr lang="it-IT" altLang="it-IT" sz="2400" b="1" smtClean="0">
                <a:latin typeface="Verdana" pitchFamily="34" charset="0"/>
              </a:rPr>
              <a:t>abilità linguistica cognitivo accademica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400" b="1" smtClean="0">
                <a:latin typeface="Verdana" pitchFamily="34" charset="0"/>
              </a:rPr>
              <a:t>	</a:t>
            </a:r>
            <a:r>
              <a:rPr lang="it-IT" altLang="it-IT" sz="1800" b="1" smtClean="0">
                <a:latin typeface="Verdana" pitchFamily="34" charset="0"/>
              </a:rPr>
              <a:t>- </a:t>
            </a:r>
            <a:r>
              <a:rPr lang="it-IT" altLang="it-IT" sz="1800" smtClean="0">
                <a:latin typeface="Verdana" pitchFamily="34" charset="0"/>
              </a:rPr>
              <a:t>problema linguistico meno evidente</a:t>
            </a:r>
            <a:r>
              <a:rPr lang="it-IT" altLang="it-IT" sz="1800" b="1" smtClean="0">
                <a:latin typeface="Verdana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1800" b="1" smtClean="0">
                <a:latin typeface="Verdana" pitchFamily="34" charset="0"/>
              </a:rPr>
              <a:t>	- </a:t>
            </a:r>
            <a:r>
              <a:rPr lang="it-IT" altLang="it-IT" sz="1800" smtClean="0">
                <a:latin typeface="Verdana" pitchFamily="34" charset="0"/>
              </a:rPr>
              <a:t>apprendimento: in classe con strategie adeguate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1800" smtClean="0">
                <a:latin typeface="Verdana" pitchFamily="34" charset="0"/>
              </a:rPr>
              <a:t>	- tempi:lunghi (3-7 anni)</a:t>
            </a:r>
            <a:endParaRPr lang="it-IT" altLang="it-IT" sz="2000" smtClean="0">
              <a:latin typeface="Verdana" pitchFamily="34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t-IT"/>
              <a:t>BICS e CALP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egnaposto contenuto 1"/>
          <p:cNvSpPr>
            <a:spLocks noGrp="1"/>
          </p:cNvSpPr>
          <p:nvPr>
            <p:ph idx="4294967295"/>
          </p:nvPr>
        </p:nvSpPr>
        <p:spPr>
          <a:xfrm>
            <a:off x="214313" y="1357313"/>
            <a:ext cx="8472487" cy="473868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it-IT" altLang="it-IT" smtClean="0"/>
              <a:t>Dopo l’acquisizione della lingua della comunicazione si ha questa fase i cui obiettivi sono:</a:t>
            </a:r>
          </a:p>
          <a:p>
            <a:pPr>
              <a:buFont typeface="Wingdings 2" pitchFamily="18" charset="2"/>
              <a:buNone/>
            </a:pPr>
            <a:r>
              <a:rPr lang="it-IT" altLang="it-IT" b="1" smtClean="0"/>
              <a:t>1)Apprendere i contenuti </a:t>
            </a:r>
            <a:r>
              <a:rPr lang="it-IT" altLang="it-IT" smtClean="0"/>
              <a:t>del curriculo e delle aree disciplinari attraverso un linguaggio semplificato , attività strutturate e selezione dei contenuti;</a:t>
            </a:r>
          </a:p>
          <a:p>
            <a:pPr>
              <a:buFont typeface="Wingdings 2" pitchFamily="18" charset="2"/>
              <a:buNone/>
            </a:pPr>
            <a:r>
              <a:rPr lang="it-IT" altLang="it-IT" b="1" smtClean="0"/>
              <a:t>2)Sviluppar e le competenze linguistiche</a:t>
            </a:r>
            <a:r>
              <a:rPr lang="it-IT" altLang="it-IT" smtClean="0"/>
              <a:t> in L2, cioè il lessico specifico e acquisire le strutture per esprimersi (attività esigenti dal punto di vista cognitivo ma ancorate al contesto e supportate da tecniche e materiali idonei);</a:t>
            </a:r>
          </a:p>
          <a:p>
            <a:pPr>
              <a:buFont typeface="Wingdings 2" pitchFamily="18" charset="2"/>
              <a:buNone/>
            </a:pPr>
            <a:r>
              <a:rPr lang="it-IT" altLang="it-IT" b="1" smtClean="0"/>
              <a:t>3)Sviluppare le strategie di apprendimento </a:t>
            </a:r>
            <a:r>
              <a:rPr lang="it-IT" altLang="it-IT" smtClean="0"/>
              <a:t>(</a:t>
            </a:r>
            <a:r>
              <a:rPr lang="it-IT" altLang="it-IT" i="1" smtClean="0"/>
              <a:t>imparare ad imparare</a:t>
            </a:r>
            <a:r>
              <a:rPr lang="it-IT" altLang="it-IT" smtClean="0"/>
              <a:t>)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 idx="4294967295"/>
          </p:nvPr>
        </p:nvSpPr>
        <p:spPr>
          <a:xfrm>
            <a:off x="457200" y="152400"/>
            <a:ext cx="8229600" cy="919146"/>
          </a:xfrm>
        </p:spPr>
        <p:txBody>
          <a:bodyPr rtlCol="0"/>
          <a:lstStyle/>
          <a:p>
            <a:pPr algn="ctr">
              <a:defRPr/>
            </a:pPr>
            <a:r>
              <a:rPr lang="it-IT" smtClean="0"/>
              <a:t>La fase “ponte”</a:t>
            </a:r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357188" y="6215063"/>
            <a:ext cx="8358187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it-IT" sz="1000" dirty="0">
                <a:latin typeface="+mj-lt"/>
              </a:rPr>
              <a:t>Indicazioni tratte dal contributo di </a:t>
            </a:r>
            <a:r>
              <a:rPr lang="it-IT" sz="1000" dirty="0" err="1">
                <a:latin typeface="+mj-lt"/>
              </a:rPr>
              <a:t>G.Favaro</a:t>
            </a:r>
            <a:r>
              <a:rPr lang="it-IT" sz="1000" dirty="0">
                <a:latin typeface="+mj-lt"/>
              </a:rPr>
              <a:t>  </a:t>
            </a:r>
            <a:r>
              <a:rPr lang="it-IT" sz="1000" b="1" dirty="0">
                <a:latin typeface="+mj-lt"/>
              </a:rPr>
              <a:t>LEND-L’aliante – Seminario nazionale di formazione e aggiornamento – Milano, 24 ottobre 2005.</a:t>
            </a:r>
            <a:r>
              <a:rPr lang="it-IT" sz="1000" b="1" i="1" dirty="0">
                <a:latin typeface="+mj-lt"/>
              </a:rPr>
              <a:t>“Gli studenti nella scuola superiore: studiare in italiano, una sfida per gli insegnanti di tutte le discipline”</a:t>
            </a:r>
            <a:r>
              <a:rPr lang="it-IT" sz="1000" dirty="0">
                <a:latin typeface="+mj-lt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990600"/>
            <a:ext cx="8229600" cy="1219200"/>
          </a:xfrm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it-IT" altLang="it-IT" sz="3200" smtClean="0">
                <a:ln>
                  <a:noFill/>
                </a:ln>
                <a:solidFill>
                  <a:srgbClr val="99CC00"/>
                </a:solidFill>
                <a:effectLst/>
              </a:rPr>
              <a:t>Quadro di riferimento del Consiglio d'Europa </a:t>
            </a:r>
            <a:br>
              <a:rPr lang="it-IT" altLang="it-IT" sz="3200" smtClean="0">
                <a:ln>
                  <a:noFill/>
                </a:ln>
                <a:solidFill>
                  <a:srgbClr val="99CC00"/>
                </a:solidFill>
                <a:effectLst/>
              </a:rPr>
            </a:br>
            <a:r>
              <a:rPr lang="it-IT" altLang="it-IT" sz="3200" b="1" i="1" smtClean="0">
                <a:ln>
                  <a:noFill/>
                </a:ln>
                <a:solidFill>
                  <a:srgbClr val="99CC00"/>
                </a:solidFill>
                <a:effectLst/>
              </a:rPr>
              <a:t>(European Common Framework of Reference for Language Learning and Teaching)</a:t>
            </a:r>
            <a:r>
              <a:rPr lang="it-IT" altLang="it-IT" sz="2100" smtClean="0">
                <a:ln>
                  <a:noFill/>
                </a:ln>
                <a:solidFill>
                  <a:srgbClr val="99CC00"/>
                </a:solidFill>
                <a:effectLst/>
              </a:rPr>
              <a:t/>
            </a:r>
            <a:br>
              <a:rPr lang="it-IT" altLang="it-IT" sz="2100" smtClean="0">
                <a:ln>
                  <a:noFill/>
                </a:ln>
                <a:solidFill>
                  <a:srgbClr val="99CC00"/>
                </a:solidFill>
                <a:effectLst/>
              </a:rPr>
            </a:br>
            <a:endParaRPr lang="it-IT" altLang="it-IT" sz="2100" smtClean="0">
              <a:ln>
                <a:noFill/>
              </a:ln>
              <a:effectLst/>
            </a:endParaRPr>
          </a:p>
        </p:txBody>
      </p:sp>
      <p:sp>
        <p:nvSpPr>
          <p:cNvPr id="9219" name="Rectangle 3"/>
          <p:cNvSpPr>
            <a:spLocks noGrp="1"/>
          </p:cNvSpPr>
          <p:nvPr>
            <p:ph type="body" idx="1"/>
          </p:nvPr>
        </p:nvSpPr>
        <p:spPr>
          <a:xfrm>
            <a:off x="609600" y="2179638"/>
            <a:ext cx="8229600" cy="4678362"/>
          </a:xfrm>
        </p:spPr>
        <p:txBody>
          <a:bodyPr/>
          <a:lstStyle/>
          <a:p>
            <a:r>
              <a:rPr lang="it-IT" altLang="it-IT" sz="3200" smtClean="0"/>
              <a:t>Strumento messo a punto dal Consiglio d'Europa per elaborare un quadro di riferimento, comune a tutti i Paesi membri, per l'apprendimento delle lingue </a:t>
            </a:r>
          </a:p>
          <a:p>
            <a:r>
              <a:rPr lang="it-IT" altLang="it-IT" sz="3200" smtClean="0"/>
              <a:t>Sono individuati sei stadi di competenza linguistica (A1/A2, B1/B2, C1/C2) ripartiti in tre più ampi livelli: elementare (A), intermedio (B) ed avanzato (C). </a:t>
            </a:r>
          </a:p>
          <a:p>
            <a:endParaRPr lang="it-IT" alt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1101"/>
          <p:cNvGraphicFramePr>
            <a:graphicFrameLocks noChangeAspect="1"/>
          </p:cNvGraphicFramePr>
          <p:nvPr/>
        </p:nvGraphicFramePr>
        <p:xfrm>
          <a:off x="0" y="549275"/>
          <a:ext cx="8839200" cy="6026150"/>
        </p:xfrm>
        <a:graphic>
          <a:graphicData uri="http://schemas.openxmlformats.org/presentationml/2006/ole">
            <p:oleObj spid="_x0000_s10242" name="Immagine" r:id="rId3" imgW="9226296" imgH="6022848" progId="Word.Picture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2"/>
          <p:cNvSpPr>
            <a:spLocks noChangeShapeType="1"/>
          </p:cNvSpPr>
          <p:nvPr/>
        </p:nvSpPr>
        <p:spPr bwMode="auto">
          <a:xfrm>
            <a:off x="4500563" y="785813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1267" name="Line 3"/>
          <p:cNvSpPr>
            <a:spLocks noChangeShapeType="1"/>
          </p:cNvSpPr>
          <p:nvPr/>
        </p:nvSpPr>
        <p:spPr bwMode="auto">
          <a:xfrm>
            <a:off x="2071688" y="2714625"/>
            <a:ext cx="464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0" y="2428875"/>
            <a:ext cx="2357438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it-IT" altLang="it-IT" sz="1400">
                <a:latin typeface="Verdana" pitchFamily="34" charset="0"/>
              </a:rPr>
              <a:t>Comunicazione legata al contesto(</a:t>
            </a:r>
            <a:r>
              <a:rPr lang="it-IT" altLang="it-IT" sz="1400" b="1">
                <a:latin typeface="Verdana" pitchFamily="34" charset="0"/>
              </a:rPr>
              <a:t>concreta</a:t>
            </a:r>
            <a:r>
              <a:rPr lang="it-IT" altLang="it-IT" sz="1600">
                <a:latin typeface="Verdana" pitchFamily="34" charset="0"/>
              </a:rPr>
              <a:t>)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857500" y="285750"/>
            <a:ext cx="35004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it-IT" sz="1400" dirty="0">
                <a:solidFill>
                  <a:schemeClr val="bg2">
                    <a:lumMod val="75000"/>
                  </a:schemeClr>
                </a:solidFill>
                <a:latin typeface="Verdana" pitchFamily="34" charset="0"/>
              </a:rPr>
              <a:t>Comunicazione </a:t>
            </a:r>
            <a:r>
              <a:rPr lang="it-IT" sz="1400" b="1" dirty="0">
                <a:solidFill>
                  <a:schemeClr val="bg2">
                    <a:lumMod val="75000"/>
                  </a:schemeClr>
                </a:solidFill>
                <a:latin typeface="Verdana" pitchFamily="34" charset="0"/>
              </a:rPr>
              <a:t>poco esigente </a:t>
            </a:r>
            <a:r>
              <a:rPr lang="it-IT" sz="1400" dirty="0">
                <a:solidFill>
                  <a:schemeClr val="bg2">
                    <a:lumMod val="75000"/>
                  </a:schemeClr>
                </a:solidFill>
                <a:latin typeface="Verdana" pitchFamily="34" charset="0"/>
              </a:rPr>
              <a:t>dal punto di vista cognitivo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3143250" y="4429125"/>
            <a:ext cx="30702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it-IT" sz="1400" dirty="0">
                <a:solidFill>
                  <a:schemeClr val="bg2">
                    <a:lumMod val="75000"/>
                  </a:schemeClr>
                </a:solidFill>
                <a:latin typeface="Verdana" pitchFamily="34" charset="0"/>
              </a:rPr>
              <a:t>Comunicazione </a:t>
            </a:r>
            <a:r>
              <a:rPr lang="it-IT" sz="1400" b="1" dirty="0">
                <a:solidFill>
                  <a:schemeClr val="bg2">
                    <a:lumMod val="75000"/>
                  </a:schemeClr>
                </a:solidFill>
                <a:latin typeface="Verdana" pitchFamily="34" charset="0"/>
              </a:rPr>
              <a:t>esigente </a:t>
            </a:r>
            <a:r>
              <a:rPr lang="it-IT" sz="1400" dirty="0">
                <a:solidFill>
                  <a:schemeClr val="bg2">
                    <a:lumMod val="75000"/>
                  </a:schemeClr>
                </a:solidFill>
                <a:latin typeface="Verdana" pitchFamily="34" charset="0"/>
              </a:rPr>
              <a:t>dal punto di vista cognitivo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5786438" y="2428875"/>
            <a:ext cx="3000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it-IT" altLang="it-IT" sz="1400">
                <a:latin typeface="Verdana" pitchFamily="34" charset="0"/>
              </a:rPr>
              <a:t>Comunicazione indipendente dal contesto (</a:t>
            </a:r>
            <a:r>
              <a:rPr lang="it-IT" altLang="it-IT" sz="1400" b="1">
                <a:latin typeface="Verdana" pitchFamily="34" charset="0"/>
              </a:rPr>
              <a:t>astratta</a:t>
            </a:r>
            <a:r>
              <a:rPr lang="it-IT" altLang="it-IT" sz="1400">
                <a:latin typeface="Verdana" pitchFamily="34" charset="0"/>
              </a:rPr>
              <a:t>)</a:t>
            </a: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 flipV="1">
            <a:off x="3357563" y="2071688"/>
            <a:ext cx="0" cy="2057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3357563" y="4143375"/>
            <a:ext cx="28082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3563938" y="5661025"/>
            <a:ext cx="48958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it-IT" altLang="it-IT" sz="2800" b="1">
                <a:latin typeface="Verdana" pitchFamily="34" charset="0"/>
              </a:rPr>
              <a:t>Quadrante di Cummins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-346075" y="3848100"/>
            <a:ext cx="2520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it-IT" altLang="it-IT" sz="1800">
                <a:latin typeface="Times New Roman" pitchFamily="18" charset="0"/>
              </a:rPr>
              <a:t>                                      B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1889125" y="876300"/>
            <a:ext cx="3508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it-IT" altLang="it-IT" sz="1800">
                <a:latin typeface="Times New Roman" pitchFamily="18" charset="0"/>
              </a:rPr>
              <a:t>A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6357938" y="928688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it-IT" altLang="it-IT" sz="1800">
                <a:latin typeface="Times New Roman" pitchFamily="18" charset="0"/>
              </a:rPr>
              <a:t>C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6500813" y="3857625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it-IT" altLang="it-IT" sz="1800">
                <a:latin typeface="Times New Roman" pitchFamily="18" charset="0"/>
              </a:rPr>
              <a:t>D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2357438" y="1214438"/>
            <a:ext cx="1857375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it-IT" sz="1800" dirty="0"/>
              <a:t>Comunicazione quotidiana</a:t>
            </a:r>
          </a:p>
        </p:txBody>
      </p:sp>
      <p:sp>
        <p:nvSpPr>
          <p:cNvPr id="16" name="Rettangolo 15"/>
          <p:cNvSpPr/>
          <p:nvPr/>
        </p:nvSpPr>
        <p:spPr>
          <a:xfrm>
            <a:off x="5429250" y="3143250"/>
            <a:ext cx="1857375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it-IT" sz="1800" dirty="0"/>
              <a:t>Attività di studio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animBg="1"/>
      <p:bldP spid="6153" grpId="0" animBg="1"/>
      <p:bldP spid="615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Tabella 1"/>
          <p:cNvPicPr>
            <a:picLocks noGrp="1" noChangeArrowheads="1"/>
          </p:cNvPicPr>
          <p:nvPr/>
        </p:nvPicPr>
        <p:blipFill>
          <a:blip r:embed="rId2" cstate="print">
            <a:lum contrast="100000"/>
            <a:grayscl/>
          </a:blip>
          <a:srcRect/>
          <a:stretch>
            <a:fillRect/>
          </a:stretch>
        </p:blipFill>
        <p:spPr bwMode="auto">
          <a:xfrm>
            <a:off x="212725" y="212725"/>
            <a:ext cx="8791575" cy="67119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3" name="Rettangolo 2"/>
          <p:cNvSpPr/>
          <p:nvPr/>
        </p:nvSpPr>
        <p:spPr>
          <a:xfrm>
            <a:off x="357188" y="6457950"/>
            <a:ext cx="8358187" cy="2460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it-IT" sz="1000" dirty="0">
                <a:latin typeface="+mj-lt"/>
              </a:rPr>
              <a:t>Fonte: Cline e </a:t>
            </a:r>
            <a:r>
              <a:rPr lang="it-IT" sz="1000" dirty="0" err="1">
                <a:latin typeface="+mj-lt"/>
              </a:rPr>
              <a:t>Frederikson</a:t>
            </a:r>
            <a:endParaRPr lang="it-IT" sz="1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642910" y="500042"/>
          <a:ext cx="8001056" cy="5980935"/>
        </p:xfrm>
        <a:graphic>
          <a:graphicData uri="http://schemas.openxmlformats.org/drawingml/2006/table">
            <a:tbl>
              <a:tblPr/>
              <a:tblGrid>
                <a:gridCol w="888981"/>
                <a:gridCol w="3111533"/>
                <a:gridCol w="4000542"/>
              </a:tblGrid>
              <a:tr h="712284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2400"/>
                        </a:lnSpc>
                        <a:spcAft>
                          <a:spcPts val="0"/>
                        </a:spcAft>
                        <a:tabLst>
                          <a:tab pos="3060065" algn="ctr"/>
                          <a:tab pos="6120130" algn="r"/>
                          <a:tab pos="449580" algn="l"/>
                        </a:tabLst>
                      </a:pPr>
                      <a:endParaRPr lang="it-IT" sz="700" dirty="0">
                        <a:latin typeface="Times New Roman"/>
                        <a:ea typeface="Times New Roman"/>
                      </a:endParaRPr>
                    </a:p>
                  </a:txBody>
                  <a:tcPr marL="33867" marR="33867" marT="0" marB="0" vert="vert27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  <a:tabLst>
                          <a:tab pos="3060065" algn="ctr"/>
                          <a:tab pos="6120130" algn="r"/>
                          <a:tab pos="449580" algn="l"/>
                        </a:tabLst>
                      </a:pPr>
                      <a:r>
                        <a:rPr lang="it-IT" sz="1400" b="0" dirty="0" smtClean="0">
                          <a:latin typeface="Verdana" pitchFamily="34" charset="0"/>
                        </a:rPr>
                        <a:t>Comunicazione legata al contesto(</a:t>
                      </a:r>
                      <a:r>
                        <a:rPr lang="it-IT" sz="1400" b="1" dirty="0" smtClean="0">
                          <a:latin typeface="Verdana" pitchFamily="34" charset="0"/>
                        </a:rPr>
                        <a:t>concret</a:t>
                      </a:r>
                      <a:r>
                        <a:rPr lang="it-IT" sz="1400" b="0" dirty="0" smtClean="0">
                          <a:latin typeface="Verdana" pitchFamily="34" charset="0"/>
                        </a:rPr>
                        <a:t>a)</a:t>
                      </a:r>
                      <a:endParaRPr lang="it-IT" sz="1400" b="0" dirty="0">
                        <a:latin typeface="Times New Roman"/>
                        <a:ea typeface="Times New Roman"/>
                      </a:endParaRPr>
                    </a:p>
                  </a:txBody>
                  <a:tcPr marL="33867" marR="33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latin typeface="Verdana" pitchFamily="34" charset="0"/>
                        </a:rPr>
                        <a:t>Comunicazione indipendente dal contesto (</a:t>
                      </a:r>
                      <a:r>
                        <a:rPr lang="it-IT" sz="1400" b="1" dirty="0" smtClean="0">
                          <a:latin typeface="Verdana" pitchFamily="34" charset="0"/>
                        </a:rPr>
                        <a:t>astratta</a:t>
                      </a:r>
                      <a:r>
                        <a:rPr lang="it-IT" sz="1400" dirty="0" smtClean="0">
                          <a:latin typeface="Verdana" pitchFamily="34" charset="0"/>
                        </a:rPr>
                        <a:t>)</a:t>
                      </a:r>
                      <a:endParaRPr lang="it-IT" sz="1400" dirty="0">
                        <a:latin typeface="Times New Roman"/>
                        <a:ea typeface="Times New Roman"/>
                      </a:endParaRPr>
                    </a:p>
                  </a:txBody>
                  <a:tcPr marL="33867" marR="33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5451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  <a:tabLst>
                          <a:tab pos="3060065" algn="ctr"/>
                          <a:tab pos="6120130" algn="r"/>
                          <a:tab pos="449580" algn="l"/>
                        </a:tabLst>
                      </a:pPr>
                      <a:r>
                        <a:rPr lang="it-IT" sz="1600" b="1" dirty="0" smtClean="0">
                          <a:latin typeface="Times New Roman"/>
                          <a:ea typeface="Times New Roman"/>
                        </a:rPr>
                        <a:t>Attività </a:t>
                      </a:r>
                      <a:r>
                        <a:rPr lang="it-IT" sz="1600" b="1" u="sng" dirty="0" smtClean="0">
                          <a:latin typeface="Times New Roman"/>
                          <a:ea typeface="Times New Roman"/>
                        </a:rPr>
                        <a:t>poco esigenti </a:t>
                      </a:r>
                      <a:r>
                        <a:rPr lang="it-IT" sz="1600" b="1" dirty="0" smtClean="0">
                          <a:latin typeface="Times New Roman"/>
                          <a:ea typeface="Times New Roman"/>
                        </a:rPr>
                        <a:t>dal </a:t>
                      </a: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  <a:tabLst>
                          <a:tab pos="3060065" algn="ctr"/>
                          <a:tab pos="6120130" algn="r"/>
                          <a:tab pos="449580" algn="l"/>
                        </a:tabLst>
                      </a:pPr>
                      <a:r>
                        <a:rPr lang="it-IT" sz="1600" b="1" dirty="0" smtClean="0">
                          <a:latin typeface="Times New Roman"/>
                          <a:ea typeface="Times New Roman"/>
                        </a:rPr>
                        <a:t>punti di vista cognitivo</a:t>
                      </a:r>
                      <a:endParaRPr lang="it-IT" sz="1600" dirty="0">
                        <a:latin typeface="Times New Roman"/>
                        <a:ea typeface="Times New Roman"/>
                      </a:endParaRPr>
                    </a:p>
                  </a:txBody>
                  <a:tcPr marL="33867" marR="33867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 smtClean="0">
                          <a:latin typeface="Times New Roman"/>
                          <a:ea typeface="Times New Roman"/>
                        </a:rPr>
                        <a:t>A.</a:t>
                      </a:r>
                      <a:endParaRPr lang="it-IT" sz="1600" dirty="0">
                        <a:latin typeface="Times New Roman"/>
                        <a:ea typeface="Times New Roman"/>
                      </a:endParaRPr>
                    </a:p>
                    <a:p>
                      <a:pPr marL="0" lvl="0" indent="-342900" algn="just" rtl="0" eaLnBrk="1" latinLnBrk="0" hangingPunct="1">
                        <a:lnSpc>
                          <a:spcPts val="2400"/>
                        </a:lnSpc>
                        <a:spcAft>
                          <a:spcPts val="0"/>
                        </a:spcAft>
                        <a:buSzPts val="800"/>
                        <a:buFont typeface="Symbol"/>
                        <a:buNone/>
                        <a:tabLst>
                          <a:tab pos="228600" algn="l"/>
                        </a:tabLst>
                      </a:pPr>
                      <a:r>
                        <a:rPr kumimoji="0" lang="it-IT" sz="16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ATTIVITA’ CHE PONGONO RICHIESTE SU ELEMENTI PRESENTI, SENZA IMPLICARE NESSUNA TRASFORMAZIONE</a:t>
                      </a:r>
                      <a:endParaRPr kumimoji="0" lang="it-IT" sz="16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33867" marR="33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 smtClean="0">
                          <a:latin typeface="Times New Roman"/>
                          <a:ea typeface="Times New Roman"/>
                        </a:rPr>
                        <a:t>C</a:t>
                      </a:r>
                      <a:r>
                        <a:rPr lang="it-IT" sz="1200" dirty="0" smtClean="0"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pPr algn="just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kumimoji="0" lang="it-IT" sz="16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ATTIVITA’ SIA SCRITTE SIA ORALI CHE NON PREVEDONO COINVOLGIMENTO ATTIVO </a:t>
                      </a:r>
                      <a:r>
                        <a:rPr kumimoji="0" lang="it-IT" sz="1600" kern="12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DI</a:t>
                      </a:r>
                      <a:r>
                        <a:rPr kumimoji="0" lang="it-IT" sz="16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 MEMORIA E PENSIERO</a:t>
                      </a:r>
                      <a:endParaRPr kumimoji="0" lang="it-IT" sz="16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33867" marR="33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9772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 smtClean="0">
                          <a:latin typeface="Times New Roman"/>
                          <a:ea typeface="Times New Roman"/>
                        </a:rPr>
                        <a:t>Attività </a:t>
                      </a:r>
                      <a:r>
                        <a:rPr lang="it-IT" sz="1600" b="1" u="sng" dirty="0" smtClean="0">
                          <a:latin typeface="Times New Roman"/>
                          <a:ea typeface="Times New Roman"/>
                        </a:rPr>
                        <a:t>più esigenti </a:t>
                      </a:r>
                      <a:r>
                        <a:rPr lang="it-IT" sz="1600" b="1" dirty="0" smtClean="0">
                          <a:latin typeface="Times New Roman"/>
                          <a:ea typeface="Times New Roman"/>
                        </a:rPr>
                        <a:t>e complesse dal punto di vista cognitivo</a:t>
                      </a:r>
                      <a:endParaRPr lang="it-IT" sz="1600" dirty="0">
                        <a:latin typeface="Times New Roman"/>
                        <a:ea typeface="Times New Roman"/>
                      </a:endParaRPr>
                    </a:p>
                  </a:txBody>
                  <a:tcPr marL="33867" marR="33867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800"/>
                        <a:buFont typeface="Symbol"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it-IT" sz="1600" b="1" dirty="0" smtClean="0">
                          <a:latin typeface="Times New Roman"/>
                          <a:ea typeface="Times New Roman"/>
                        </a:rPr>
                        <a:t>B</a:t>
                      </a:r>
                      <a:r>
                        <a:rPr lang="it-IT" sz="1600" dirty="0" smtClean="0">
                          <a:latin typeface="Times New Roman"/>
                          <a:ea typeface="Times New Roman"/>
                        </a:rPr>
                        <a:t>. </a:t>
                      </a:r>
                    </a:p>
                    <a:p>
                      <a:pPr marL="0" marR="0" lvl="0" indent="-342900" algn="just" defTabSz="9144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800"/>
                        <a:buFont typeface="Symbol"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kumimoji="0" lang="it-IT" sz="16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ATTIVITA’ CHE PONGONO RICHIESTE SU ELEMENTI PRESENTI, MA CHE IMPLICANO TRASFORMAZIONI E GENERALIZZAZIONI </a:t>
                      </a:r>
                      <a:r>
                        <a:rPr kumimoji="0" lang="it-IT" sz="1600" kern="12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DI</a:t>
                      </a:r>
                      <a:r>
                        <a:rPr kumimoji="0" lang="it-IT" sz="16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 REGOLE DA PARTE DELLO STUDENTE</a:t>
                      </a:r>
                    </a:p>
                    <a:p>
                      <a:pPr marL="342900" lvl="0" indent="-342900" algn="just">
                        <a:lnSpc>
                          <a:spcPts val="2400"/>
                        </a:lnSpc>
                        <a:spcAft>
                          <a:spcPts val="0"/>
                        </a:spcAft>
                        <a:buSzPts val="800"/>
                        <a:buFont typeface="Symbol"/>
                        <a:buNone/>
                        <a:tabLst>
                          <a:tab pos="228600" algn="l"/>
                        </a:tabLst>
                      </a:pPr>
                      <a:endParaRPr lang="it-IT" sz="1600" dirty="0">
                        <a:latin typeface="Times New Roman"/>
                        <a:ea typeface="Times New Roman"/>
                      </a:endParaRPr>
                    </a:p>
                  </a:txBody>
                  <a:tcPr marL="33867" marR="33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 smtClean="0">
                          <a:latin typeface="Times New Roman"/>
                          <a:ea typeface="Times New Roman"/>
                        </a:rPr>
                        <a:t>D</a:t>
                      </a:r>
                      <a:r>
                        <a:rPr lang="it-IT" sz="1600" dirty="0" smtClean="0">
                          <a:latin typeface="Times New Roman"/>
                          <a:ea typeface="Times New Roman"/>
                        </a:rPr>
                        <a:t>. </a:t>
                      </a: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latin typeface="Times New Roman"/>
                          <a:ea typeface="Times New Roman"/>
                        </a:rPr>
                        <a:t>ATTIVITA’ SCOLASTICHE</a:t>
                      </a:r>
                      <a:endParaRPr lang="it-IT" sz="1600" dirty="0">
                        <a:latin typeface="Times New Roman"/>
                        <a:ea typeface="Times New Roman"/>
                      </a:endParaRPr>
                    </a:p>
                  </a:txBody>
                  <a:tcPr marL="33867" marR="33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0" y="1628775"/>
            <a:ext cx="9144000" cy="48958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>
                <a:latin typeface="Verdana" pitchFamily="34" charset="0"/>
              </a:rPr>
              <a:t>	</a:t>
            </a:r>
            <a:r>
              <a:rPr lang="it-IT" altLang="it-IT" sz="2800" u="sng" smtClean="0">
                <a:latin typeface="Verdana" pitchFamily="34" charset="0"/>
              </a:rPr>
              <a:t>Se uno studente non comprende non potrà fare progressi nell’interlingua, di conseguenza, farà fatica a comprendere, innescando un circolo vizioso.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it-IT" altLang="it-IT" sz="2800" i="1" u="sng" smtClean="0">
              <a:latin typeface="Verdana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it-IT" altLang="it-IT" sz="2800" i="1" u="sng" smtClean="0">
                <a:latin typeface="Verdana" pitchFamily="34" charset="0"/>
              </a:rPr>
              <a:t>Imput</a:t>
            </a:r>
            <a:r>
              <a:rPr lang="it-IT" altLang="it-IT" sz="2800" u="sng" smtClean="0">
                <a:latin typeface="Verdana" pitchFamily="34" charset="0"/>
              </a:rPr>
              <a:t> comprensibile</a:t>
            </a:r>
            <a:r>
              <a:rPr lang="it-IT" altLang="it-IT" sz="2800" smtClean="0">
                <a:latin typeface="Verdana" pitchFamily="34" charset="0"/>
              </a:rPr>
              <a:t> (Krashen): </a:t>
            </a:r>
            <a:r>
              <a:rPr lang="it-IT" altLang="it-IT" sz="2800" b="1" smtClean="0">
                <a:latin typeface="Verdana" pitchFamily="34" charset="0"/>
              </a:rPr>
              <a:t>i+1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>
                <a:latin typeface="Verdana" pitchFamily="34" charset="0"/>
              </a:rPr>
              <a:t>	Un testo può essere comprensibile anche se presenta una difficoltà, ma lo scarto deve essere “+1”. Se il divario tra la competenza del lettore e il testo è maggiore l’esito saranno delusione e insuccesso.</a:t>
            </a:r>
            <a:endParaRPr lang="it-IT" altLang="it-IT" sz="2800" u="sng" smtClean="0">
              <a:latin typeface="Verdana" pitchFamily="34" charset="0"/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t-IT" sz="3600">
                <a:latin typeface="Verdana" pitchFamily="34" charset="0"/>
              </a:rPr>
              <a:t>Legame tra comprensione  e apprendimento linguistico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ta">
  <a:themeElements>
    <a:clrScheme name="Carta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arta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rta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1175</TotalTime>
  <Words>482</Words>
  <Application>Microsoft Office PowerPoint</Application>
  <PresentationFormat>Presentazione su schermo (4:3)</PresentationFormat>
  <Paragraphs>71</Paragraphs>
  <Slides>18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6" baseType="lpstr">
      <vt:lpstr>Arial</vt:lpstr>
      <vt:lpstr>Constantia</vt:lpstr>
      <vt:lpstr>Wingdings 2</vt:lpstr>
      <vt:lpstr>Calibri</vt:lpstr>
      <vt:lpstr>Verdana</vt:lpstr>
      <vt:lpstr>Times New Roman</vt:lpstr>
      <vt:lpstr>Carta</vt:lpstr>
      <vt:lpstr>Immagine di Microsoft Word</vt:lpstr>
      <vt:lpstr>Diapositiva 1</vt:lpstr>
      <vt:lpstr>BICS e CALP</vt:lpstr>
      <vt:lpstr>La fase “ponte”</vt:lpstr>
      <vt:lpstr>Quadro di riferimento del Consiglio d'Europa  (European Common Framework of Reference for Language Learning and Teaching) </vt:lpstr>
      <vt:lpstr>Diapositiva 5</vt:lpstr>
      <vt:lpstr>Diapositiva 6</vt:lpstr>
      <vt:lpstr>Diapositiva 7</vt:lpstr>
      <vt:lpstr>Diapositiva 8</vt:lpstr>
      <vt:lpstr>Legame tra comprensione  e apprendimento linguistico</vt:lpstr>
      <vt:lpstr>Le fasi e le sequenze di acquisizione linguistica in italiano L2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f.terenzi</dc:creator>
  <cp:lastModifiedBy>Administrator</cp:lastModifiedBy>
  <cp:revision>52</cp:revision>
  <cp:lastPrinted>2015-01-26T13:38:06Z</cp:lastPrinted>
  <dcterms:created xsi:type="dcterms:W3CDTF">2008-08-25T11:16:58Z</dcterms:created>
  <dcterms:modified xsi:type="dcterms:W3CDTF">2015-01-26T17:02:48Z</dcterms:modified>
</cp:coreProperties>
</file>