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3399"/>
    <a:srgbClr val="6600CC"/>
    <a:srgbClr val="339966"/>
    <a:srgbClr val="FF99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70" d="100"/>
          <a:sy n="70" d="100"/>
        </p:scale>
        <p:origin x="66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467797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389995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95744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266384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310304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29138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409752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07798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421919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72178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B297E9-4A83-432D-8944-78225DC4688A}" type="datetimeFigureOut">
              <a:rPr lang="es-ES" smtClean="0"/>
              <a:pPr/>
              <a:t>14/04/2015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84EE5F-7093-4820-A8AC-FFD8CA35587B}" type="slidenum">
              <a:rPr lang="es-ES" smtClean="0"/>
              <a:pPr/>
              <a:t>‹Nº›</a:t>
            </a:fld>
            <a:endParaRPr lang="es-ES"/>
          </a:p>
        </p:txBody>
      </p:sp>
    </p:spTree>
    <p:extLst>
      <p:ext uri="{BB962C8B-B14F-4D97-AF65-F5344CB8AC3E}">
        <p14:creationId xmlns:p14="http://schemas.microsoft.com/office/powerpoint/2010/main" val="175762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alpha val="62000"/>
              </a:schemeClr>
            </a:gs>
            <a:gs pos="12000">
              <a:schemeClr val="accent1">
                <a:lumMod val="45000"/>
                <a:lumOff val="55000"/>
              </a:schemeClr>
            </a:gs>
            <a:gs pos="9000">
              <a:schemeClr val="accent3">
                <a:lumMod val="20000"/>
                <a:lumOff val="80000"/>
              </a:schemeClr>
            </a:gs>
            <a:gs pos="28000">
              <a:srgbClr val="BDD0E6"/>
            </a:gs>
            <a:gs pos="3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297E9-4A83-432D-8944-78225DC4688A}" type="datetimeFigureOut">
              <a:rPr lang="es-ES" smtClean="0"/>
              <a:pPr/>
              <a:t>14/04/2015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84EE5F-7093-4820-A8AC-FFD8CA35587B}" type="slidenum">
              <a:rPr lang="es-ES" smtClean="0"/>
              <a:pPr/>
              <a:t>‹Nº›</a:t>
            </a:fld>
            <a:endParaRPr lang="es-ES"/>
          </a:p>
        </p:txBody>
      </p:sp>
    </p:spTree>
    <p:extLst>
      <p:ext uri="{BB962C8B-B14F-4D97-AF65-F5344CB8AC3E}">
        <p14:creationId xmlns:p14="http://schemas.microsoft.com/office/powerpoint/2010/main" val="33517164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46" name="Picture 150" descr="C:\Users\Samantha\AppData\Local\Microsoft\Windows\Temporary Internet Files\Content.IE5\3J35GGUY\MC900300954[1].wmf"/>
          <p:cNvPicPr>
            <a:picLocks noChangeAspect="1" noChangeArrowheads="1"/>
          </p:cNvPicPr>
          <p:nvPr/>
        </p:nvPicPr>
        <p:blipFill>
          <a:blip r:embed="rId2" cstate="print"/>
          <a:srcRect/>
          <a:stretch>
            <a:fillRect/>
          </a:stretch>
        </p:blipFill>
        <p:spPr bwMode="auto">
          <a:xfrm>
            <a:off x="2195736" y="548680"/>
            <a:ext cx="5328592" cy="5400600"/>
          </a:xfrm>
          <a:prstGeom prst="rect">
            <a:avLst/>
          </a:prstGeom>
          <a:noFill/>
        </p:spPr>
      </p:pic>
      <p:sp>
        <p:nvSpPr>
          <p:cNvPr id="4" name="3 CuadroTexto"/>
          <p:cNvSpPr txBox="1"/>
          <p:nvPr/>
        </p:nvSpPr>
        <p:spPr>
          <a:xfrm flipH="1">
            <a:off x="683568" y="188640"/>
            <a:ext cx="7776864" cy="5262979"/>
          </a:xfrm>
          <a:prstGeom prst="rect">
            <a:avLst/>
          </a:prstGeom>
          <a:noFill/>
        </p:spPr>
        <p:txBody>
          <a:bodyPr wrap="square" rtlCol="0">
            <a:spAutoFit/>
          </a:bodyPr>
          <a:lstStyle/>
          <a:p>
            <a:pPr algn="ctr"/>
            <a:endParaRPr lang="es-ES" sz="2800" b="1" dirty="0" smtClean="0">
              <a:solidFill>
                <a:schemeClr val="accent6">
                  <a:lumMod val="60000"/>
                  <a:lumOff val="40000"/>
                </a:schemeClr>
              </a:solidFill>
            </a:endParaRPr>
          </a:p>
          <a:p>
            <a:pPr algn="ctr"/>
            <a:r>
              <a:rPr lang="es-ES" sz="2800" b="1" dirty="0" smtClean="0">
                <a:solidFill>
                  <a:srgbClr val="009900"/>
                </a:solidFill>
              </a:rPr>
              <a:t>UNIVERSIDAD AUTONOMA DE CHIRIQUI</a:t>
            </a:r>
            <a:endParaRPr lang="es-ES" sz="2800" b="1" dirty="0" smtClean="0">
              <a:solidFill>
                <a:srgbClr val="009900"/>
              </a:solidFill>
            </a:endParaRPr>
          </a:p>
          <a:p>
            <a:pPr algn="ctr"/>
            <a:r>
              <a:rPr lang="es-ES" sz="2800" b="1" dirty="0" smtClean="0">
                <a:solidFill>
                  <a:srgbClr val="009900"/>
                </a:solidFill>
              </a:rPr>
              <a:t>ESCUELA DE INFORMATICA</a:t>
            </a:r>
            <a:endParaRPr lang="es-ES" sz="2800" b="1" dirty="0">
              <a:solidFill>
                <a:srgbClr val="009900"/>
              </a:solidFill>
            </a:endParaRPr>
          </a:p>
          <a:p>
            <a:pPr algn="ctr"/>
            <a:r>
              <a:rPr lang="es-ES" sz="2800" b="1" dirty="0" smtClean="0">
                <a:solidFill>
                  <a:srgbClr val="009900"/>
                </a:solidFill>
              </a:rPr>
              <a:t>Tema:</a:t>
            </a:r>
          </a:p>
          <a:p>
            <a:pPr algn="ctr"/>
            <a:r>
              <a:rPr lang="es-ES" sz="2800" b="1" dirty="0" smtClean="0">
                <a:solidFill>
                  <a:srgbClr val="009900"/>
                </a:solidFill>
              </a:rPr>
              <a:t>Lenguajes de programación</a:t>
            </a:r>
            <a:endParaRPr lang="es-ES" sz="2800" b="1" dirty="0">
              <a:solidFill>
                <a:srgbClr val="009900"/>
              </a:solidFill>
            </a:endParaRPr>
          </a:p>
          <a:p>
            <a:pPr algn="ctr"/>
            <a:endParaRPr lang="es-ES" sz="2800" b="1" dirty="0" smtClean="0">
              <a:solidFill>
                <a:srgbClr val="009900"/>
              </a:solidFill>
            </a:endParaRPr>
          </a:p>
          <a:p>
            <a:pPr algn="ctr"/>
            <a:r>
              <a:rPr lang="es-ES" sz="2800" b="1" dirty="0" smtClean="0">
                <a:solidFill>
                  <a:srgbClr val="009900"/>
                </a:solidFill>
              </a:rPr>
              <a:t>ELABORADO POR:</a:t>
            </a:r>
            <a:endParaRPr lang="es-ES" sz="2800" b="1" dirty="0" smtClean="0">
              <a:solidFill>
                <a:srgbClr val="009900"/>
              </a:solidFill>
            </a:endParaRPr>
          </a:p>
          <a:p>
            <a:pPr algn="ctr"/>
            <a:r>
              <a:rPr lang="es-ES" sz="2800" b="1" dirty="0" smtClean="0">
                <a:solidFill>
                  <a:srgbClr val="009900"/>
                </a:solidFill>
              </a:rPr>
              <a:t>BENIGNO ORTIZ</a:t>
            </a:r>
            <a:endParaRPr lang="es-ES" sz="2800" b="1" dirty="0" smtClean="0">
              <a:solidFill>
                <a:srgbClr val="009900"/>
              </a:solidFill>
            </a:endParaRPr>
          </a:p>
          <a:p>
            <a:pPr algn="ctr"/>
            <a:endParaRPr lang="es-ES" sz="2800" b="1" dirty="0">
              <a:solidFill>
                <a:srgbClr val="009900"/>
              </a:solidFill>
            </a:endParaRPr>
          </a:p>
          <a:p>
            <a:pPr algn="ctr"/>
            <a:r>
              <a:rPr lang="es-ES" sz="2800" b="1" dirty="0" smtClean="0">
                <a:solidFill>
                  <a:srgbClr val="009900"/>
                </a:solidFill>
              </a:rPr>
              <a:t>PROGRAMACION EMPRESARIAL</a:t>
            </a:r>
          </a:p>
          <a:p>
            <a:pPr algn="ctr"/>
            <a:r>
              <a:rPr lang="es-ES" sz="2800" b="1" dirty="0" smtClean="0">
                <a:solidFill>
                  <a:srgbClr val="009900"/>
                </a:solidFill>
              </a:rPr>
              <a:t>II AÑO</a:t>
            </a:r>
          </a:p>
          <a:p>
            <a:pPr algn="ctr"/>
            <a:r>
              <a:rPr lang="es-ES" sz="2800" b="1" dirty="0" smtClean="0">
                <a:solidFill>
                  <a:srgbClr val="009900"/>
                </a:solidFill>
              </a:rPr>
              <a:t>2015</a:t>
            </a:r>
            <a:endParaRPr lang="es-ES" sz="2800" b="1" dirty="0" smtClean="0">
              <a:solidFill>
                <a:srgbClr val="009900"/>
              </a:solidFill>
            </a:endParaRPr>
          </a:p>
        </p:txBody>
      </p:sp>
    </p:spTree>
    <p:extLst>
      <p:ext uri="{BB962C8B-B14F-4D97-AF65-F5344CB8AC3E}">
        <p14:creationId xmlns:p14="http://schemas.microsoft.com/office/powerpoint/2010/main" val="1017955246"/>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88640"/>
            <a:ext cx="7560840" cy="5940088"/>
          </a:xfrm>
          <a:prstGeom prst="rect">
            <a:avLst/>
          </a:prstGeom>
        </p:spPr>
        <p:txBody>
          <a:bodyPr wrap="square">
            <a:spAutoFit/>
          </a:bodyPr>
          <a:lstStyle/>
          <a:p>
            <a:pPr lvl="0" algn="ctr"/>
            <a:r>
              <a:rPr lang="es-MX" sz="2000" b="1" dirty="0">
                <a:solidFill>
                  <a:srgbClr val="339966"/>
                </a:solidFill>
                <a:latin typeface="Century Gothic" pitchFamily="34" charset="0"/>
              </a:rPr>
              <a:t>Lenguaje </a:t>
            </a:r>
            <a:r>
              <a:rPr lang="es-MX" sz="2000" b="1" dirty="0" err="1" smtClean="0">
                <a:solidFill>
                  <a:srgbClr val="339966"/>
                </a:solidFill>
                <a:latin typeface="Century Gothic" pitchFamily="34" charset="0"/>
              </a:rPr>
              <a:t>Javascript</a:t>
            </a:r>
            <a:endParaRPr lang="es-MX" sz="2000" b="1" dirty="0" smtClean="0">
              <a:solidFill>
                <a:srgbClr val="339966"/>
              </a:solidFill>
              <a:latin typeface="Century Gothic" pitchFamily="34" charset="0"/>
            </a:endParaRPr>
          </a:p>
          <a:p>
            <a:pPr lvl="0" algn="ctr"/>
            <a:endParaRPr lang="es-ES" sz="2000" b="1" dirty="0">
              <a:solidFill>
                <a:srgbClr val="339966"/>
              </a:solidFill>
              <a:latin typeface="Century Gothic" pitchFamily="34" charset="0"/>
            </a:endParaRPr>
          </a:p>
          <a:p>
            <a:pPr algn="ctr"/>
            <a:r>
              <a:rPr lang="es-MX" sz="2000" b="1" dirty="0">
                <a:solidFill>
                  <a:srgbClr val="339966"/>
                </a:solidFill>
                <a:latin typeface="Century Gothic" pitchFamily="34" charset="0"/>
              </a:rPr>
              <a:t>Este es un lenguaje interpretado, no requiere compilación. Fue creado por </a:t>
            </a:r>
            <a:r>
              <a:rPr lang="es-MX" sz="2000" b="1" dirty="0" err="1">
                <a:solidFill>
                  <a:srgbClr val="339966"/>
                </a:solidFill>
                <a:latin typeface="Century Gothic" pitchFamily="34" charset="0"/>
              </a:rPr>
              <a:t>Brendan</a:t>
            </a:r>
            <a:r>
              <a:rPr lang="es-MX" sz="2000" b="1" dirty="0">
                <a:solidFill>
                  <a:srgbClr val="339966"/>
                </a:solidFill>
                <a:latin typeface="Century Gothic" pitchFamily="34" charset="0"/>
              </a:rPr>
              <a:t> </a:t>
            </a:r>
            <a:r>
              <a:rPr lang="es-MX" sz="2000" b="1" dirty="0" err="1">
                <a:solidFill>
                  <a:srgbClr val="339966"/>
                </a:solidFill>
                <a:latin typeface="Century Gothic" pitchFamily="34" charset="0"/>
              </a:rPr>
              <a:t>Eich</a:t>
            </a:r>
            <a:r>
              <a:rPr lang="es-MX" sz="2000" b="1" dirty="0">
                <a:solidFill>
                  <a:srgbClr val="339966"/>
                </a:solidFill>
                <a:latin typeface="Century Gothic" pitchFamily="34" charset="0"/>
              </a:rPr>
              <a:t> en la empresa Netscape </a:t>
            </a:r>
            <a:r>
              <a:rPr lang="es-MX" sz="2000" b="1" dirty="0" err="1">
                <a:solidFill>
                  <a:srgbClr val="339966"/>
                </a:solidFill>
                <a:latin typeface="Century Gothic" pitchFamily="34" charset="0"/>
              </a:rPr>
              <a:t>Communications</a:t>
            </a:r>
            <a:r>
              <a:rPr lang="es-MX" sz="2000" b="1" dirty="0">
                <a:solidFill>
                  <a:srgbClr val="339966"/>
                </a:solidFill>
                <a:latin typeface="Century Gothic" pitchFamily="34" charset="0"/>
              </a:rPr>
              <a:t>. Utilizado principalmente en páginas web. Es similar a Java, aunque no es un lenguaje orientado a objetos, el mismo no dispone de herencias. La mayoría de los navegadores en sus últimas versiones interpretan código </a:t>
            </a:r>
            <a:r>
              <a:rPr lang="es-MX" sz="2000" b="1" dirty="0" err="1" smtClean="0">
                <a:solidFill>
                  <a:srgbClr val="339966"/>
                </a:solidFill>
                <a:latin typeface="Century Gothic" pitchFamily="34" charset="0"/>
              </a:rPr>
              <a:t>Javascript</a:t>
            </a:r>
            <a:endParaRPr lang="es-MX" sz="2000" b="1" dirty="0" smtClean="0">
              <a:solidFill>
                <a:srgbClr val="339966"/>
              </a:solidFill>
              <a:latin typeface="Century Gothic" pitchFamily="34" charset="0"/>
            </a:endParaRPr>
          </a:p>
          <a:p>
            <a:pPr algn="ctr"/>
            <a:endParaRPr lang="es-MX" sz="2000" b="1" dirty="0">
              <a:solidFill>
                <a:srgbClr val="339966"/>
              </a:solidFill>
              <a:latin typeface="Century Gothic" pitchFamily="34" charset="0"/>
            </a:endParaRPr>
          </a:p>
          <a:p>
            <a:pPr algn="ctr"/>
            <a:r>
              <a:rPr lang="es-MX" sz="2000" b="1" dirty="0" smtClean="0">
                <a:solidFill>
                  <a:srgbClr val="339966"/>
                </a:solidFill>
                <a:latin typeface="Century Gothic" pitchFamily="34" charset="0"/>
              </a:rPr>
              <a:t>Ventajas</a:t>
            </a:r>
            <a:r>
              <a:rPr lang="es-MX" sz="2000" b="1" dirty="0">
                <a:solidFill>
                  <a:srgbClr val="339966"/>
                </a:solidFill>
                <a:latin typeface="Century Gothic" pitchFamily="34" charset="0"/>
              </a:rPr>
              <a:t>:</a:t>
            </a:r>
            <a:endParaRPr lang="es-ES" sz="2000" b="1" dirty="0">
              <a:solidFill>
                <a:srgbClr val="339966"/>
              </a:solidFill>
              <a:latin typeface="Century Gothic" pitchFamily="34" charset="0"/>
            </a:endParaRPr>
          </a:p>
          <a:p>
            <a:pPr algn="ctr"/>
            <a:r>
              <a:rPr lang="es-MX" sz="2000" b="1" dirty="0">
                <a:solidFill>
                  <a:srgbClr val="339966"/>
                </a:solidFill>
                <a:latin typeface="Century Gothic" pitchFamily="34" charset="0"/>
              </a:rPr>
              <a:t>•Lenguaje de scripting seguro y fiable.</a:t>
            </a:r>
            <a:endParaRPr lang="es-ES" sz="2000" b="1" dirty="0">
              <a:solidFill>
                <a:srgbClr val="339966"/>
              </a:solidFill>
              <a:latin typeface="Century Gothic" pitchFamily="34" charset="0"/>
            </a:endParaRPr>
          </a:p>
          <a:p>
            <a:pPr algn="ctr"/>
            <a:r>
              <a:rPr lang="es-MX" sz="2000" b="1" dirty="0">
                <a:solidFill>
                  <a:srgbClr val="339966"/>
                </a:solidFill>
                <a:latin typeface="Century Gothic" pitchFamily="34" charset="0"/>
              </a:rPr>
              <a:t>•Los script tienen capacidades limitadas, por razones de seguridad.</a:t>
            </a:r>
            <a:endParaRPr lang="es-ES" sz="2000" b="1" dirty="0">
              <a:solidFill>
                <a:srgbClr val="339966"/>
              </a:solidFill>
              <a:latin typeface="Century Gothic" pitchFamily="34" charset="0"/>
            </a:endParaRPr>
          </a:p>
          <a:p>
            <a:pPr algn="ctr"/>
            <a:r>
              <a:rPr lang="es-MX" sz="2000" b="1" dirty="0">
                <a:solidFill>
                  <a:srgbClr val="339966"/>
                </a:solidFill>
                <a:latin typeface="Century Gothic" pitchFamily="34" charset="0"/>
              </a:rPr>
              <a:t>•El código </a:t>
            </a:r>
            <a:r>
              <a:rPr lang="es-MX" sz="2000" b="1" dirty="0" err="1">
                <a:solidFill>
                  <a:srgbClr val="339966"/>
                </a:solidFill>
                <a:latin typeface="Century Gothic" pitchFamily="34" charset="0"/>
              </a:rPr>
              <a:t>Javascript</a:t>
            </a:r>
            <a:r>
              <a:rPr lang="es-MX" sz="2000" b="1" dirty="0">
                <a:solidFill>
                  <a:srgbClr val="339966"/>
                </a:solidFill>
                <a:latin typeface="Century Gothic" pitchFamily="34" charset="0"/>
              </a:rPr>
              <a:t> se ejecuta en el cliente.</a:t>
            </a:r>
            <a:endParaRPr lang="es-ES" sz="2000" b="1" dirty="0">
              <a:solidFill>
                <a:srgbClr val="339966"/>
              </a:solidFill>
              <a:latin typeface="Century Gothic" pitchFamily="34" charset="0"/>
            </a:endParaRPr>
          </a:p>
          <a:p>
            <a:pPr algn="ctr"/>
            <a:endParaRPr lang="es-MX" sz="2000" b="1" dirty="0" smtClean="0">
              <a:solidFill>
                <a:srgbClr val="339966"/>
              </a:solidFill>
              <a:latin typeface="Century Gothic" pitchFamily="34" charset="0"/>
            </a:endParaRPr>
          </a:p>
          <a:p>
            <a:pPr algn="ctr"/>
            <a:r>
              <a:rPr lang="es-MX" sz="2000" b="1" dirty="0" smtClean="0">
                <a:solidFill>
                  <a:srgbClr val="339966"/>
                </a:solidFill>
                <a:latin typeface="Century Gothic" pitchFamily="34" charset="0"/>
              </a:rPr>
              <a:t>Desventajas</a:t>
            </a:r>
            <a:r>
              <a:rPr lang="es-MX" sz="2000" b="1" dirty="0">
                <a:solidFill>
                  <a:srgbClr val="339966"/>
                </a:solidFill>
                <a:latin typeface="Century Gothic" pitchFamily="34" charset="0"/>
              </a:rPr>
              <a:t>:</a:t>
            </a:r>
            <a:endParaRPr lang="es-ES" sz="2000" b="1" dirty="0">
              <a:solidFill>
                <a:srgbClr val="339966"/>
              </a:solidFill>
              <a:latin typeface="Century Gothic" pitchFamily="34" charset="0"/>
            </a:endParaRPr>
          </a:p>
          <a:p>
            <a:pPr algn="ctr"/>
            <a:r>
              <a:rPr lang="es-MX" sz="2000" b="1" dirty="0">
                <a:solidFill>
                  <a:srgbClr val="339966"/>
                </a:solidFill>
                <a:latin typeface="Century Gothic" pitchFamily="34" charset="0"/>
              </a:rPr>
              <a:t>•Código visible por cualquier </a:t>
            </a:r>
            <a:r>
              <a:rPr lang="es-MX" sz="2000" b="1" dirty="0" smtClean="0">
                <a:solidFill>
                  <a:srgbClr val="339966"/>
                </a:solidFill>
                <a:latin typeface="Century Gothic" pitchFamily="34" charset="0"/>
              </a:rPr>
              <a:t>usuario</a:t>
            </a:r>
          </a:p>
          <a:p>
            <a:pPr algn="ctr"/>
            <a:r>
              <a:rPr lang="es-MX" sz="2000" b="1" dirty="0">
                <a:solidFill>
                  <a:srgbClr val="339966"/>
                </a:solidFill>
                <a:latin typeface="Century Gothic" pitchFamily="34" charset="0"/>
              </a:rPr>
              <a:t>El código debe descargarse completamente</a:t>
            </a:r>
            <a:r>
              <a:rPr lang="es-MX" sz="2000" b="1" dirty="0" smtClean="0">
                <a:solidFill>
                  <a:srgbClr val="339966"/>
                </a:solidFill>
                <a:latin typeface="Century Gothic" pitchFamily="34" charset="0"/>
              </a:rPr>
              <a:t>.</a:t>
            </a:r>
            <a:endParaRPr lang="es-ES" sz="2000" b="1" dirty="0">
              <a:solidFill>
                <a:srgbClr val="339966"/>
              </a:solidFill>
              <a:latin typeface="Century Gothic" pitchFamily="34" charset="0"/>
            </a:endParaRPr>
          </a:p>
        </p:txBody>
      </p:sp>
    </p:spTree>
    <p:extLst>
      <p:ext uri="{BB962C8B-B14F-4D97-AF65-F5344CB8AC3E}">
        <p14:creationId xmlns:p14="http://schemas.microsoft.com/office/powerpoint/2010/main" val="607839523"/>
      </p:ext>
    </p:extLst>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332656"/>
            <a:ext cx="7920880" cy="6740307"/>
          </a:xfrm>
          <a:prstGeom prst="rect">
            <a:avLst/>
          </a:prstGeom>
        </p:spPr>
        <p:txBody>
          <a:bodyPr wrap="square">
            <a:spAutoFit/>
          </a:bodyPr>
          <a:lstStyle/>
          <a:p>
            <a:pPr lvl="0" algn="ctr"/>
            <a:r>
              <a:rPr lang="es-MX" b="1" dirty="0">
                <a:solidFill>
                  <a:srgbClr val="6600CC"/>
                </a:solidFill>
                <a:latin typeface="Century Gothic" pitchFamily="34" charset="0"/>
              </a:rPr>
              <a:t>Lenguaje Ruby</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Es un lenguaje interpretado de muy alto nivel y orientado a objetos. Desarrollado en el 1993 por el programador japonés </a:t>
            </a:r>
            <a:r>
              <a:rPr lang="es-MX" b="1" dirty="0" err="1">
                <a:solidFill>
                  <a:srgbClr val="6600CC"/>
                </a:solidFill>
                <a:latin typeface="Century Gothic" pitchFamily="34" charset="0"/>
              </a:rPr>
              <a:t>Yukihiro</a:t>
            </a:r>
            <a:r>
              <a:rPr lang="es-MX" b="1" dirty="0">
                <a:solidFill>
                  <a:srgbClr val="6600CC"/>
                </a:solidFill>
                <a:latin typeface="Century Gothic" pitchFamily="34" charset="0"/>
              </a:rPr>
              <a:t> “</a:t>
            </a:r>
            <a:r>
              <a:rPr lang="es-MX" b="1" dirty="0" err="1">
                <a:solidFill>
                  <a:srgbClr val="6600CC"/>
                </a:solidFill>
                <a:latin typeface="Century Gothic" pitchFamily="34" charset="0"/>
              </a:rPr>
              <a:t>Matz</a:t>
            </a:r>
            <a:r>
              <a:rPr lang="es-MX" b="1" dirty="0">
                <a:solidFill>
                  <a:srgbClr val="6600CC"/>
                </a:solidFill>
                <a:latin typeface="Century Gothic" pitchFamily="34" charset="0"/>
              </a:rPr>
              <a:t>” </a:t>
            </a:r>
            <a:r>
              <a:rPr lang="es-MX" b="1" dirty="0" err="1">
                <a:solidFill>
                  <a:srgbClr val="6600CC"/>
                </a:solidFill>
                <a:latin typeface="Century Gothic" pitchFamily="34" charset="0"/>
              </a:rPr>
              <a:t>Matsumoto</a:t>
            </a:r>
            <a:r>
              <a:rPr lang="es-MX" b="1" dirty="0">
                <a:solidFill>
                  <a:srgbClr val="6600CC"/>
                </a:solidFill>
                <a:latin typeface="Century Gothic" pitchFamily="34" charset="0"/>
              </a:rPr>
              <a:t>. Su sintaxis está inspirada en </a:t>
            </a:r>
            <a:r>
              <a:rPr lang="es-MX" b="1" dirty="0" err="1">
                <a:solidFill>
                  <a:srgbClr val="6600CC"/>
                </a:solidFill>
                <a:latin typeface="Century Gothic" pitchFamily="34" charset="0"/>
              </a:rPr>
              <a:t>Phyton</a:t>
            </a:r>
            <a:r>
              <a:rPr lang="es-MX" b="1" dirty="0">
                <a:solidFill>
                  <a:srgbClr val="6600CC"/>
                </a:solidFill>
                <a:latin typeface="Century Gothic" pitchFamily="34" charset="0"/>
              </a:rPr>
              <a:t>, Perl. Es distribuido bajo licencia de software </a:t>
            </a:r>
            <a:r>
              <a:rPr lang="es-MX" b="1" dirty="0" smtClean="0">
                <a:solidFill>
                  <a:srgbClr val="6600CC"/>
                </a:solidFill>
                <a:latin typeface="Century Gothic" pitchFamily="34" charset="0"/>
              </a:rPr>
              <a:t>libre.</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 </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Ruby es un lenguaje dinámico para una programación orientada a objetos rápida y sencilla. Para los que deseen iniciarse en este lenguaje pueden encontrar un tutorial interactivo de </a:t>
            </a:r>
            <a:r>
              <a:rPr lang="es-MX" b="1" dirty="0" err="1">
                <a:solidFill>
                  <a:srgbClr val="6600CC"/>
                </a:solidFill>
                <a:latin typeface="Century Gothic" pitchFamily="34" charset="0"/>
              </a:rPr>
              <a:t>ruby</a:t>
            </a:r>
            <a:r>
              <a:rPr lang="es-MX" b="1" dirty="0">
                <a:solidFill>
                  <a:srgbClr val="6600CC"/>
                </a:solidFill>
                <a:latin typeface="Century Gothic" pitchFamily="34" charset="0"/>
              </a:rPr>
              <a:t>. Se encuentra también a disposición de estos usuarios un sitio con informaciones y cursos en español</a:t>
            </a:r>
            <a:r>
              <a:rPr lang="es-MX" b="1" dirty="0" smtClean="0">
                <a:solidFill>
                  <a:srgbClr val="6600CC"/>
                </a:solidFill>
                <a:latin typeface="Century Gothic" pitchFamily="34" charset="0"/>
              </a:rPr>
              <a:t>.</a:t>
            </a:r>
          </a:p>
          <a:p>
            <a:pPr algn="ctr"/>
            <a:endParaRPr lang="es-MX" b="1" dirty="0" smtClean="0">
              <a:solidFill>
                <a:srgbClr val="6600CC"/>
              </a:solidFill>
              <a:latin typeface="Century Gothic" pitchFamily="34" charset="0"/>
            </a:endParaRPr>
          </a:p>
          <a:p>
            <a:pPr algn="ctr"/>
            <a:r>
              <a:rPr lang="es-MX" b="1" dirty="0" smtClean="0">
                <a:solidFill>
                  <a:srgbClr val="6600CC"/>
                </a:solidFill>
                <a:latin typeface="Century Gothic" pitchFamily="34" charset="0"/>
              </a:rPr>
              <a:t>Ventajas:</a:t>
            </a:r>
            <a:endParaRPr lang="es-MX" b="1" dirty="0">
              <a:solidFill>
                <a:srgbClr val="6600CC"/>
              </a:solidFill>
              <a:latin typeface="Century Gothic" pitchFamily="34" charset="0"/>
            </a:endParaRPr>
          </a:p>
          <a:p>
            <a:pPr algn="ctr"/>
            <a:endParaRPr lang="es-MX" b="1" dirty="0">
              <a:solidFill>
                <a:srgbClr val="6600CC"/>
              </a:solidFill>
              <a:latin typeface="Century Gothic" pitchFamily="34" charset="0"/>
            </a:endParaRPr>
          </a:p>
          <a:p>
            <a:pPr algn="ctr"/>
            <a:r>
              <a:rPr lang="es-MX" b="1" dirty="0">
                <a:solidFill>
                  <a:srgbClr val="6600CC"/>
                </a:solidFill>
                <a:latin typeface="Century Gothic" pitchFamily="34" charset="0"/>
              </a:rPr>
              <a:t>•Existe diferencia entre mayúsculas y minúsculas.</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•Múltiples expresiones por líneas, separadas por punto y coma “;”.</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•Dispone de manejo de excepciones.</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•Ruby puede cargar librerías de extensiones dinámicamente si el (Sistema Operativo) lo permite.</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•Portátil.</a:t>
            </a:r>
            <a:endParaRPr lang="es-ES" b="1" dirty="0">
              <a:solidFill>
                <a:srgbClr val="6600CC"/>
              </a:solidFill>
              <a:latin typeface="Century Gothic" pitchFamily="34" charset="0"/>
            </a:endParaRPr>
          </a:p>
          <a:p>
            <a:pPr algn="ctr"/>
            <a:r>
              <a:rPr lang="es-MX" b="1" dirty="0" smtClean="0">
                <a:solidFill>
                  <a:srgbClr val="6600CC"/>
                </a:solidFill>
                <a:latin typeface="Century Gothic" pitchFamily="34" charset="0"/>
              </a:rPr>
              <a:t>•</a:t>
            </a:r>
            <a:r>
              <a:rPr lang="es-MX" b="1" dirty="0">
                <a:solidFill>
                  <a:srgbClr val="6600CC"/>
                </a:solidFill>
                <a:latin typeface="Century Gothic" pitchFamily="34" charset="0"/>
              </a:rPr>
              <a:t>Permite desarrollar soluciones a bajo Costo.</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•Software libre.</a:t>
            </a:r>
            <a:endParaRPr lang="es-ES" b="1" dirty="0">
              <a:solidFill>
                <a:srgbClr val="6600CC"/>
              </a:solidFill>
              <a:latin typeface="Century Gothic" pitchFamily="34" charset="0"/>
            </a:endParaRPr>
          </a:p>
          <a:p>
            <a:pPr algn="ctr"/>
            <a:r>
              <a:rPr lang="es-MX" b="1" dirty="0">
                <a:solidFill>
                  <a:srgbClr val="6600CC"/>
                </a:solidFill>
                <a:latin typeface="Century Gothic" pitchFamily="34" charset="0"/>
              </a:rPr>
              <a:t>•Multiplataforma</a:t>
            </a:r>
            <a:endParaRPr lang="es-ES" b="1" dirty="0">
              <a:solidFill>
                <a:srgbClr val="6600CC"/>
              </a:solidFill>
              <a:latin typeface="Century Gothic" pitchFamily="34" charset="0"/>
            </a:endParaRPr>
          </a:p>
          <a:p>
            <a:pPr algn="ctr"/>
            <a:endParaRPr lang="es-ES" b="1" dirty="0">
              <a:solidFill>
                <a:srgbClr val="6600CC"/>
              </a:solidFill>
              <a:latin typeface="Century Gothic" pitchFamily="34" charset="0"/>
            </a:endParaRPr>
          </a:p>
        </p:txBody>
      </p:sp>
    </p:spTree>
    <p:extLst>
      <p:ext uri="{BB962C8B-B14F-4D97-AF65-F5344CB8AC3E}">
        <p14:creationId xmlns:p14="http://schemas.microsoft.com/office/powerpoint/2010/main" val="177861880"/>
      </p:ext>
    </p:extLst>
  </p:cSld>
  <p:clrMapOvr>
    <a:masterClrMapping/>
  </p:clrMapOvr>
  <p:transition>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gn="ctr"/>
            <a:r>
              <a:rPr lang="es-MX" sz="9600" dirty="0" smtClean="0">
                <a:solidFill>
                  <a:srgbClr val="FF3399"/>
                </a:solidFill>
              </a:rPr>
              <a:t>Gracias…!!!</a:t>
            </a:r>
          </a:p>
          <a:p>
            <a:pPr algn="ctr">
              <a:buNone/>
            </a:pPr>
            <a:r>
              <a:rPr lang="es-MX" sz="9600" dirty="0" smtClean="0">
                <a:solidFill>
                  <a:srgbClr val="FF3399"/>
                </a:solidFill>
              </a:rPr>
              <a:t>Por su atención</a:t>
            </a:r>
            <a:r>
              <a:rPr lang="es-MX" sz="9600" dirty="0" smtClean="0"/>
              <a:t>.</a:t>
            </a:r>
            <a:endParaRPr lang="es-MX" sz="9600" dirty="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73260" y="692696"/>
            <a:ext cx="7992888" cy="5355312"/>
          </a:xfrm>
          <a:prstGeom prst="rect">
            <a:avLst/>
          </a:prstGeom>
          <a:noFill/>
        </p:spPr>
        <p:txBody>
          <a:bodyPr wrap="square" rtlCol="0">
            <a:spAutoFit/>
          </a:bodyPr>
          <a:lstStyle/>
          <a:p>
            <a:pPr algn="ctr"/>
            <a:r>
              <a:rPr lang="es-ES" b="1" dirty="0" smtClean="0">
                <a:solidFill>
                  <a:srgbClr val="0070C0"/>
                </a:solidFill>
                <a:latin typeface="Century Gothic" pitchFamily="34" charset="0"/>
              </a:rPr>
              <a:t>Como inician:</a:t>
            </a:r>
          </a:p>
          <a:p>
            <a:pPr algn="ctr"/>
            <a:endParaRPr lang="es-ES" b="1" dirty="0">
              <a:solidFill>
                <a:srgbClr val="0070C0"/>
              </a:solidFill>
              <a:latin typeface="Century Gothic" pitchFamily="34" charset="0"/>
            </a:endParaRPr>
          </a:p>
          <a:p>
            <a:pPr algn="ctr"/>
            <a:r>
              <a:rPr lang="es-ES" b="1" dirty="0">
                <a:solidFill>
                  <a:srgbClr val="0070C0"/>
                </a:solidFill>
                <a:latin typeface="Century Gothic" pitchFamily="34" charset="0"/>
              </a:rPr>
              <a:t>A finales de 1953, John Backus sometió una propuesta a sus superiores en IBM para </a:t>
            </a:r>
          </a:p>
          <a:p>
            <a:pPr algn="ctr"/>
            <a:r>
              <a:rPr lang="es-ES" b="1" dirty="0">
                <a:solidFill>
                  <a:srgbClr val="0070C0"/>
                </a:solidFill>
                <a:latin typeface="Century Gothic" pitchFamily="34" charset="0"/>
              </a:rPr>
              <a:t>desarrollar una alternativa más práctica al lenguaje ensamblador para programar la computadora central IBM 704. </a:t>
            </a:r>
            <a:endParaRPr lang="es-ES" b="1" dirty="0" smtClean="0">
              <a:solidFill>
                <a:srgbClr val="0070C0"/>
              </a:solidFill>
              <a:latin typeface="Century Gothic" pitchFamily="34" charset="0"/>
            </a:endParaRPr>
          </a:p>
          <a:p>
            <a:pPr algn="ctr"/>
            <a:endParaRPr lang="es-ES" b="1" dirty="0">
              <a:solidFill>
                <a:srgbClr val="0070C0"/>
              </a:solidFill>
              <a:latin typeface="Century Gothic" pitchFamily="34" charset="0"/>
            </a:endParaRPr>
          </a:p>
          <a:p>
            <a:pPr algn="ctr"/>
            <a:r>
              <a:rPr lang="es-ES" b="1" dirty="0" smtClean="0">
                <a:solidFill>
                  <a:srgbClr val="0070C0"/>
                </a:solidFill>
                <a:latin typeface="Century Gothic" pitchFamily="34" charset="0"/>
              </a:rPr>
              <a:t>El </a:t>
            </a:r>
            <a:r>
              <a:rPr lang="es-ES" b="1" dirty="0">
                <a:solidFill>
                  <a:srgbClr val="0070C0"/>
                </a:solidFill>
                <a:latin typeface="Century Gothic" pitchFamily="34" charset="0"/>
              </a:rPr>
              <a:t>histórico equipo Fortran de Backus consistió en los programadores Richard </a:t>
            </a:r>
            <a:r>
              <a:rPr lang="es-ES" b="1" dirty="0" err="1">
                <a:solidFill>
                  <a:srgbClr val="0070C0"/>
                </a:solidFill>
                <a:latin typeface="Century Gothic" pitchFamily="34" charset="0"/>
              </a:rPr>
              <a:t>Goldberg</a:t>
            </a:r>
            <a:r>
              <a:rPr lang="es-ES" b="1" dirty="0">
                <a:solidFill>
                  <a:srgbClr val="0070C0"/>
                </a:solidFill>
                <a:latin typeface="Century Gothic" pitchFamily="34" charset="0"/>
              </a:rPr>
              <a:t>, </a:t>
            </a:r>
            <a:r>
              <a:rPr lang="es-ES" b="1" dirty="0" err="1">
                <a:solidFill>
                  <a:srgbClr val="0070C0"/>
                </a:solidFill>
                <a:latin typeface="Century Gothic" pitchFamily="34" charset="0"/>
              </a:rPr>
              <a:t>Sheldon</a:t>
            </a:r>
            <a:r>
              <a:rPr lang="es-ES" b="1" dirty="0">
                <a:solidFill>
                  <a:srgbClr val="0070C0"/>
                </a:solidFill>
                <a:latin typeface="Century Gothic" pitchFamily="34" charset="0"/>
              </a:rPr>
              <a:t> F. </a:t>
            </a:r>
            <a:r>
              <a:rPr lang="es-ES" b="1" dirty="0" err="1">
                <a:solidFill>
                  <a:srgbClr val="0070C0"/>
                </a:solidFill>
                <a:latin typeface="Century Gothic" pitchFamily="34" charset="0"/>
              </a:rPr>
              <a:t>Best</a:t>
            </a:r>
            <a:r>
              <a:rPr lang="es-ES" b="1" dirty="0">
                <a:solidFill>
                  <a:srgbClr val="0070C0"/>
                </a:solidFill>
                <a:latin typeface="Century Gothic" pitchFamily="34" charset="0"/>
              </a:rPr>
              <a:t>, </a:t>
            </a:r>
            <a:r>
              <a:rPr lang="es-ES" b="1" dirty="0" err="1">
                <a:solidFill>
                  <a:srgbClr val="0070C0"/>
                </a:solidFill>
                <a:latin typeface="Century Gothic" pitchFamily="34" charset="0"/>
              </a:rPr>
              <a:t>Harlan</a:t>
            </a:r>
            <a:r>
              <a:rPr lang="es-ES" b="1" dirty="0">
                <a:solidFill>
                  <a:srgbClr val="0070C0"/>
                </a:solidFill>
                <a:latin typeface="Century Gothic" pitchFamily="34" charset="0"/>
              </a:rPr>
              <a:t> </a:t>
            </a:r>
            <a:r>
              <a:rPr lang="es-ES" b="1" dirty="0" err="1">
                <a:solidFill>
                  <a:srgbClr val="0070C0"/>
                </a:solidFill>
                <a:latin typeface="Century Gothic" pitchFamily="34" charset="0"/>
              </a:rPr>
              <a:t>Herrick</a:t>
            </a:r>
            <a:r>
              <a:rPr lang="es-ES" b="1" dirty="0">
                <a:solidFill>
                  <a:srgbClr val="0070C0"/>
                </a:solidFill>
                <a:latin typeface="Century Gothic" pitchFamily="34" charset="0"/>
              </a:rPr>
              <a:t>, Peter Sheridan, Roy </a:t>
            </a:r>
            <a:r>
              <a:rPr lang="es-ES" b="1" dirty="0" err="1">
                <a:solidFill>
                  <a:srgbClr val="0070C0"/>
                </a:solidFill>
                <a:latin typeface="Century Gothic" pitchFamily="34" charset="0"/>
              </a:rPr>
              <a:t>Nutt</a:t>
            </a:r>
            <a:r>
              <a:rPr lang="es-ES" b="1" dirty="0">
                <a:solidFill>
                  <a:srgbClr val="0070C0"/>
                </a:solidFill>
                <a:latin typeface="Century Gothic" pitchFamily="34" charset="0"/>
              </a:rPr>
              <a:t>, Robert Nelson, Irving </a:t>
            </a:r>
            <a:r>
              <a:rPr lang="es-ES" b="1" dirty="0" err="1">
                <a:solidFill>
                  <a:srgbClr val="0070C0"/>
                </a:solidFill>
                <a:latin typeface="Century Gothic" pitchFamily="34" charset="0"/>
              </a:rPr>
              <a:t>Ziller</a:t>
            </a:r>
            <a:r>
              <a:rPr lang="es-ES" b="1" dirty="0">
                <a:solidFill>
                  <a:srgbClr val="0070C0"/>
                </a:solidFill>
                <a:latin typeface="Century Gothic" pitchFamily="34" charset="0"/>
              </a:rPr>
              <a:t>, </a:t>
            </a:r>
            <a:r>
              <a:rPr lang="es-ES" b="1" dirty="0" err="1">
                <a:solidFill>
                  <a:srgbClr val="0070C0"/>
                </a:solidFill>
                <a:latin typeface="Century Gothic" pitchFamily="34" charset="0"/>
              </a:rPr>
              <a:t>Lois</a:t>
            </a:r>
            <a:r>
              <a:rPr lang="es-ES" b="1" dirty="0">
                <a:solidFill>
                  <a:srgbClr val="0070C0"/>
                </a:solidFill>
                <a:latin typeface="Century Gothic" pitchFamily="34" charset="0"/>
              </a:rPr>
              <a:t> </a:t>
            </a:r>
            <a:r>
              <a:rPr lang="es-ES" b="1" dirty="0" err="1">
                <a:solidFill>
                  <a:srgbClr val="0070C0"/>
                </a:solidFill>
                <a:latin typeface="Century Gothic" pitchFamily="34" charset="0"/>
              </a:rPr>
              <a:t>Haibt</a:t>
            </a:r>
            <a:r>
              <a:rPr lang="es-ES" b="1" dirty="0">
                <a:solidFill>
                  <a:srgbClr val="0070C0"/>
                </a:solidFill>
                <a:latin typeface="Century Gothic" pitchFamily="34" charset="0"/>
              </a:rPr>
              <a:t> y David </a:t>
            </a:r>
            <a:r>
              <a:rPr lang="es-ES" b="1" dirty="0" err="1">
                <a:solidFill>
                  <a:srgbClr val="0070C0"/>
                </a:solidFill>
                <a:latin typeface="Century Gothic" pitchFamily="34" charset="0"/>
              </a:rPr>
              <a:t>Sayre</a:t>
            </a:r>
            <a:r>
              <a:rPr lang="es-ES" b="1" dirty="0" smtClean="0">
                <a:solidFill>
                  <a:srgbClr val="0070C0"/>
                </a:solidFill>
                <a:latin typeface="Century Gothic" pitchFamily="34" charset="0"/>
              </a:rPr>
              <a:t>.</a:t>
            </a:r>
            <a:r>
              <a:rPr lang="es-ES" b="1" u="sng" baseline="30000" dirty="0" smtClean="0">
                <a:solidFill>
                  <a:srgbClr val="0070C0"/>
                </a:solidFill>
                <a:latin typeface="Century Gothic" pitchFamily="34" charset="0"/>
              </a:rPr>
              <a:t>[]</a:t>
            </a:r>
          </a:p>
          <a:p>
            <a:pPr algn="ctr"/>
            <a:endParaRPr lang="es-ES" b="1" dirty="0">
              <a:solidFill>
                <a:srgbClr val="0070C0"/>
              </a:solidFill>
              <a:latin typeface="Century Gothic" pitchFamily="34" charset="0"/>
            </a:endParaRPr>
          </a:p>
          <a:p>
            <a:pPr algn="ctr"/>
            <a:r>
              <a:rPr lang="es-ES" b="1" dirty="0">
                <a:solidFill>
                  <a:srgbClr val="0070C0"/>
                </a:solidFill>
                <a:latin typeface="Century Gothic" pitchFamily="34" charset="0"/>
              </a:rPr>
              <a:t>El primer manual para el lenguaje Fortran apareció en octubre de 1956, con el primer compilador Fortran entregado en abril de 1957. Esto era un compilador optimizado, porque los clientes eran reacios a usar un lenguaje de alto nivel a menos que su compilador pudiera generar código cuyo desempeño fuera comparable al de un código hecho a mano en lenguaje ensamblador.</a:t>
            </a:r>
          </a:p>
          <a:p>
            <a:pPr algn="ctr"/>
            <a:r>
              <a:rPr lang="es-ES" b="1" dirty="0">
                <a:solidFill>
                  <a:srgbClr val="0070C0"/>
                </a:solidFill>
                <a:latin typeface="Century Gothic" pitchFamily="34" charset="0"/>
              </a:rPr>
              <a:t>En 1960, se creó COBOL, uno de los lenguajes usados aún en 2010 en informática de gestión</a:t>
            </a:r>
          </a:p>
        </p:txBody>
      </p:sp>
    </p:spTree>
    <p:extLst>
      <p:ext uri="{BB962C8B-B14F-4D97-AF65-F5344CB8AC3E}">
        <p14:creationId xmlns:p14="http://schemas.microsoft.com/office/powerpoint/2010/main" val="1038925367"/>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404664"/>
            <a:ext cx="7056784" cy="3631763"/>
          </a:xfrm>
          <a:prstGeom prst="rect">
            <a:avLst/>
          </a:prstGeom>
          <a:noFill/>
        </p:spPr>
        <p:txBody>
          <a:bodyPr wrap="square" rtlCol="0">
            <a:spAutoFit/>
          </a:bodyPr>
          <a:lstStyle/>
          <a:p>
            <a:pPr algn="ctr"/>
            <a:r>
              <a:rPr lang="es-ES" sz="3200" b="1" dirty="0" smtClean="0">
                <a:solidFill>
                  <a:srgbClr val="00B050"/>
                </a:solidFill>
                <a:latin typeface="Century Gothic" pitchFamily="34" charset="0"/>
              </a:rPr>
              <a:t>Como evolucionan:</a:t>
            </a:r>
          </a:p>
          <a:p>
            <a:pPr algn="ctr"/>
            <a:endParaRPr lang="es-ES" b="1" dirty="0" smtClean="0">
              <a:solidFill>
                <a:srgbClr val="00B050"/>
              </a:solidFill>
              <a:latin typeface="Century Gothic" pitchFamily="34" charset="0"/>
            </a:endParaRPr>
          </a:p>
          <a:p>
            <a:pPr algn="ctr"/>
            <a:r>
              <a:rPr lang="es-ES" b="1" dirty="0">
                <a:solidFill>
                  <a:srgbClr val="00B050"/>
                </a:solidFill>
                <a:latin typeface="Century Gothic" pitchFamily="34" charset="0"/>
              </a:rPr>
              <a:t>A medida que la complejidad de las tareas que realizaban las computadoras aumentaba, se hizo necesario disponer de un método más eficiente para programarlas. Entonces, se crearon los lenguajes de alto nivel, como lo fue BASIC en las versiones introducidas en los microordenadores de la década de 1980. Mientras que una tarea tan sencilla como sumar dos números puede necesitar varias instrucciones en lenguaje ensamblador, en un lenguaje de alto nivel bastará con solo una.</a:t>
            </a:r>
          </a:p>
          <a:p>
            <a:endParaRPr lang="es-ES" dirty="0"/>
          </a:p>
        </p:txBody>
      </p:sp>
      <p:pic>
        <p:nvPicPr>
          <p:cNvPr id="1028" name="Picture 4" descr="C:\Users\Samantha\AppData\Local\Microsoft\Windows\Temporary Internet Files\Content.IE5\OSCJJGH4\MC900287511[1].wmf"/>
          <p:cNvPicPr>
            <a:picLocks noChangeAspect="1" noChangeArrowheads="1"/>
          </p:cNvPicPr>
          <p:nvPr/>
        </p:nvPicPr>
        <p:blipFill>
          <a:blip r:embed="rId2" cstate="print"/>
          <a:srcRect/>
          <a:stretch>
            <a:fillRect/>
          </a:stretch>
        </p:blipFill>
        <p:spPr bwMode="auto">
          <a:xfrm>
            <a:off x="2483768" y="3645024"/>
            <a:ext cx="4464496" cy="2736304"/>
          </a:xfrm>
          <a:prstGeom prst="rect">
            <a:avLst/>
          </a:prstGeom>
          <a:noFill/>
        </p:spPr>
      </p:pic>
    </p:spTree>
    <p:extLst>
      <p:ext uri="{BB962C8B-B14F-4D97-AF65-F5344CB8AC3E}">
        <p14:creationId xmlns:p14="http://schemas.microsoft.com/office/powerpoint/2010/main" val="288989650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766027023"/>
              </p:ext>
            </p:extLst>
          </p:nvPr>
        </p:nvGraphicFramePr>
        <p:xfrm>
          <a:off x="611560" y="1519238"/>
          <a:ext cx="8352927" cy="5566250"/>
        </p:xfrm>
        <a:graphic>
          <a:graphicData uri="http://schemas.openxmlformats.org/drawingml/2006/table">
            <a:tbl>
              <a:tblPr>
                <a:tableStyleId>{5C22544A-7EE6-4342-B048-85BDC9FD1C3A}</a:tableStyleId>
              </a:tblPr>
              <a:tblGrid>
                <a:gridCol w="2784309"/>
                <a:gridCol w="2784309"/>
                <a:gridCol w="2784309"/>
              </a:tblGrid>
              <a:tr h="333740">
                <a:tc>
                  <a:txBody>
                    <a:bodyPr/>
                    <a:lstStyle/>
                    <a:p>
                      <a:pPr algn="ctr">
                        <a:spcAft>
                          <a:spcPts val="0"/>
                        </a:spcAft>
                      </a:pPr>
                      <a:r>
                        <a:rPr lang="es-ES" sz="1600" b="1" dirty="0">
                          <a:solidFill>
                            <a:srgbClr val="FF0000"/>
                          </a:solidFill>
                          <a:effectLst/>
                          <a:latin typeface="Century Gothic" pitchFamily="34" charset="0"/>
                        </a:rPr>
                        <a:t>Lenguaje</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Principal área de aplicación</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Compilado/interpretado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ADA</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Tiempo real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compilado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BASIC</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Programación para fines educativos</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interpretado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C</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Programación de sistema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compilado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C++</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Programación de sistema orientado a objeto</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compilado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Cobol</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Administración</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compilado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Fortran</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Cálculo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compilado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Java</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Programación orientada a Internet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intermediario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MATLAB</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Cálculos matemáticos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interpretado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Cálculos matemáticos </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Cálculos matemáticos</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interpretado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LISP</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Inteligencia artificial </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intermediario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Pascal </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Educación</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compilado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PHP</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Desarrollo de sitios web dinámicos</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a:solidFill>
                            <a:srgbClr val="FF0000"/>
                          </a:solidFill>
                          <a:effectLst/>
                          <a:latin typeface="Century Gothic" pitchFamily="34" charset="0"/>
                        </a:rPr>
                        <a:t>Lenguaje interpretado</a:t>
                      </a:r>
                      <a:endParaRPr lang="es-ES" sz="1600" b="1">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Inteligencia artificial</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Inteligencia artificial</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interpretado</a:t>
                      </a:r>
                      <a:endParaRPr lang="es-ES" sz="1600" b="1" dirty="0">
                        <a:solidFill>
                          <a:srgbClr val="FF0000"/>
                        </a:solidFill>
                        <a:effectLst/>
                        <a:latin typeface="Century Gothic" pitchFamily="34" charset="0"/>
                        <a:ea typeface="Times New Roman"/>
                      </a:endParaRPr>
                    </a:p>
                  </a:txBody>
                  <a:tcPr marL="9525" marR="9525" marT="9525" marB="9525" anchor="ctr"/>
                </a:tc>
              </a:tr>
              <a:tr h="333740">
                <a:tc>
                  <a:txBody>
                    <a:bodyPr/>
                    <a:lstStyle/>
                    <a:p>
                      <a:pPr algn="ctr">
                        <a:spcAft>
                          <a:spcPts val="0"/>
                        </a:spcAft>
                      </a:pPr>
                      <a:r>
                        <a:rPr lang="es-ES" sz="1600" b="1" dirty="0">
                          <a:solidFill>
                            <a:srgbClr val="FF0000"/>
                          </a:solidFill>
                          <a:effectLst/>
                          <a:latin typeface="Century Gothic" pitchFamily="34" charset="0"/>
                        </a:rPr>
                        <a:t>Perl</a:t>
                      </a:r>
                      <a:endParaRPr lang="es-ES" sz="16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400" b="1" dirty="0">
                          <a:solidFill>
                            <a:srgbClr val="FF0000"/>
                          </a:solidFill>
                          <a:effectLst/>
                          <a:latin typeface="Century Gothic" pitchFamily="34" charset="0"/>
                        </a:rPr>
                        <a:t>Procesamiento de cadenas de caracteres</a:t>
                      </a:r>
                      <a:endParaRPr lang="es-ES" sz="1400" b="1" dirty="0">
                        <a:solidFill>
                          <a:srgbClr val="FF0000"/>
                        </a:solidFill>
                        <a:effectLst/>
                        <a:latin typeface="Century Gothic" pitchFamily="34" charset="0"/>
                        <a:ea typeface="Times New Roman"/>
                      </a:endParaRPr>
                    </a:p>
                  </a:txBody>
                  <a:tcPr marL="9525" marR="9525" marT="9525" marB="9525" anchor="ctr"/>
                </a:tc>
                <a:tc>
                  <a:txBody>
                    <a:bodyPr/>
                    <a:lstStyle/>
                    <a:p>
                      <a:pPr algn="ctr">
                        <a:spcAft>
                          <a:spcPts val="0"/>
                        </a:spcAft>
                      </a:pPr>
                      <a:r>
                        <a:rPr lang="es-ES" sz="1600" b="1" dirty="0">
                          <a:solidFill>
                            <a:srgbClr val="FF0000"/>
                          </a:solidFill>
                          <a:effectLst/>
                          <a:latin typeface="Century Gothic" pitchFamily="34" charset="0"/>
                        </a:rPr>
                        <a:t>Lenguaje interpretado</a:t>
                      </a:r>
                      <a:endParaRPr lang="es-ES" sz="1600" b="1" dirty="0">
                        <a:solidFill>
                          <a:srgbClr val="FF0000"/>
                        </a:solidFill>
                        <a:effectLst/>
                        <a:latin typeface="Century Gothic" pitchFamily="34" charset="0"/>
                        <a:ea typeface="Times New Roman"/>
                      </a:endParaRPr>
                    </a:p>
                  </a:txBody>
                  <a:tcPr marL="9525" marR="9525" marT="9525" marB="9525" anchor="ctr"/>
                </a:tc>
              </a:tr>
            </a:tbl>
          </a:graphicData>
        </a:graphic>
      </p:graphicFrame>
      <p:sp>
        <p:nvSpPr>
          <p:cNvPr id="5" name="Rectangle 1"/>
          <p:cNvSpPr>
            <a:spLocks noChangeArrowheads="1"/>
          </p:cNvSpPr>
          <p:nvPr/>
        </p:nvSpPr>
        <p:spPr bwMode="auto">
          <a:xfrm>
            <a:off x="98561" y="639362"/>
            <a:ext cx="963597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342900" algn="l"/>
              </a:tabLst>
            </a:pPr>
            <a:r>
              <a:rPr kumimoji="0" lang="es-ES" sz="2000" b="1" i="0" u="none" strike="noStrike" cap="none" normalizeH="0" baseline="0" dirty="0" smtClean="0">
                <a:ln>
                  <a:noFill/>
                </a:ln>
                <a:solidFill>
                  <a:srgbClr val="FF0000"/>
                </a:solidFill>
                <a:effectLst/>
                <a:latin typeface="Century Gothic" pitchFamily="34" charset="0"/>
                <a:ea typeface="Times New Roman" pitchFamily="18" charset="0"/>
              </a:rPr>
              <a:t>Que hay en la actualidad.</a:t>
            </a:r>
          </a:p>
          <a:p>
            <a:pPr marL="0" marR="0" lvl="0" indent="0" algn="ctr" defTabSz="914400" rtl="0" eaLnBrk="0" fontAlgn="base" latinLnBrk="0" hangingPunct="0">
              <a:lnSpc>
                <a:spcPct val="100000"/>
              </a:lnSpc>
              <a:spcBef>
                <a:spcPct val="0"/>
              </a:spcBef>
              <a:spcAft>
                <a:spcPct val="0"/>
              </a:spcAft>
              <a:buClrTx/>
              <a:buSzTx/>
              <a:buFontTx/>
              <a:buNone/>
              <a:tabLst>
                <a:tab pos="342900" algn="l"/>
              </a:tabLst>
            </a:pPr>
            <a:r>
              <a:rPr kumimoji="0" lang="es-ES" sz="2000" b="1" i="0" u="none" strike="noStrike" cap="none" normalizeH="0" baseline="0" dirty="0" smtClean="0">
                <a:ln>
                  <a:noFill/>
                </a:ln>
                <a:solidFill>
                  <a:srgbClr val="FF0000"/>
                </a:solidFill>
                <a:effectLst/>
                <a:latin typeface="Century Gothic" pitchFamily="34" charset="0"/>
                <a:ea typeface="Times New Roman" pitchFamily="18" charset="0"/>
              </a:rPr>
              <a:t>A continuación, una breve lista de los lenguajes de programación actuales</a:t>
            </a:r>
            <a:r>
              <a:rPr kumimoji="0" lang="es-ES" sz="1000" b="1" i="0" u="none" strike="noStrike" cap="none" normalizeH="0" baseline="0" dirty="0" smtClean="0">
                <a:ln>
                  <a:noFill/>
                </a:ln>
                <a:solidFill>
                  <a:srgbClr val="FF0000"/>
                </a:solidFill>
                <a:effectLst/>
                <a:latin typeface="Century Gothic" pitchFamily="34" charset="0"/>
                <a:ea typeface="Times New Roman" pitchFamily="18" charset="0"/>
              </a:rPr>
              <a:t>: </a:t>
            </a:r>
            <a:endParaRPr kumimoji="0" lang="es-ES" sz="1800" b="1" i="0" u="none" strike="noStrike" cap="none" normalizeH="0" baseline="0" dirty="0" smtClean="0">
              <a:ln>
                <a:noFill/>
              </a:ln>
              <a:solidFill>
                <a:srgbClr val="FF0000"/>
              </a:solidFill>
              <a:effectLst/>
              <a:latin typeface="Century Gothic" pitchFamily="34" charset="0"/>
            </a:endParaRPr>
          </a:p>
        </p:txBody>
      </p:sp>
    </p:spTree>
    <p:extLst>
      <p:ext uri="{BB962C8B-B14F-4D97-AF65-F5344CB8AC3E}">
        <p14:creationId xmlns:p14="http://schemas.microsoft.com/office/powerpoint/2010/main" val="1298182826"/>
      </p:ext>
    </p:extLst>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7992888" cy="6186309"/>
          </a:xfrm>
          <a:prstGeom prst="rect">
            <a:avLst/>
          </a:prstGeom>
          <a:noFill/>
        </p:spPr>
        <p:txBody>
          <a:bodyPr wrap="square" rtlCol="0">
            <a:spAutoFit/>
          </a:bodyPr>
          <a:lstStyle/>
          <a:p>
            <a:pPr algn="ctr"/>
            <a:r>
              <a:rPr lang="es-ES" sz="2400" b="1" dirty="0" smtClean="0">
                <a:solidFill>
                  <a:srgbClr val="C00000"/>
                </a:solidFill>
                <a:latin typeface="Century Gothic" pitchFamily="34" charset="0"/>
              </a:rPr>
              <a:t>Donde y para que se usan?</a:t>
            </a:r>
          </a:p>
          <a:p>
            <a:pPr algn="ctr"/>
            <a:endParaRPr lang="es-ES" sz="2400" b="1" dirty="0" smtClean="0">
              <a:solidFill>
                <a:srgbClr val="C00000"/>
              </a:solidFill>
              <a:latin typeface="Century Gothic" pitchFamily="34" charset="0"/>
            </a:endParaRPr>
          </a:p>
          <a:p>
            <a:pPr algn="ctr"/>
            <a:r>
              <a:rPr lang="es-ES" sz="2400" b="1" dirty="0">
                <a:solidFill>
                  <a:srgbClr val="C00000"/>
                </a:solidFill>
                <a:latin typeface="Century Gothic" pitchFamily="34" charset="0"/>
              </a:rPr>
              <a:t>Para que la computadora entienda nuestras instrucciones debe usarse un lenguaje específico conocido como </a:t>
            </a:r>
            <a:r>
              <a:rPr lang="es-ES" sz="2400" b="1" dirty="0" smtClean="0">
                <a:solidFill>
                  <a:srgbClr val="C00000"/>
                </a:solidFill>
                <a:latin typeface="Century Gothic" pitchFamily="34" charset="0"/>
              </a:rPr>
              <a:t>“código maquina”, </a:t>
            </a:r>
            <a:r>
              <a:rPr lang="es-ES" sz="2400" b="1" dirty="0">
                <a:solidFill>
                  <a:srgbClr val="C00000"/>
                </a:solidFill>
                <a:latin typeface="Century Gothic" pitchFamily="34" charset="0"/>
              </a:rPr>
              <a:t>el cual la máquina comprende fácilmente, pero que lo hace excesivamente complicado para las personas. De hecho sólo consiste en cadenas extensas </a:t>
            </a:r>
            <a:r>
              <a:rPr lang="es-ES" sz="2400" b="1" dirty="0" smtClean="0">
                <a:solidFill>
                  <a:srgbClr val="C00000"/>
                </a:solidFill>
                <a:latin typeface="Century Gothic" pitchFamily="34" charset="0"/>
              </a:rPr>
              <a:t>de </a:t>
            </a:r>
            <a:r>
              <a:rPr lang="es-ES" sz="2400" b="1" dirty="0" err="1" smtClean="0">
                <a:solidFill>
                  <a:srgbClr val="C00000"/>
                </a:solidFill>
                <a:latin typeface="Century Gothic" pitchFamily="34" charset="0"/>
              </a:rPr>
              <a:t>numeros</a:t>
            </a:r>
            <a:r>
              <a:rPr lang="es-ES" sz="2400" b="1" dirty="0" smtClean="0">
                <a:solidFill>
                  <a:srgbClr val="C00000"/>
                </a:solidFill>
                <a:latin typeface="Century Gothic" pitchFamily="34" charset="0"/>
              </a:rPr>
              <a:t> 1 y 0.</a:t>
            </a:r>
          </a:p>
          <a:p>
            <a:pPr algn="ctr"/>
            <a:endParaRPr lang="es-ES" sz="2400" b="1" dirty="0">
              <a:solidFill>
                <a:srgbClr val="C00000"/>
              </a:solidFill>
              <a:latin typeface="Century Gothic" pitchFamily="34" charset="0"/>
            </a:endParaRPr>
          </a:p>
          <a:p>
            <a:pPr algn="ctr"/>
            <a:r>
              <a:rPr lang="es-ES" sz="2400" b="1" dirty="0">
                <a:solidFill>
                  <a:srgbClr val="C00000"/>
                </a:solidFill>
                <a:latin typeface="Century Gothic" pitchFamily="34" charset="0"/>
              </a:rPr>
              <a:t>La necesidad de recordar secuencias de programación para las acciones usuales llevó a denominarlas con nombres fáciles de memorizar y asociar: ADD (sumar), SUB (restar), MUL (multiplicar), CALL (ejecutar subrutina), etc. </a:t>
            </a:r>
          </a:p>
          <a:p>
            <a:endParaRPr lang="es-ES" dirty="0"/>
          </a:p>
          <a:p>
            <a:endParaRPr lang="es-ES" dirty="0"/>
          </a:p>
        </p:txBody>
      </p:sp>
    </p:spTree>
    <p:extLst>
      <p:ext uri="{BB962C8B-B14F-4D97-AF65-F5344CB8AC3E}">
        <p14:creationId xmlns:p14="http://schemas.microsoft.com/office/powerpoint/2010/main" val="1492091128"/>
      </p:ext>
    </p:extLst>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692696"/>
            <a:ext cx="7128792" cy="2031325"/>
          </a:xfrm>
          <a:prstGeom prst="rect">
            <a:avLst/>
          </a:prstGeom>
          <a:noFill/>
        </p:spPr>
        <p:txBody>
          <a:bodyPr wrap="square" rtlCol="0">
            <a:spAutoFit/>
          </a:bodyPr>
          <a:lstStyle/>
          <a:p>
            <a:pPr algn="ctr"/>
            <a:r>
              <a:rPr lang="es-ES" b="1" dirty="0" smtClean="0">
                <a:solidFill>
                  <a:srgbClr val="996600"/>
                </a:solidFill>
                <a:latin typeface="Century Gothic" pitchFamily="34" charset="0"/>
              </a:rPr>
              <a:t>Quien los usa y los maneja?</a:t>
            </a:r>
          </a:p>
          <a:p>
            <a:pPr algn="ctr"/>
            <a:endParaRPr lang="es-ES" b="1" dirty="0">
              <a:solidFill>
                <a:srgbClr val="996600"/>
              </a:solidFill>
              <a:latin typeface="Century Gothic" pitchFamily="34" charset="0"/>
            </a:endParaRPr>
          </a:p>
          <a:p>
            <a:pPr algn="ctr"/>
            <a:r>
              <a:rPr lang="es-ES" b="1" dirty="0">
                <a:solidFill>
                  <a:srgbClr val="996600"/>
                </a:solidFill>
                <a:latin typeface="Century Gothic" pitchFamily="34" charset="0"/>
              </a:rPr>
              <a:t>Estos lenguajes los usan por lo general los programadores de </a:t>
            </a:r>
            <a:r>
              <a:rPr lang="es-ES" b="1" i="1" dirty="0">
                <a:solidFill>
                  <a:srgbClr val="996600"/>
                </a:solidFill>
                <a:latin typeface="Century Gothic" pitchFamily="34" charset="0"/>
              </a:rPr>
              <a:t>hardware </a:t>
            </a:r>
            <a:r>
              <a:rPr lang="es-ES" b="1" dirty="0">
                <a:solidFill>
                  <a:srgbClr val="996600"/>
                </a:solidFill>
                <a:latin typeface="Century Gothic" pitchFamily="34" charset="0"/>
              </a:rPr>
              <a:t>que le dan un significado, como anteriormente se había dicho, estos no solamente son letras sino que también son símbolos y cada uno posee un significado tanto estándar como para símbolos numéricos, de escritura, de clave</a:t>
            </a:r>
          </a:p>
        </p:txBody>
      </p:sp>
      <p:pic>
        <p:nvPicPr>
          <p:cNvPr id="3074" name="Picture 2" descr="C:\Program Files\Microsoft Office\MEDIA\CAGCAT10\j0234657.wmf"/>
          <p:cNvPicPr>
            <a:picLocks noChangeAspect="1" noChangeArrowheads="1"/>
          </p:cNvPicPr>
          <p:nvPr/>
        </p:nvPicPr>
        <p:blipFill>
          <a:blip r:embed="rId2" cstate="print"/>
          <a:srcRect/>
          <a:stretch>
            <a:fillRect/>
          </a:stretch>
        </p:blipFill>
        <p:spPr bwMode="auto">
          <a:xfrm>
            <a:off x="1907704" y="2708920"/>
            <a:ext cx="5760640" cy="35283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394920735"/>
      </p:ext>
    </p:extLst>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86551" y="11812"/>
            <a:ext cx="8568952" cy="1184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2">
                    <a:lumMod val="60000"/>
                    <a:lumOff val="40000"/>
                  </a:schemeClr>
                </a:solidFill>
                <a:effectLst/>
                <a:latin typeface="Century Gothic" pitchFamily="34" charset="0"/>
                <a:ea typeface="Times New Roman" pitchFamily="18" charset="0"/>
              </a:rPr>
              <a:t>Por ejemplo: ☺ ☻ ♥ ♦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2">
                    <a:lumMod val="60000"/>
                    <a:lumOff val="40000"/>
                  </a:schemeClr>
                </a:solidFill>
                <a:effectLst/>
                <a:latin typeface="Century Gothic" pitchFamily="34" charset="0"/>
                <a:ea typeface="Times New Roman" pitchFamily="18" charset="0"/>
              </a:rPr>
              <a:t>Tal y como se muestran algunos en la tabla del código ASCII la cual posee diversos tipos de signo basado en el código binario</a:t>
            </a:r>
            <a:endParaRPr kumimoji="0" lang="es-ES" sz="2000" b="1" i="0" u="none" strike="noStrike" cap="none" normalizeH="0" baseline="0" dirty="0" smtClean="0">
              <a:ln>
                <a:noFill/>
              </a:ln>
              <a:solidFill>
                <a:schemeClr val="tx2">
                  <a:lumMod val="60000"/>
                  <a:lumOff val="40000"/>
                </a:schemeClr>
              </a:solidFill>
              <a:effectLst/>
              <a:latin typeface="Century Gothic"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smtClean="0">
                <a:ln>
                  <a:noFill/>
                </a:ln>
                <a:solidFill>
                  <a:schemeClr val="tx2">
                    <a:lumMod val="60000"/>
                    <a:lumOff val="40000"/>
                  </a:schemeClr>
                </a:solidFill>
                <a:effectLst/>
                <a:latin typeface="Century Gothic" pitchFamily="34" charset="0"/>
                <a:ea typeface="Calibri" pitchFamily="34" charset="0"/>
                <a:cs typeface="Times New Roman" pitchFamily="18" charset="0"/>
              </a:rPr>
              <a:t>:</a:t>
            </a:r>
            <a:endParaRPr kumimoji="0" lang="es-ES" sz="1800" b="1" i="0" u="none" strike="noStrike" cap="none" normalizeH="0" baseline="0" dirty="0" smtClean="0">
              <a:ln>
                <a:noFill/>
              </a:ln>
              <a:solidFill>
                <a:schemeClr val="tx2">
                  <a:lumMod val="60000"/>
                  <a:lumOff val="40000"/>
                </a:schemeClr>
              </a:solidFill>
              <a:effectLst/>
              <a:latin typeface="Century Gothic" pitchFamily="34" charset="0"/>
            </a:endParaRPr>
          </a:p>
        </p:txBody>
      </p:sp>
      <p:pic>
        <p:nvPicPr>
          <p:cNvPr id="2049"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97" y="1340767"/>
            <a:ext cx="9139703" cy="511140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3305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pitchFamily="34" charset="0"/>
              </a:rPr>
              <a:t> </a:t>
            </a:r>
            <a:endParaRPr kumimoji="0" lang="es-E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89148890"/>
      </p:ext>
    </p:extLst>
  </p:cSld>
  <p:clrMapOvr>
    <a:masterClrMapping/>
  </p:clrMapOvr>
  <p:transition>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692696"/>
            <a:ext cx="7632848" cy="3231654"/>
          </a:xfrm>
          <a:prstGeom prst="rect">
            <a:avLst/>
          </a:prstGeom>
          <a:noFill/>
        </p:spPr>
        <p:txBody>
          <a:bodyPr wrap="square" rtlCol="0">
            <a:spAutoFit/>
          </a:bodyPr>
          <a:lstStyle/>
          <a:p>
            <a:pPr algn="ctr"/>
            <a:r>
              <a:rPr lang="es-ES" sz="2400" b="1" dirty="0" smtClean="0">
                <a:solidFill>
                  <a:srgbClr val="009900"/>
                </a:solidFill>
                <a:latin typeface="Century Gothic" pitchFamily="34" charset="0"/>
              </a:rPr>
              <a:t>Cuanto cuestan?</a:t>
            </a:r>
          </a:p>
          <a:p>
            <a:pPr algn="ctr"/>
            <a:endParaRPr lang="es-ES" sz="2400" b="1" dirty="0">
              <a:solidFill>
                <a:srgbClr val="009900"/>
              </a:solidFill>
              <a:latin typeface="Century Gothic" pitchFamily="34" charset="0"/>
            </a:endParaRPr>
          </a:p>
          <a:p>
            <a:pPr algn="ctr"/>
            <a:r>
              <a:rPr lang="es-ES" sz="2400" b="1" dirty="0" smtClean="0">
                <a:solidFill>
                  <a:srgbClr val="009900"/>
                </a:solidFill>
                <a:latin typeface="Century Gothic" pitchFamily="34" charset="0"/>
              </a:rPr>
              <a:t>Estos pueden variar pues como se mostro anteriormente no solo es un único tipo de lenguaje pero a continuación se muestran alguno de los cuales son tanto económicos o de un costo moderado</a:t>
            </a:r>
          </a:p>
          <a:p>
            <a:endParaRPr lang="es-ES" dirty="0"/>
          </a:p>
          <a:p>
            <a:endParaRPr lang="es-ES" dirty="0"/>
          </a:p>
        </p:txBody>
      </p:sp>
      <p:pic>
        <p:nvPicPr>
          <p:cNvPr id="2053" name="Picture 5" descr="C:\Users\Samantha\AppData\Local\Microsoft\Windows\Temporary Internet Files\Content.IE5\WV9U1FR0\MC900300227[1].wmf"/>
          <p:cNvPicPr>
            <a:picLocks noChangeAspect="1" noChangeArrowheads="1"/>
          </p:cNvPicPr>
          <p:nvPr/>
        </p:nvPicPr>
        <p:blipFill>
          <a:blip r:embed="rId2" cstate="print"/>
          <a:srcRect/>
          <a:stretch>
            <a:fillRect/>
          </a:stretch>
        </p:blipFill>
        <p:spPr bwMode="auto">
          <a:xfrm>
            <a:off x="1547664" y="3501008"/>
            <a:ext cx="5976664" cy="2586141"/>
          </a:xfrm>
          <a:prstGeom prst="rect">
            <a:avLst/>
          </a:prstGeom>
          <a:noFill/>
        </p:spPr>
      </p:pic>
    </p:spTree>
    <p:extLst>
      <p:ext uri="{BB962C8B-B14F-4D97-AF65-F5344CB8AC3E}">
        <p14:creationId xmlns:p14="http://schemas.microsoft.com/office/powerpoint/2010/main" val="3138237021"/>
      </p:ext>
    </p:extLst>
  </p:cSld>
  <p:clrMapOvr>
    <a:masterClrMapping/>
  </p:clrMapOvr>
  <p:transition>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404664"/>
            <a:ext cx="7488832" cy="6463308"/>
          </a:xfrm>
          <a:prstGeom prst="rect">
            <a:avLst/>
          </a:prstGeom>
        </p:spPr>
        <p:txBody>
          <a:bodyPr wrap="square">
            <a:spAutoFit/>
          </a:bodyPr>
          <a:lstStyle/>
          <a:p>
            <a:pPr algn="ctr"/>
            <a:r>
              <a:rPr lang="es-MX" b="1" dirty="0" smtClean="0">
                <a:solidFill>
                  <a:srgbClr val="FF9900"/>
                </a:solidFill>
                <a:latin typeface="Century Gothic" pitchFamily="34" charset="0"/>
              </a:rPr>
              <a:t>Lenguaje HTML</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Desde el surgimiento de internet se han publicado sitios web gracias al lenguaje HTML. Es un lenguaje estático para el desarrollo de sitios web</a:t>
            </a:r>
          </a:p>
          <a:p>
            <a:pPr algn="ctr"/>
            <a:endParaRPr lang="es-MX"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Ventajas:</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•Sencillo que permite describir hipertexto.</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•Texto presentado de forma estructurada y agradable.</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•No necesita de grandes conocimientos cuando se cuenta con un editor de páginas web o WYSIWYG.</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•Archivos pequeños.</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•Despliegue rápido.</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•Lenguaje de fácil aprendizaje.</a:t>
            </a:r>
            <a:endParaRPr lang="es-ES" b="1" dirty="0" smtClean="0">
              <a:solidFill>
                <a:srgbClr val="FF9900"/>
              </a:solidFill>
              <a:latin typeface="Century Gothic" pitchFamily="34" charset="0"/>
            </a:endParaRPr>
          </a:p>
          <a:p>
            <a:pPr algn="ctr"/>
            <a:r>
              <a:rPr lang="es-MX" b="1" dirty="0" smtClean="0">
                <a:solidFill>
                  <a:srgbClr val="FF9900"/>
                </a:solidFill>
                <a:latin typeface="Century Gothic" pitchFamily="34" charset="0"/>
              </a:rPr>
              <a:t>•Lo admiten todos los exploradores.</a:t>
            </a:r>
          </a:p>
          <a:p>
            <a:pPr algn="ctr"/>
            <a:endParaRPr lang="es-MX" b="1" dirty="0">
              <a:solidFill>
                <a:srgbClr val="FF9900"/>
              </a:solidFill>
              <a:latin typeface="Century Gothic" pitchFamily="34" charset="0"/>
            </a:endParaRPr>
          </a:p>
          <a:p>
            <a:pPr algn="ctr"/>
            <a:r>
              <a:rPr lang="es-MX" b="1" dirty="0">
                <a:solidFill>
                  <a:srgbClr val="FF9900"/>
                </a:solidFill>
                <a:latin typeface="Century Gothic" pitchFamily="34" charset="0"/>
              </a:rPr>
              <a:t>Desventajas:</a:t>
            </a:r>
            <a:endParaRPr lang="es-ES" b="1" dirty="0">
              <a:solidFill>
                <a:srgbClr val="FF9900"/>
              </a:solidFill>
              <a:latin typeface="Century Gothic" pitchFamily="34" charset="0"/>
            </a:endParaRPr>
          </a:p>
          <a:p>
            <a:pPr algn="ctr"/>
            <a:r>
              <a:rPr lang="es-MX" b="1" dirty="0">
                <a:solidFill>
                  <a:srgbClr val="FF9900"/>
                </a:solidFill>
                <a:latin typeface="Century Gothic" pitchFamily="34" charset="0"/>
              </a:rPr>
              <a:t>•Lenguaje estático.</a:t>
            </a:r>
            <a:endParaRPr lang="es-ES" b="1" dirty="0">
              <a:solidFill>
                <a:srgbClr val="FF9900"/>
              </a:solidFill>
              <a:latin typeface="Century Gothic" pitchFamily="34" charset="0"/>
            </a:endParaRPr>
          </a:p>
          <a:p>
            <a:pPr algn="ctr"/>
            <a:r>
              <a:rPr lang="es-MX" b="1" dirty="0">
                <a:solidFill>
                  <a:srgbClr val="FF9900"/>
                </a:solidFill>
                <a:latin typeface="Century Gothic" pitchFamily="34" charset="0"/>
              </a:rPr>
              <a:t>•La interpretación de cada navegador puede ser diferente.</a:t>
            </a:r>
            <a:endParaRPr lang="es-ES" b="1" dirty="0">
              <a:solidFill>
                <a:srgbClr val="FF9900"/>
              </a:solidFill>
              <a:latin typeface="Century Gothic" pitchFamily="34" charset="0"/>
            </a:endParaRPr>
          </a:p>
          <a:p>
            <a:pPr algn="ctr"/>
            <a:r>
              <a:rPr lang="es-MX" b="1" dirty="0">
                <a:solidFill>
                  <a:srgbClr val="FF9900"/>
                </a:solidFill>
                <a:latin typeface="Century Gothic" pitchFamily="34" charset="0"/>
              </a:rPr>
              <a:t>•Guarda muchas etiquetas que pueden convertirse en “basura” y dificultan la corrección.</a:t>
            </a:r>
            <a:endParaRPr lang="es-ES" b="1" dirty="0">
              <a:solidFill>
                <a:srgbClr val="FF9900"/>
              </a:solidFill>
              <a:latin typeface="Century Gothic" pitchFamily="34" charset="0"/>
            </a:endParaRPr>
          </a:p>
          <a:p>
            <a:pPr algn="ctr"/>
            <a:r>
              <a:rPr lang="es-MX" b="1" dirty="0">
                <a:solidFill>
                  <a:srgbClr val="FF9900"/>
                </a:solidFill>
                <a:latin typeface="Century Gothic" pitchFamily="34" charset="0"/>
              </a:rPr>
              <a:t>•El diseño es más lento.</a:t>
            </a:r>
            <a:endParaRPr lang="es-ES" b="1" dirty="0">
              <a:solidFill>
                <a:srgbClr val="FF9900"/>
              </a:solidFill>
              <a:latin typeface="Century Gothic" pitchFamily="34" charset="0"/>
            </a:endParaRPr>
          </a:p>
          <a:p>
            <a:pPr algn="ctr"/>
            <a:r>
              <a:rPr lang="es-MX" b="1" dirty="0">
                <a:solidFill>
                  <a:srgbClr val="FF9900"/>
                </a:solidFill>
                <a:latin typeface="Century Gothic" pitchFamily="34" charset="0"/>
              </a:rPr>
              <a:t>•Las etiquetas son muy limitadas.</a:t>
            </a:r>
            <a:endParaRPr lang="es-ES" b="1" dirty="0">
              <a:solidFill>
                <a:srgbClr val="FF9900"/>
              </a:solidFill>
              <a:latin typeface="Century Gothic" pitchFamily="34" charset="0"/>
            </a:endParaRPr>
          </a:p>
          <a:p>
            <a:pPr algn="ctr"/>
            <a:endParaRPr lang="es-ES" b="1" dirty="0">
              <a:solidFill>
                <a:srgbClr val="FF9900"/>
              </a:solidFill>
              <a:latin typeface="Century Gothic" pitchFamily="34" charset="0"/>
            </a:endParaRPr>
          </a:p>
        </p:txBody>
      </p:sp>
    </p:spTree>
    <p:extLst>
      <p:ext uri="{BB962C8B-B14F-4D97-AF65-F5344CB8AC3E}">
        <p14:creationId xmlns:p14="http://schemas.microsoft.com/office/powerpoint/2010/main" val="2435604808"/>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890</Words>
  <Application>Microsoft Office PowerPoint</Application>
  <PresentationFormat>Presentación en pantalla (4:3)</PresentationFormat>
  <Paragraphs>133</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Partícular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Adar Rendón Durán</dc:creator>
  <cp:lastModifiedBy>Benigno</cp:lastModifiedBy>
  <cp:revision>14</cp:revision>
  <dcterms:created xsi:type="dcterms:W3CDTF">2010-12-01T01:46:00Z</dcterms:created>
  <dcterms:modified xsi:type="dcterms:W3CDTF">2015-04-14T19:17:32Z</dcterms:modified>
</cp:coreProperties>
</file>