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2" r:id="rId5"/>
    <p:sldId id="258" r:id="rId6"/>
    <p:sldId id="263" r:id="rId7"/>
    <p:sldId id="259" r:id="rId8"/>
    <p:sldId id="260" r:id="rId9"/>
    <p:sldId id="264" r:id="rId10"/>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FF7FF10-4648-40C0-AF74-ACB912C9B6CD}" type="datetimeFigureOut">
              <a:rPr lang="es-PA" smtClean="0"/>
              <a:t>13/05/15</a:t>
            </a:fld>
            <a:endParaRPr lang="es-PA"/>
          </a:p>
        </p:txBody>
      </p:sp>
      <p:sp>
        <p:nvSpPr>
          <p:cNvPr id="23" name="Slide Number Placeholder 22"/>
          <p:cNvSpPr>
            <a:spLocks noGrp="1"/>
          </p:cNvSpPr>
          <p:nvPr>
            <p:ph type="sldNum" sz="quarter" idx="11"/>
          </p:nvPr>
        </p:nvSpPr>
        <p:spPr/>
        <p:txBody>
          <a:bodyPr/>
          <a:lstStyle/>
          <a:p>
            <a:fld id="{64AE3F74-42AA-4F22-8643-103F6F8B87DE}" type="slidenum">
              <a:rPr lang="es-PA" smtClean="0"/>
              <a:t>‹Nº›</a:t>
            </a:fld>
            <a:endParaRPr lang="es-PA"/>
          </a:p>
        </p:txBody>
      </p:sp>
      <p:sp>
        <p:nvSpPr>
          <p:cNvPr id="24" name="Footer Placeholder 23"/>
          <p:cNvSpPr>
            <a:spLocks noGrp="1"/>
          </p:cNvSpPr>
          <p:nvPr>
            <p:ph type="ftr" sz="quarter" idx="12"/>
          </p:nvPr>
        </p:nvSpPr>
        <p:spPr/>
        <p:txBody>
          <a:bodyPr/>
          <a:lstStyle/>
          <a:p>
            <a:endParaRPr lang="es-PA"/>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FF7FF10-4648-40C0-AF74-ACB912C9B6CD}" type="datetimeFigureOut">
              <a:rPr lang="es-PA" smtClean="0"/>
              <a:t>13/05/15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AE3F74-42AA-4F22-8643-103F6F8B87DE}"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FF7FF10-4648-40C0-AF74-ACB912C9B6CD}" type="datetimeFigureOut">
              <a:rPr lang="es-PA" smtClean="0"/>
              <a:t>13/05/15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64AE3F74-42AA-4F22-8643-103F6F8B87DE}"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FFF7FF10-4648-40C0-AF74-ACB912C9B6CD}" type="datetimeFigureOut">
              <a:rPr lang="es-PA" smtClean="0"/>
              <a:t>13/05/15</a:t>
            </a:fld>
            <a:endParaRPr lang="es-PA"/>
          </a:p>
        </p:txBody>
      </p:sp>
      <p:sp>
        <p:nvSpPr>
          <p:cNvPr id="19" name="Slide Number Placeholder 18"/>
          <p:cNvSpPr>
            <a:spLocks noGrp="1"/>
          </p:cNvSpPr>
          <p:nvPr>
            <p:ph type="sldNum" sz="quarter" idx="15"/>
          </p:nvPr>
        </p:nvSpPr>
        <p:spPr/>
        <p:txBody>
          <a:bodyPr/>
          <a:lstStyle/>
          <a:p>
            <a:fld id="{64AE3F74-42AA-4F22-8643-103F6F8B87DE}" type="slidenum">
              <a:rPr lang="es-PA" smtClean="0"/>
              <a:t>‹Nº›</a:t>
            </a:fld>
            <a:endParaRPr lang="es-PA"/>
          </a:p>
        </p:txBody>
      </p:sp>
      <p:sp>
        <p:nvSpPr>
          <p:cNvPr id="21" name="Footer Placeholder 20"/>
          <p:cNvSpPr>
            <a:spLocks noGrp="1"/>
          </p:cNvSpPr>
          <p:nvPr>
            <p:ph type="ftr" sz="quarter" idx="16"/>
          </p:nvPr>
        </p:nvSpPr>
        <p:spPr/>
        <p:txBody>
          <a:bodyPr/>
          <a:lstStyle/>
          <a:p>
            <a:endParaRPr lang="es-PA"/>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FFF7FF10-4648-40C0-AF74-ACB912C9B6CD}" type="datetimeFigureOut">
              <a:rPr lang="es-PA" smtClean="0"/>
              <a:t>13/05/15</a:t>
            </a:fld>
            <a:endParaRPr lang="es-PA"/>
          </a:p>
        </p:txBody>
      </p:sp>
      <p:sp>
        <p:nvSpPr>
          <p:cNvPr id="20" name="Slide Number Placeholder 19"/>
          <p:cNvSpPr>
            <a:spLocks noGrp="1"/>
          </p:cNvSpPr>
          <p:nvPr>
            <p:ph type="sldNum" sz="quarter" idx="11"/>
          </p:nvPr>
        </p:nvSpPr>
        <p:spPr/>
        <p:txBody>
          <a:bodyPr/>
          <a:lstStyle/>
          <a:p>
            <a:fld id="{64AE3F74-42AA-4F22-8643-103F6F8B87DE}" type="slidenum">
              <a:rPr lang="es-PA" smtClean="0"/>
              <a:t>‹Nº›</a:t>
            </a:fld>
            <a:endParaRPr lang="es-PA"/>
          </a:p>
        </p:txBody>
      </p:sp>
      <p:sp>
        <p:nvSpPr>
          <p:cNvPr id="21" name="Footer Placeholder 20"/>
          <p:cNvSpPr>
            <a:spLocks noGrp="1"/>
          </p:cNvSpPr>
          <p:nvPr>
            <p:ph type="ftr" sz="quarter" idx="12"/>
          </p:nvPr>
        </p:nvSpPr>
        <p:spPr/>
        <p:txBody>
          <a:bodyPr/>
          <a:lstStyle/>
          <a:p>
            <a:endParaRPr lang="es-PA"/>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FFF7FF10-4648-40C0-AF74-ACB912C9B6CD}" type="datetimeFigureOut">
              <a:rPr lang="es-PA" smtClean="0"/>
              <a:t>13/05/15</a:t>
            </a:fld>
            <a:endParaRPr lang="es-PA"/>
          </a:p>
        </p:txBody>
      </p:sp>
      <p:sp>
        <p:nvSpPr>
          <p:cNvPr id="25" name="Slide Number Placeholder 24"/>
          <p:cNvSpPr>
            <a:spLocks noGrp="1"/>
          </p:cNvSpPr>
          <p:nvPr>
            <p:ph type="sldNum" sz="quarter" idx="16"/>
          </p:nvPr>
        </p:nvSpPr>
        <p:spPr/>
        <p:txBody>
          <a:bodyPr/>
          <a:lstStyle/>
          <a:p>
            <a:fld id="{64AE3F74-42AA-4F22-8643-103F6F8B87DE}" type="slidenum">
              <a:rPr lang="es-PA" smtClean="0"/>
              <a:t>‹Nº›</a:t>
            </a:fld>
            <a:endParaRPr lang="es-PA"/>
          </a:p>
        </p:txBody>
      </p:sp>
      <p:sp>
        <p:nvSpPr>
          <p:cNvPr id="26" name="Footer Placeholder 25"/>
          <p:cNvSpPr>
            <a:spLocks noGrp="1"/>
          </p:cNvSpPr>
          <p:nvPr>
            <p:ph type="ftr" sz="quarter" idx="17"/>
          </p:nvPr>
        </p:nvSpPr>
        <p:spPr/>
        <p:txBody>
          <a:bodyPr/>
          <a:lstStyle/>
          <a:p>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FFF7FF10-4648-40C0-AF74-ACB912C9B6CD}" type="datetimeFigureOut">
              <a:rPr lang="es-PA" smtClean="0"/>
              <a:t>13/05/15</a:t>
            </a:fld>
            <a:endParaRPr lang="es-PA"/>
          </a:p>
        </p:txBody>
      </p:sp>
      <p:sp>
        <p:nvSpPr>
          <p:cNvPr id="24" name="Slide Number Placeholder 23"/>
          <p:cNvSpPr>
            <a:spLocks noGrp="1"/>
          </p:cNvSpPr>
          <p:nvPr>
            <p:ph type="sldNum" sz="quarter" idx="17"/>
          </p:nvPr>
        </p:nvSpPr>
        <p:spPr/>
        <p:txBody>
          <a:bodyPr/>
          <a:lstStyle/>
          <a:p>
            <a:fld id="{64AE3F74-42AA-4F22-8643-103F6F8B87DE}" type="slidenum">
              <a:rPr lang="es-PA" smtClean="0"/>
              <a:t>‹Nº›</a:t>
            </a:fld>
            <a:endParaRPr lang="es-PA"/>
          </a:p>
        </p:txBody>
      </p:sp>
      <p:sp>
        <p:nvSpPr>
          <p:cNvPr id="29" name="Footer Placeholder 28"/>
          <p:cNvSpPr>
            <a:spLocks noGrp="1"/>
          </p:cNvSpPr>
          <p:nvPr>
            <p:ph type="ftr" sz="quarter" idx="18"/>
          </p:nvPr>
        </p:nvSpPr>
        <p:spPr/>
        <p:txBody>
          <a:bodyPr/>
          <a:lstStyle/>
          <a:p>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FF7FF10-4648-40C0-AF74-ACB912C9B6CD}" type="datetimeFigureOut">
              <a:rPr lang="es-PA" smtClean="0"/>
              <a:t>13/05/15</a:t>
            </a:fld>
            <a:endParaRPr lang="es-PA"/>
          </a:p>
        </p:txBody>
      </p:sp>
      <p:sp>
        <p:nvSpPr>
          <p:cNvPr id="14" name="Slide Number Placeholder 13"/>
          <p:cNvSpPr>
            <a:spLocks noGrp="1"/>
          </p:cNvSpPr>
          <p:nvPr>
            <p:ph type="sldNum" sz="quarter" idx="11"/>
          </p:nvPr>
        </p:nvSpPr>
        <p:spPr/>
        <p:txBody>
          <a:bodyPr/>
          <a:lstStyle/>
          <a:p>
            <a:fld id="{64AE3F74-42AA-4F22-8643-103F6F8B87DE}" type="slidenum">
              <a:rPr lang="es-PA" smtClean="0"/>
              <a:t>‹Nº›</a:t>
            </a:fld>
            <a:endParaRPr lang="es-PA"/>
          </a:p>
        </p:txBody>
      </p:sp>
      <p:sp>
        <p:nvSpPr>
          <p:cNvPr id="18" name="Footer Placeholder 17"/>
          <p:cNvSpPr>
            <a:spLocks noGrp="1"/>
          </p:cNvSpPr>
          <p:nvPr>
            <p:ph type="ftr" sz="quarter" idx="12"/>
          </p:nvPr>
        </p:nvSpPr>
        <p:spPr/>
        <p:txBody>
          <a:bodyPr/>
          <a:lstStyle/>
          <a:p>
            <a:endParaRPr lang="es-PA"/>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FF7FF10-4648-40C0-AF74-ACB912C9B6CD}" type="datetimeFigureOut">
              <a:rPr lang="es-PA" smtClean="0"/>
              <a:t>13/05/15</a:t>
            </a:fld>
            <a:endParaRPr lang="es-PA"/>
          </a:p>
        </p:txBody>
      </p:sp>
      <p:sp>
        <p:nvSpPr>
          <p:cNvPr id="12" name="Slide Number Placeholder 11"/>
          <p:cNvSpPr>
            <a:spLocks noGrp="1"/>
          </p:cNvSpPr>
          <p:nvPr>
            <p:ph type="sldNum" sz="quarter" idx="11"/>
          </p:nvPr>
        </p:nvSpPr>
        <p:spPr/>
        <p:txBody>
          <a:bodyPr/>
          <a:lstStyle/>
          <a:p>
            <a:fld id="{64AE3F74-42AA-4F22-8643-103F6F8B87DE}" type="slidenum">
              <a:rPr lang="es-PA" smtClean="0"/>
              <a:t>‹Nº›</a:t>
            </a:fld>
            <a:endParaRPr lang="es-PA"/>
          </a:p>
        </p:txBody>
      </p:sp>
      <p:sp>
        <p:nvSpPr>
          <p:cNvPr id="13" name="Footer Placeholder 12"/>
          <p:cNvSpPr>
            <a:spLocks noGrp="1"/>
          </p:cNvSpPr>
          <p:nvPr>
            <p:ph type="ftr" sz="quarter" idx="12"/>
          </p:nvPr>
        </p:nvSpPr>
        <p:spPr/>
        <p:txBody>
          <a:bodyPr/>
          <a:lstStyle/>
          <a:p>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FFF7FF10-4648-40C0-AF74-ACB912C9B6CD}" type="datetimeFigureOut">
              <a:rPr lang="es-PA" smtClean="0"/>
              <a:t>13/05/15</a:t>
            </a:fld>
            <a:endParaRPr lang="es-PA"/>
          </a:p>
        </p:txBody>
      </p:sp>
      <p:sp>
        <p:nvSpPr>
          <p:cNvPr id="18" name="Slide Number Placeholder 17"/>
          <p:cNvSpPr>
            <a:spLocks noGrp="1"/>
          </p:cNvSpPr>
          <p:nvPr>
            <p:ph type="sldNum" sz="quarter" idx="16"/>
          </p:nvPr>
        </p:nvSpPr>
        <p:spPr/>
        <p:txBody>
          <a:bodyPr/>
          <a:lstStyle/>
          <a:p>
            <a:fld id="{64AE3F74-42AA-4F22-8643-103F6F8B87DE}" type="slidenum">
              <a:rPr lang="es-PA" smtClean="0"/>
              <a:t>‹Nº›</a:t>
            </a:fld>
            <a:endParaRPr lang="es-PA"/>
          </a:p>
        </p:txBody>
      </p:sp>
      <p:sp>
        <p:nvSpPr>
          <p:cNvPr id="20" name="Footer Placeholder 19"/>
          <p:cNvSpPr>
            <a:spLocks noGrp="1"/>
          </p:cNvSpPr>
          <p:nvPr>
            <p:ph type="ftr" sz="quarter" idx="17"/>
          </p:nvPr>
        </p:nvSpPr>
        <p:spPr/>
        <p:txBody>
          <a:bodyPr/>
          <a:lstStyle/>
          <a:p>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FFF7FF10-4648-40C0-AF74-ACB912C9B6CD}" type="datetimeFigureOut">
              <a:rPr lang="es-PA" smtClean="0"/>
              <a:t>13/05/15</a:t>
            </a:fld>
            <a:endParaRPr lang="es-PA"/>
          </a:p>
        </p:txBody>
      </p:sp>
      <p:sp>
        <p:nvSpPr>
          <p:cNvPr id="20" name="Slide Number Placeholder 19"/>
          <p:cNvSpPr>
            <a:spLocks noGrp="1"/>
          </p:cNvSpPr>
          <p:nvPr>
            <p:ph type="sldNum" sz="quarter" idx="15"/>
          </p:nvPr>
        </p:nvSpPr>
        <p:spPr/>
        <p:txBody>
          <a:bodyPr/>
          <a:lstStyle/>
          <a:p>
            <a:fld id="{64AE3F74-42AA-4F22-8643-103F6F8B87DE}" type="slidenum">
              <a:rPr lang="es-PA" smtClean="0"/>
              <a:t>‹Nº›</a:t>
            </a:fld>
            <a:endParaRPr lang="es-PA"/>
          </a:p>
        </p:txBody>
      </p:sp>
      <p:sp>
        <p:nvSpPr>
          <p:cNvPr id="21" name="Footer Placeholder 20"/>
          <p:cNvSpPr>
            <a:spLocks noGrp="1"/>
          </p:cNvSpPr>
          <p:nvPr>
            <p:ph type="ftr" sz="quarter" idx="16"/>
          </p:nvPr>
        </p:nvSpPr>
        <p:spPr/>
        <p:txBody>
          <a:bodyPr/>
          <a:lstStyle/>
          <a:p>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FF7FF10-4648-40C0-AF74-ACB912C9B6CD}" type="datetimeFigureOut">
              <a:rPr lang="es-PA" smtClean="0"/>
              <a:t>13/05/15</a:t>
            </a:fld>
            <a:endParaRPr lang="es-PA"/>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PA"/>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64AE3F74-42AA-4F22-8643-103F6F8B87DE}"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sz="quarter" idx="13"/>
          </p:nvPr>
        </p:nvSpPr>
        <p:spPr>
          <a:xfrm>
            <a:off x="179512" y="1340768"/>
            <a:ext cx="8568952" cy="5328592"/>
          </a:xfrm>
        </p:spPr>
        <p:txBody>
          <a:bodyPr>
            <a:noAutofit/>
          </a:bodyPr>
          <a:lstStyle/>
          <a:p>
            <a:r>
              <a:rPr lang="es-PA" sz="2000" b="0" i="0" dirty="0" smtClean="0">
                <a:effectLst/>
                <a:latin typeface="Times New Roman" panose="02020603050405020304" pitchFamily="18" charset="0"/>
                <a:cs typeface="Times New Roman" panose="02020603050405020304" pitchFamily="18" charset="0"/>
              </a:rPr>
              <a:t>los robots están apareciendo en los salones de clases de tres distintas f</a:t>
            </a:r>
            <a:r>
              <a:rPr lang="es-PA" sz="1800" b="0" i="0" dirty="0" smtClean="0">
                <a:solidFill>
                  <a:srgbClr val="000000"/>
                </a:solidFill>
                <a:effectLst/>
                <a:latin typeface="Times New Roman" panose="02020603050405020304" pitchFamily="18" charset="0"/>
                <a:cs typeface="Times New Roman" panose="02020603050405020304" pitchFamily="18" charset="0"/>
              </a:rPr>
              <a:t/>
            </a:r>
            <a:br>
              <a:rPr lang="es-PA" sz="1800" b="0" i="0" dirty="0" smtClean="0">
                <a:solidFill>
                  <a:srgbClr val="000000"/>
                </a:solidFill>
                <a:effectLst/>
                <a:latin typeface="Times New Roman" panose="02020603050405020304" pitchFamily="18" charset="0"/>
                <a:cs typeface="Times New Roman" panose="02020603050405020304" pitchFamily="18" charset="0"/>
              </a:rPr>
            </a:br>
            <a:r>
              <a:rPr lang="es-PA" sz="2000" b="1" i="0" dirty="0" smtClean="0">
                <a:effectLst/>
                <a:latin typeface="Times New Roman" panose="02020603050405020304" pitchFamily="18" charset="0"/>
                <a:cs typeface="Times New Roman" panose="02020603050405020304" pitchFamily="18" charset="0"/>
              </a:rPr>
              <a:t>primero</a:t>
            </a:r>
            <a:r>
              <a:rPr lang="es-PA" sz="2000" b="0" i="0" dirty="0" smtClean="0">
                <a:effectLst/>
                <a:latin typeface="Times New Roman" panose="02020603050405020304" pitchFamily="18" charset="0"/>
                <a:cs typeface="Times New Roman" panose="02020603050405020304" pitchFamily="18" charset="0"/>
              </a:rPr>
              <a:t>, los programas educacionales utilizan la simulación de control de robots como un medio de enseñanza. un ejemplo palpable es la utilización del lenguaje de programación del robot Karel, el cual es un subconjunto de pascal; este es utilizado por la introducción a la enseñanza de la programación.</a:t>
            </a:r>
          </a:p>
          <a:p>
            <a:r>
              <a:rPr lang="es-PA" sz="2000" b="0" i="0" dirty="0" smtClean="0">
                <a:effectLst/>
                <a:latin typeface="Times New Roman" panose="02020603050405020304" pitchFamily="18" charset="0"/>
                <a:cs typeface="Times New Roman" panose="02020603050405020304" pitchFamily="18" charset="0"/>
              </a:rPr>
              <a:t>el </a:t>
            </a:r>
            <a:r>
              <a:rPr lang="es-PA" sz="2000" b="1" i="0" dirty="0" smtClean="0">
                <a:effectLst/>
                <a:latin typeface="Times New Roman" panose="02020603050405020304" pitchFamily="18" charset="0"/>
                <a:cs typeface="Times New Roman" panose="02020603050405020304" pitchFamily="18" charset="0"/>
              </a:rPr>
              <a:t>segundo</a:t>
            </a:r>
            <a:r>
              <a:rPr lang="es-PA" sz="2000" b="0" i="0" dirty="0" smtClean="0">
                <a:effectLst/>
                <a:latin typeface="Times New Roman" panose="02020603050405020304" pitchFamily="18" charset="0"/>
                <a:cs typeface="Times New Roman" panose="02020603050405020304" pitchFamily="18" charset="0"/>
              </a:rPr>
              <a:t> y de uso más común es el uso del robot tortuga en conjunción con el lenguaje logo para enseñar ciencias computacionales. logo fue creado con la intención de proporcionar al estudiante un medio natural y divertido en el aprendizaje de las matemáticas.</a:t>
            </a:r>
          </a:p>
          <a:p>
            <a:r>
              <a:rPr lang="es-PA" sz="2000" b="0" i="0" dirty="0" smtClean="0">
                <a:effectLst/>
                <a:latin typeface="Times New Roman" panose="02020603050405020304" pitchFamily="18" charset="0"/>
                <a:cs typeface="Times New Roman" panose="02020603050405020304" pitchFamily="18" charset="0"/>
              </a:rPr>
              <a:t>en </a:t>
            </a:r>
            <a:r>
              <a:rPr lang="es-PA" sz="2000" b="1" i="0" dirty="0" smtClean="0">
                <a:effectLst/>
                <a:latin typeface="Times New Roman" panose="02020603050405020304" pitchFamily="18" charset="0"/>
                <a:cs typeface="Times New Roman" panose="02020603050405020304" pitchFamily="18" charset="0"/>
              </a:rPr>
              <a:t>tercer</a:t>
            </a:r>
            <a:r>
              <a:rPr lang="es-PA" sz="2000" b="0" i="0" dirty="0" smtClean="0">
                <a:effectLst/>
                <a:latin typeface="Times New Roman" panose="02020603050405020304" pitchFamily="18" charset="0"/>
                <a:cs typeface="Times New Roman" panose="02020603050405020304" pitchFamily="18" charset="0"/>
              </a:rPr>
              <a:t> lugar está el uso de los robots en los salones de clases. una serie de manipuladores de bajo costo, robots móviles, y sistemas completos han sido desarrollados para su utilización en los laboratorios educacionales. </a:t>
            </a:r>
          </a:p>
          <a:p>
            <a:endParaRPr lang="es-PA" sz="2000" dirty="0"/>
          </a:p>
        </p:txBody>
      </p:sp>
      <p:sp>
        <p:nvSpPr>
          <p:cNvPr id="2" name="1 Título"/>
          <p:cNvSpPr>
            <a:spLocks noGrp="1"/>
          </p:cNvSpPr>
          <p:nvPr>
            <p:ph type="title"/>
          </p:nvPr>
        </p:nvSpPr>
        <p:spPr>
          <a:xfrm>
            <a:off x="323528" y="188640"/>
            <a:ext cx="7680960" cy="1066800"/>
          </a:xfrm>
        </p:spPr>
        <p:txBody>
          <a:bodyPr>
            <a:noAutofit/>
          </a:bodyPr>
          <a:lstStyle/>
          <a:p>
            <a:pPr algn="ctr"/>
            <a:r>
              <a:rPr lang="es-PA" sz="3600" dirty="0" smtClean="0">
                <a:latin typeface="Times New Roman" panose="02020603050405020304" pitchFamily="18" charset="0"/>
                <a:cs typeface="Times New Roman" panose="02020603050405020304" pitchFamily="18" charset="0"/>
              </a:rPr>
              <a:t>APLICACION DE LA ROBOTICA EN LA EDUCACION</a:t>
            </a:r>
            <a:endParaRPr lang="es-P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5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3240360" cy="273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717032"/>
            <a:ext cx="288032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89040"/>
            <a:ext cx="316835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32656"/>
            <a:ext cx="2880320" cy="266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88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179512" y="1268760"/>
            <a:ext cx="8784976" cy="5062304"/>
          </a:xfrm>
        </p:spPr>
        <p:txBody>
          <a:bodyPr>
            <a:normAutofit fontScale="85000" lnSpcReduction="20000"/>
          </a:bodyPr>
          <a:lstStyle/>
          <a:p>
            <a:pPr lvl="0" eaLnBrk="0" fontAlgn="base" hangingPunct="0">
              <a:spcBef>
                <a:spcPct val="0"/>
              </a:spcBef>
              <a:spcAft>
                <a:spcPct val="0"/>
              </a:spcAft>
              <a:buClrTx/>
            </a:pPr>
            <a:r>
              <a:rPr lang="es-PA" altLang="es-PA" sz="1000" spc="0" dirty="0">
                <a:solidFill>
                  <a:srgbClr val="000000"/>
                </a:solidFill>
                <a:latin typeface="Times New Roman" pitchFamily="18" charset="0"/>
                <a:cs typeface="Times New Roman" pitchFamily="18" charset="0"/>
              </a:rPr>
              <a:t>La robótica médica pretende compatibilizar el cirujano con el robot para mejorar los procedimientos quirúrgicos.</a:t>
            </a:r>
            <a:endParaRPr lang="es-PA" altLang="es-PA" sz="1100" spc="0" dirty="0">
              <a:solidFill>
                <a:prstClr val="black"/>
              </a:solidFill>
              <a:latin typeface="Arial" pitchFamily="34" charset="0"/>
              <a:cs typeface="Arial" pitchFamily="34" charset="0"/>
            </a:endParaRPr>
          </a:p>
          <a:p>
            <a:pPr lvl="0" eaLnBrk="0" fontAlgn="base" hangingPunct="0">
              <a:spcBef>
                <a:spcPct val="0"/>
              </a:spcBef>
              <a:spcAft>
                <a:spcPct val="0"/>
              </a:spcAft>
              <a:buClrTx/>
            </a:pPr>
            <a:r>
              <a:rPr lang="es-PA" altLang="es-PA" sz="2000" spc="0" dirty="0">
                <a:latin typeface="Times New Roman" pitchFamily="18" charset="0"/>
                <a:cs typeface="Times New Roman" pitchFamily="18" charset="0"/>
              </a:rPr>
              <a:t/>
            </a:r>
            <a:br>
              <a:rPr lang="es-PA" altLang="es-PA" sz="2000" spc="0" dirty="0">
                <a:latin typeface="Times New Roman" pitchFamily="18" charset="0"/>
                <a:cs typeface="Times New Roman" pitchFamily="18" charset="0"/>
              </a:rPr>
            </a:br>
            <a:r>
              <a:rPr lang="es-PA" altLang="es-PA" sz="2200" spc="0" dirty="0">
                <a:latin typeface="Times New Roman" pitchFamily="18" charset="0"/>
                <a:cs typeface="Times New Roman" pitchFamily="18" charset="0"/>
              </a:rPr>
              <a:t>Es una herramienta más, pero es inteligente, ya que trata de compensar las deficiencias y limitaciones que pueda </a:t>
            </a:r>
            <a:r>
              <a:rPr lang="es-PA" altLang="es-PA" sz="2200" spc="0" dirty="0" smtClean="0">
                <a:latin typeface="Times New Roman" pitchFamily="18" charset="0"/>
                <a:cs typeface="Times New Roman" pitchFamily="18" charset="0"/>
              </a:rPr>
              <a:t>tener  para </a:t>
            </a:r>
            <a:r>
              <a:rPr lang="es-PA" altLang="es-PA" sz="2200" spc="0" dirty="0">
                <a:latin typeface="Times New Roman" pitchFamily="18" charset="0"/>
                <a:cs typeface="Times New Roman" pitchFamily="18" charset="0"/>
              </a:rPr>
              <a:t>realizar ciertas actuaciones. De este modo, se hace posible la implantación de algunas técnicas de </a:t>
            </a:r>
            <a:r>
              <a:rPr lang="es-PA" altLang="es-PA" sz="2200" spc="0" dirty="0" smtClean="0">
                <a:latin typeface="Times New Roman" pitchFamily="18" charset="0"/>
                <a:cs typeface="Times New Roman" pitchFamily="18" charset="0"/>
              </a:rPr>
              <a:t>invasiva </a:t>
            </a:r>
            <a:r>
              <a:rPr lang="es-PA" altLang="es-PA" sz="2200" spc="0" dirty="0">
                <a:latin typeface="Times New Roman" pitchFamily="18" charset="0"/>
                <a:cs typeface="Times New Roman" pitchFamily="18" charset="0"/>
              </a:rPr>
              <a:t>gracias a la utilización de ayudas de soportes robotizados, consiguiendo minimizar la herida, reducir el tiempo de intervención y el de posterior recuperación.</a:t>
            </a:r>
            <a:endParaRPr lang="es-PA" altLang="es-PA" sz="2200" spc="0" dirty="0">
              <a:latin typeface="Arial" pitchFamily="34" charset="0"/>
              <a:cs typeface="Arial" pitchFamily="34" charset="0"/>
            </a:endParaRPr>
          </a:p>
          <a:p>
            <a:pPr lvl="0" eaLnBrk="0" fontAlgn="base" hangingPunct="0">
              <a:spcBef>
                <a:spcPct val="0"/>
              </a:spcBef>
              <a:spcAft>
                <a:spcPct val="0"/>
              </a:spcAft>
              <a:buClrTx/>
            </a:pPr>
            <a:r>
              <a:rPr lang="es-PA" altLang="es-PA" sz="2200" spc="0" dirty="0">
                <a:latin typeface="Times New Roman" pitchFamily="18" charset="0"/>
                <a:cs typeface="Times New Roman" pitchFamily="18" charset="0"/>
              </a:rPr>
              <a:t/>
            </a:r>
            <a:br>
              <a:rPr lang="es-PA" altLang="es-PA" sz="2200" spc="0" dirty="0">
                <a:latin typeface="Times New Roman" pitchFamily="18" charset="0"/>
                <a:cs typeface="Times New Roman" pitchFamily="18" charset="0"/>
              </a:rPr>
            </a:br>
            <a:r>
              <a:rPr lang="es-PA" altLang="es-PA" sz="2200" spc="0" dirty="0">
                <a:latin typeface="Times New Roman" pitchFamily="18" charset="0"/>
                <a:cs typeface="Times New Roman" pitchFamily="18" charset="0"/>
              </a:rPr>
              <a:t>El robot puede ayudar a la percepción; además, memoriza una posición o hace la función de una regla o accede a un punto determinado con gran precisión. Ayudas de este estilo suponen la diferencia en que algunas intervenciones se realicen o no. Los equipos desarrollados en la División de Robótica y Visión del Departamento de Robótica pueden ser desde un brazo mecánico convencional hasta elementos de medida, como sensores que miden fuerza o visualizan la información de un modo más claro que como lo hace una cámara de televisión convencional.</a:t>
            </a:r>
            <a:endParaRPr lang="es-PA" altLang="es-PA" sz="2200" spc="0" dirty="0">
              <a:latin typeface="Arial" pitchFamily="34" charset="0"/>
              <a:cs typeface="Arial" pitchFamily="34" charset="0"/>
            </a:endParaRPr>
          </a:p>
          <a:p>
            <a:pPr lvl="0" eaLnBrk="0" fontAlgn="base" hangingPunct="0">
              <a:spcBef>
                <a:spcPct val="0"/>
              </a:spcBef>
              <a:spcAft>
                <a:spcPct val="0"/>
              </a:spcAft>
              <a:buClrTx/>
            </a:pPr>
            <a:r>
              <a:rPr lang="es-PA" altLang="es-PA" sz="2200" spc="0" dirty="0">
                <a:latin typeface="Times New Roman" pitchFamily="18" charset="0"/>
                <a:cs typeface="Times New Roman" pitchFamily="18" charset="0"/>
              </a:rPr>
              <a:t/>
            </a:r>
            <a:br>
              <a:rPr lang="es-PA" altLang="es-PA" sz="2200" spc="0" dirty="0">
                <a:latin typeface="Times New Roman" pitchFamily="18" charset="0"/>
                <a:cs typeface="Times New Roman" pitchFamily="18" charset="0"/>
              </a:rPr>
            </a:br>
            <a:r>
              <a:rPr lang="es-PA" altLang="es-PA" sz="2200" spc="0" dirty="0">
                <a:latin typeface="Times New Roman" pitchFamily="18" charset="0"/>
                <a:cs typeface="Times New Roman" pitchFamily="18" charset="0"/>
              </a:rPr>
              <a:t>El robot funciona bien y es inteligente cuando tiene sensores que le permiten ver, sentir, detectar fuerzas o medirlas. En ese momento, cuando estas tecnologías ayudan al cirujano dando información que, si no, no posee, se puede decir que son útiles.</a:t>
            </a:r>
            <a:endParaRPr lang="es-PA" altLang="es-PA" sz="2200" spc="0" dirty="0">
              <a:latin typeface="Arial" pitchFamily="34" charset="0"/>
              <a:cs typeface="Arial" pitchFamily="34" charset="0"/>
            </a:endParaRPr>
          </a:p>
          <a:p>
            <a:pPr lvl="0" eaLnBrk="0" fontAlgn="base" hangingPunct="0">
              <a:spcBef>
                <a:spcPct val="0"/>
              </a:spcBef>
              <a:spcAft>
                <a:spcPct val="0"/>
              </a:spcAft>
              <a:buClrTx/>
            </a:pPr>
            <a:r>
              <a:rPr lang="es-PA" altLang="es-PA" sz="2200" b="1" spc="0" dirty="0">
                <a:latin typeface="Arial" pitchFamily="34" charset="0"/>
                <a:cs typeface="Arial" pitchFamily="34" charset="0"/>
              </a:rPr>
              <a:t> </a:t>
            </a:r>
            <a:endParaRPr lang="es-PA" altLang="es-PA" sz="2200" spc="0" dirty="0">
              <a:latin typeface="Arial" pitchFamily="34" charset="0"/>
              <a:cs typeface="Arial" pitchFamily="34" charset="0"/>
            </a:endParaRPr>
          </a:p>
          <a:p>
            <a:endParaRPr lang="es-PA" dirty="0"/>
          </a:p>
        </p:txBody>
      </p:sp>
      <p:sp>
        <p:nvSpPr>
          <p:cNvPr id="3" name="2 Título"/>
          <p:cNvSpPr>
            <a:spLocks noGrp="1"/>
          </p:cNvSpPr>
          <p:nvPr>
            <p:ph type="title"/>
          </p:nvPr>
        </p:nvSpPr>
        <p:spPr>
          <a:xfrm>
            <a:off x="4840" y="0"/>
            <a:ext cx="9144000" cy="1152127"/>
          </a:xfrm>
        </p:spPr>
        <p:txBody>
          <a:bodyPr>
            <a:normAutofit fontScale="90000"/>
          </a:bodyPr>
          <a:lstStyle/>
          <a:p>
            <a:pPr algn="ctr"/>
            <a:r>
              <a:rPr lang="es-PA" sz="3600" dirty="0" smtClean="0">
                <a:latin typeface="Times New Roman" panose="02020603050405020304" pitchFamily="18" charset="0"/>
                <a:cs typeface="Times New Roman" panose="02020603050405020304" pitchFamily="18" charset="0"/>
              </a:rPr>
              <a:t>APLICACIÓN DE LA ROBOTICA  EN LA MEDICINA</a:t>
            </a:r>
            <a:endParaRPr lang="es-P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014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421192"/>
            <a:ext cx="3573396" cy="234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77072"/>
            <a:ext cx="346614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77072"/>
            <a:ext cx="367240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7" y="476673"/>
            <a:ext cx="346614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937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251520" y="1268760"/>
            <a:ext cx="8640960" cy="5328592"/>
          </a:xfrm>
        </p:spPr>
        <p:txBody>
          <a:bodyPr>
            <a:noAutofit/>
          </a:bodyPr>
          <a:lstStyle/>
          <a:p>
            <a:r>
              <a:rPr lang="es-PA" dirty="0">
                <a:solidFill>
                  <a:srgbClr val="FFFFFF"/>
                </a:solidFill>
                <a:latin typeface="Times New Roman" panose="02020603050405020304" pitchFamily="18" charset="0"/>
                <a:cs typeface="Times New Roman" panose="02020603050405020304" pitchFamily="18" charset="0"/>
              </a:rPr>
              <a:t>agrícola, la era de los robots agricultores, o porque no decirlo, la era de los androides granjeros. Suena un poco fuerte el hablar de androides, pero con ello desde nuestro punto de vista queremos destacar que los robots no son un reemplazo de los humanos, sino herramientas, máquinas y sistemas que nos pueden servir para mejorar en muchos aspectos de nuestra vida. </a:t>
            </a:r>
            <a:r>
              <a:rPr lang="es-PA" dirty="0" smtClean="0">
                <a:latin typeface="Times New Roman" panose="02020603050405020304" pitchFamily="18" charset="0"/>
                <a:cs typeface="Times New Roman" panose="02020603050405020304" pitchFamily="18" charset="0"/>
              </a:rPr>
              <a:t> </a:t>
            </a:r>
            <a:r>
              <a:rPr lang="es-PA" dirty="0">
                <a:latin typeface="Times New Roman" panose="02020603050405020304" pitchFamily="18" charset="0"/>
                <a:cs typeface="Times New Roman" panose="02020603050405020304" pitchFamily="18" charset="0"/>
              </a:rPr>
              <a:t>uso de robots fuera de las aplicaciones industriales desde hace varios años ha comenzando a mostrar un gran avance en el aporte de soluciones para muchas necesidades que el hombre tiene y que van creciendo día tras día en busca de una mejor forma de vida, mejorando el desarrollo de la sociedad en todos los campos en que exista la posibilidad de robotización. Y de esa necesidad nace una nueva era para el sector agrícola, la era de los robots agricultores, o porque no decirlo, la era de los androides granjeros. Suena un poco fuerte el hablar de androides, pero con ello desde nuestro punto de vista queremos destacar que los robots no son un reemplazo de los humanos, sino herramientas, máquinas y sistemas que nos pueden servir para mejorar en muchos aspectos de nuestra vida. Hace décadas parecía un sueño, pero hoy es posible que un robot pueda realizar tareas propias del hombre. Su empleo en el caso de la agricultura, específicamente en los invernaderos, abre amplias posibilidades productivas, sobre todo en países donde la escasez de mano de obra es un problema. Así podemos observar robots que cosechan, cortan o aplican riegos con una </a:t>
            </a:r>
            <a:r>
              <a:rPr lang="es-PA" dirty="0" smtClean="0">
                <a:latin typeface="Times New Roman" panose="02020603050405020304" pitchFamily="18" charset="0"/>
                <a:cs typeface="Times New Roman" panose="02020603050405020304" pitchFamily="18" charset="0"/>
              </a:rPr>
              <a:t>precisión</a:t>
            </a:r>
            <a:endParaRPr lang="es-PA" dirty="0">
              <a:latin typeface="Times New Roman" panose="02020603050405020304" pitchFamily="18" charset="0"/>
              <a:cs typeface="Times New Roman" panose="02020603050405020304" pitchFamily="18" charset="0"/>
            </a:endParaRPr>
          </a:p>
        </p:txBody>
      </p:sp>
      <p:sp>
        <p:nvSpPr>
          <p:cNvPr id="3" name="2 Título"/>
          <p:cNvSpPr>
            <a:spLocks noGrp="1"/>
          </p:cNvSpPr>
          <p:nvPr>
            <p:ph type="title"/>
          </p:nvPr>
        </p:nvSpPr>
        <p:spPr>
          <a:xfrm>
            <a:off x="683568" y="188640"/>
            <a:ext cx="7680960" cy="1066800"/>
          </a:xfrm>
        </p:spPr>
        <p:txBody>
          <a:bodyPr>
            <a:normAutofit fontScale="90000"/>
          </a:bodyPr>
          <a:lstStyle/>
          <a:p>
            <a:pPr algn="ctr"/>
            <a:r>
              <a:rPr lang="es-PA" sz="3600" dirty="0" smtClean="0">
                <a:latin typeface="Times New Roman" panose="02020603050405020304" pitchFamily="18" charset="0"/>
                <a:cs typeface="Times New Roman" panose="02020603050405020304" pitchFamily="18" charset="0"/>
              </a:rPr>
              <a:t>APLICACION DE LA ROBOTICA EN LA AGRICULTURA</a:t>
            </a:r>
            <a:endParaRPr lang="es-P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454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532964" cy="250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052" y="4365104"/>
            <a:ext cx="326623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764704"/>
            <a:ext cx="326623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365104"/>
            <a:ext cx="345638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62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8396038" cy="5134312"/>
          </a:xfrm>
        </p:spPr>
        <p:txBody>
          <a:bodyPr>
            <a:normAutofit/>
          </a:bodyPr>
          <a:lstStyle/>
          <a:p>
            <a:endParaRPr lang="es-PA" sz="2000" dirty="0" smtClean="0">
              <a:latin typeface="Times New Roman" panose="02020603050405020304" pitchFamily="18" charset="0"/>
              <a:cs typeface="Times New Roman" panose="02020603050405020304" pitchFamily="18" charset="0"/>
            </a:endParaRPr>
          </a:p>
          <a:p>
            <a:r>
              <a:rPr lang="es-PA" sz="2400" dirty="0"/>
              <a:t>Los robots son utilizados por una diversidad de procesos industriales como lo son : la soldadura de punto y soldadura de arco, pinturas de spray, transportación de materiales, molienda de materiales, moldeado en la industria plástica, máquinas-herramientas, y otras más</a:t>
            </a:r>
            <a:endParaRPr lang="es-PA" sz="2400" dirty="0">
              <a:latin typeface="Times New Roman" panose="02020603050405020304" pitchFamily="18" charset="0"/>
              <a:cs typeface="Times New Roman" panose="02020603050405020304" pitchFamily="18" charset="0"/>
            </a:endParaRPr>
          </a:p>
        </p:txBody>
      </p:sp>
      <p:sp>
        <p:nvSpPr>
          <p:cNvPr id="3" name="2 Título"/>
          <p:cNvSpPr>
            <a:spLocks noGrp="1"/>
          </p:cNvSpPr>
          <p:nvPr>
            <p:ph type="title"/>
          </p:nvPr>
        </p:nvSpPr>
        <p:spPr>
          <a:xfrm>
            <a:off x="352426" y="188640"/>
            <a:ext cx="8468046" cy="1106760"/>
          </a:xfrm>
        </p:spPr>
        <p:txBody>
          <a:bodyPr>
            <a:normAutofit fontScale="90000"/>
          </a:bodyPr>
          <a:lstStyle/>
          <a:p>
            <a:pPr algn="ctr"/>
            <a:r>
              <a:rPr lang="es-PA" dirty="0">
                <a:latin typeface="Times New Roman" panose="02020603050405020304" pitchFamily="18" charset="0"/>
                <a:cs typeface="Times New Roman" panose="02020603050405020304" pitchFamily="18" charset="0"/>
              </a:rPr>
              <a:t>A</a:t>
            </a:r>
            <a:r>
              <a:rPr lang="es-PA" dirty="0" smtClean="0">
                <a:latin typeface="Times New Roman" panose="02020603050405020304" pitchFamily="18" charset="0"/>
                <a:cs typeface="Times New Roman" panose="02020603050405020304" pitchFamily="18" charset="0"/>
              </a:rPr>
              <a:t>PLICACIÓN DE LA ROBOTICA EN LA INDUSTRIA</a:t>
            </a:r>
            <a:endParaRPr lang="es-PA" dirty="0">
              <a:latin typeface="Times New Roman" panose="02020603050405020304" pitchFamily="18" charset="0"/>
              <a:cs typeface="Times New Roman" panose="02020603050405020304" pitchFamily="18"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043670"/>
            <a:ext cx="475845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3670"/>
            <a:ext cx="2952328"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0" y="1412776"/>
            <a:ext cx="9144000" cy="5445224"/>
          </a:xfrm>
        </p:spPr>
        <p:txBody>
          <a:bodyPr>
            <a:noAutofit/>
          </a:bodyPr>
          <a:lstStyle/>
          <a:p>
            <a:r>
              <a:rPr lang="es-PA" sz="2000" dirty="0">
                <a:latin typeface="Times New Roman" panose="02020603050405020304" pitchFamily="18" charset="0"/>
                <a:cs typeface="Times New Roman" panose="02020603050405020304" pitchFamily="18" charset="0"/>
              </a:rPr>
              <a:t>Se están desarrollando los robots necesarios para explorar las superficies planetarias: los potenciales sitios de desembarco, las áreas de interés científico y la recogida de muestras para el análisis. Estos robots requieren altos niveles de autonomía, incluso la habilidad para realizar navegación local, identificando áreas de interés científico potencial, regulando los recursos de a bordo y desarrollando actividades de exploración en conjunción con el control terrestre. Estos robots deben ser de bajo costo y alto grado de </a:t>
            </a:r>
            <a:r>
              <a:rPr lang="es-PA" sz="2000" dirty="0" smtClean="0">
                <a:latin typeface="Times New Roman" panose="02020603050405020304" pitchFamily="18" charset="0"/>
                <a:cs typeface="Times New Roman" panose="02020603050405020304" pitchFamily="18" charset="0"/>
              </a:rPr>
              <a:t>miniaturización</a:t>
            </a:r>
            <a:endParaRPr lang="es-PA" sz="2000" dirty="0">
              <a:latin typeface="Times New Roman" panose="02020603050405020304" pitchFamily="18" charset="0"/>
              <a:cs typeface="Times New Roman" panose="02020603050405020304" pitchFamily="18" charset="0"/>
            </a:endParaRPr>
          </a:p>
          <a:p>
            <a:r>
              <a:rPr lang="es-PA" sz="2000" dirty="0">
                <a:latin typeface="Times New Roman" panose="02020603050405020304" pitchFamily="18" charset="0"/>
                <a:cs typeface="Times New Roman" panose="02020603050405020304" pitchFamily="18" charset="0"/>
              </a:rPr>
              <a:t>  </a:t>
            </a:r>
            <a:br>
              <a:rPr lang="es-PA" sz="2000" dirty="0">
                <a:latin typeface="Times New Roman" panose="02020603050405020304" pitchFamily="18" charset="0"/>
                <a:cs typeface="Times New Roman" panose="02020603050405020304" pitchFamily="18" charset="0"/>
              </a:rPr>
            </a:br>
            <a:r>
              <a:rPr lang="es-PA" sz="2000" dirty="0">
                <a:latin typeface="Times New Roman" panose="02020603050405020304" pitchFamily="18" charset="0"/>
                <a:cs typeface="Times New Roman" panose="02020603050405020304" pitchFamily="18" charset="0"/>
              </a:rPr>
              <a:t>El mástil se posiciona para tomar una imagen estereográfica. Pueden combinarse varias imágenes para crear un panorama.</a:t>
            </a:r>
            <a:br>
              <a:rPr lang="es-PA" sz="2000" dirty="0">
                <a:latin typeface="Times New Roman" panose="02020603050405020304" pitchFamily="18" charset="0"/>
                <a:cs typeface="Times New Roman" panose="02020603050405020304" pitchFamily="18" charset="0"/>
              </a:rPr>
            </a:br>
            <a:r>
              <a:rPr lang="es-PA" sz="2000" dirty="0">
                <a:latin typeface="Times New Roman" panose="02020603050405020304" pitchFamily="18" charset="0"/>
                <a:cs typeface="Times New Roman" panose="02020603050405020304" pitchFamily="18" charset="0"/>
              </a:rPr>
              <a:t/>
            </a:r>
            <a:br>
              <a:rPr lang="es-PA" sz="2000" dirty="0">
                <a:latin typeface="Times New Roman" panose="02020603050405020304" pitchFamily="18" charset="0"/>
                <a:cs typeface="Times New Roman" panose="02020603050405020304" pitchFamily="18" charset="0"/>
              </a:rPr>
            </a:br>
            <a:r>
              <a:rPr lang="es-PA" sz="2000" dirty="0">
                <a:latin typeface="Times New Roman" panose="02020603050405020304" pitchFamily="18" charset="0"/>
                <a:cs typeface="Times New Roman" panose="02020603050405020304" pitchFamily="18" charset="0"/>
              </a:rPr>
              <a:t>  </a:t>
            </a:r>
            <a:br>
              <a:rPr lang="es-PA" sz="2000" dirty="0">
                <a:latin typeface="Times New Roman" panose="02020603050405020304" pitchFamily="18" charset="0"/>
                <a:cs typeface="Times New Roman" panose="02020603050405020304" pitchFamily="18" charset="0"/>
              </a:rPr>
            </a:br>
            <a:r>
              <a:rPr lang="es-PA" sz="2000" dirty="0">
                <a:latin typeface="Times New Roman" panose="02020603050405020304" pitchFamily="18" charset="0"/>
                <a:cs typeface="Times New Roman" panose="02020603050405020304" pitchFamily="18" charset="0"/>
              </a:rPr>
              <a:t>Herramienta científica desplegada contra una piedra.</a:t>
            </a:r>
          </a:p>
          <a:p>
            <a:r>
              <a:rPr lang="es-PA" sz="2000" dirty="0">
                <a:latin typeface="Times New Roman" panose="02020603050405020304" pitchFamily="18" charset="0"/>
                <a:cs typeface="Times New Roman" panose="02020603050405020304" pitchFamily="18" charset="0"/>
              </a:rPr>
              <a:t>  </a:t>
            </a:r>
            <a:br>
              <a:rPr lang="es-PA" sz="2000" dirty="0">
                <a:latin typeface="Times New Roman" panose="02020603050405020304" pitchFamily="18" charset="0"/>
                <a:cs typeface="Times New Roman" panose="02020603050405020304" pitchFamily="18" charset="0"/>
              </a:rPr>
            </a:br>
            <a:r>
              <a:rPr lang="es-PA" sz="2000" dirty="0">
                <a:latin typeface="Times New Roman" panose="02020603050405020304" pitchFamily="18" charset="0"/>
                <a:cs typeface="Times New Roman" panose="02020603050405020304" pitchFamily="18" charset="0"/>
              </a:rPr>
              <a:t>Espectrómetro desplegado sobre una piedra.</a:t>
            </a:r>
            <a:endParaRPr lang="es-PA" sz="2000" dirty="0">
              <a:latin typeface="Times New Roman" panose="02020603050405020304" pitchFamily="18" charset="0"/>
              <a:cs typeface="Times New Roman" panose="02020603050405020304" pitchFamily="18" charset="0"/>
            </a:endParaRPr>
          </a:p>
        </p:txBody>
      </p:sp>
      <p:sp>
        <p:nvSpPr>
          <p:cNvPr id="3" name="2 Título"/>
          <p:cNvSpPr>
            <a:spLocks noGrp="1"/>
          </p:cNvSpPr>
          <p:nvPr>
            <p:ph type="title"/>
          </p:nvPr>
        </p:nvSpPr>
        <p:spPr/>
        <p:txBody>
          <a:bodyPr>
            <a:noAutofit/>
          </a:bodyPr>
          <a:lstStyle/>
          <a:p>
            <a:pPr algn="ctr"/>
            <a:r>
              <a:rPr lang="es-PA" sz="3600" dirty="0" smtClean="0">
                <a:latin typeface="Times New Roman" panose="02020603050405020304" pitchFamily="18" charset="0"/>
                <a:cs typeface="Times New Roman" panose="02020603050405020304" pitchFamily="18" charset="0"/>
              </a:rPr>
              <a:t>APLICACIÓN DE LA  ROBOTICA  EN EL AREA ESPACIAL</a:t>
            </a:r>
            <a:endParaRPr lang="es-P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074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3217658"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77072"/>
            <a:ext cx="279005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60648"/>
            <a:ext cx="2790056" cy="234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77072"/>
            <a:ext cx="324036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164902"/>
            <a:ext cx="237626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76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75</TotalTime>
  <Words>440</Words>
  <Application>Microsoft Office PowerPoint</Application>
  <PresentationFormat>Presentación en pantalla (4:3)</PresentationFormat>
  <Paragraphs>19</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Mylar</vt:lpstr>
      <vt:lpstr>APLICACION DE LA ROBOTICA EN LA EDUCACION</vt:lpstr>
      <vt:lpstr>Presentación de PowerPoint</vt:lpstr>
      <vt:lpstr>APLICACIÓN DE LA ROBOTICA  EN LA MEDICINA</vt:lpstr>
      <vt:lpstr>Presentación de PowerPoint</vt:lpstr>
      <vt:lpstr>APLICACION DE LA ROBOTICA EN LA AGRICULTURA</vt:lpstr>
      <vt:lpstr>Presentación de PowerPoint</vt:lpstr>
      <vt:lpstr>APLICACIÓN DE LA ROBOTICA EN LA INDUSTRIA</vt:lpstr>
      <vt:lpstr>APLICACIÓN DE LA  ROBOTICA  EN EL AREA ESPACIAL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La Robótica En La Educación</dc:title>
  <dc:creator>griceila lineth midi</dc:creator>
  <cp:lastModifiedBy>griceila lineth midi</cp:lastModifiedBy>
  <cp:revision>8</cp:revision>
  <dcterms:created xsi:type="dcterms:W3CDTF">2015-05-13T21:16:20Z</dcterms:created>
  <dcterms:modified xsi:type="dcterms:W3CDTF">2015-05-13T22:31:29Z</dcterms:modified>
</cp:coreProperties>
</file>