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3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C09196A4-33F9-47A4-9665-678622ECD535}" type="datetimeFigureOut">
              <a:rPr lang="es-PA" smtClean="0"/>
              <a:pPr/>
              <a:t>27/5/15</a:t>
            </a:fld>
            <a:endParaRPr lang="es-PA"/>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PA"/>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A4CD8D8-204D-4E8A-B934-B3E1DBB2ECA8}" type="slidenum">
              <a:rPr lang="es-PA" smtClean="0"/>
              <a:pPr/>
              <a:t>‹Nº›</a:t>
            </a:fld>
            <a:endParaRPr lang="es-P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9196A4-33F9-47A4-9665-678622ECD535}" type="datetimeFigureOut">
              <a:rPr lang="es-PA" smtClean="0"/>
              <a:pPr/>
              <a:t>27/5/15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6A4CD8D8-204D-4E8A-B934-B3E1DBB2ECA8}" type="slidenum">
              <a:rPr lang="es-PA" smtClean="0"/>
              <a:pPr/>
              <a:t>‹Nº›</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9196A4-33F9-47A4-9665-678622ECD535}" type="datetimeFigureOut">
              <a:rPr lang="es-PA" smtClean="0"/>
              <a:pPr/>
              <a:t>27/5/15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6A4CD8D8-204D-4E8A-B934-B3E1DBB2ECA8}" type="slidenum">
              <a:rPr lang="es-PA" smtClean="0"/>
              <a:pPr/>
              <a:t>‹Nº›</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C09196A4-33F9-47A4-9665-678622ECD535}" type="datetimeFigureOut">
              <a:rPr lang="es-PA" smtClean="0"/>
              <a:pPr/>
              <a:t>27/5/15</a:t>
            </a:fld>
            <a:endParaRPr lang="es-PA"/>
          </a:p>
        </p:txBody>
      </p:sp>
      <p:sp>
        <p:nvSpPr>
          <p:cNvPr id="5" name="4 Marcador de pie de página"/>
          <p:cNvSpPr>
            <a:spLocks noGrp="1"/>
          </p:cNvSpPr>
          <p:nvPr>
            <p:ph type="ftr" sz="quarter" idx="11"/>
          </p:nvPr>
        </p:nvSpPr>
        <p:spPr>
          <a:xfrm>
            <a:off x="457200" y="6480969"/>
            <a:ext cx="4260056" cy="300831"/>
          </a:xfrm>
        </p:spPr>
        <p:txBody>
          <a:bodyPr/>
          <a:lstStyle/>
          <a:p>
            <a:endParaRPr lang="es-PA"/>
          </a:p>
        </p:txBody>
      </p:sp>
      <p:sp>
        <p:nvSpPr>
          <p:cNvPr id="6" name="5 Marcador de número de diapositiva"/>
          <p:cNvSpPr>
            <a:spLocks noGrp="1"/>
          </p:cNvSpPr>
          <p:nvPr>
            <p:ph type="sldNum" sz="quarter" idx="12"/>
          </p:nvPr>
        </p:nvSpPr>
        <p:spPr/>
        <p:txBody>
          <a:bodyPr/>
          <a:lstStyle/>
          <a:p>
            <a:fld id="{6A4CD8D8-204D-4E8A-B934-B3E1DBB2ECA8}" type="slidenum">
              <a:rPr lang="es-PA" smtClean="0"/>
              <a:pPr/>
              <a:t>‹Nº›</a:t>
            </a:fld>
            <a:endParaRPr lang="es-P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09196A4-33F9-47A4-9665-678622ECD535}" type="datetimeFigureOut">
              <a:rPr lang="es-PA" smtClean="0"/>
              <a:pPr/>
              <a:t>27/5/15</a:t>
            </a:fld>
            <a:endParaRPr lang="es-PA"/>
          </a:p>
        </p:txBody>
      </p:sp>
      <p:sp>
        <p:nvSpPr>
          <p:cNvPr id="5" name="4 Marcador de pie de página"/>
          <p:cNvSpPr>
            <a:spLocks noGrp="1"/>
          </p:cNvSpPr>
          <p:nvPr>
            <p:ph type="ftr" sz="quarter" idx="11"/>
          </p:nvPr>
        </p:nvSpPr>
        <p:spPr>
          <a:xfrm>
            <a:off x="2619376" y="6480969"/>
            <a:ext cx="4260056" cy="300831"/>
          </a:xfrm>
        </p:spPr>
        <p:txBody>
          <a:bodyPr/>
          <a:lstStyle/>
          <a:p>
            <a:endParaRPr lang="es-PA"/>
          </a:p>
        </p:txBody>
      </p:sp>
      <p:sp>
        <p:nvSpPr>
          <p:cNvPr id="6" name="5 Marcador de número de diapositiva"/>
          <p:cNvSpPr>
            <a:spLocks noGrp="1"/>
          </p:cNvSpPr>
          <p:nvPr>
            <p:ph type="sldNum" sz="quarter" idx="12"/>
          </p:nvPr>
        </p:nvSpPr>
        <p:spPr>
          <a:xfrm>
            <a:off x="8451056" y="809624"/>
            <a:ext cx="502920" cy="300831"/>
          </a:xfrm>
        </p:spPr>
        <p:txBody>
          <a:bodyPr/>
          <a:lstStyle/>
          <a:p>
            <a:fld id="{6A4CD8D8-204D-4E8A-B934-B3E1DBB2ECA8}" type="slidenum">
              <a:rPr lang="es-PA" smtClean="0"/>
              <a:pPr/>
              <a:t>‹Nº›</a:t>
            </a:fld>
            <a:endParaRPr lang="es-PA"/>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C09196A4-33F9-47A4-9665-678622ECD535}" type="datetimeFigureOut">
              <a:rPr lang="es-PA" smtClean="0"/>
              <a:pPr/>
              <a:t>27/5/15</a:t>
            </a:fld>
            <a:endParaRPr lang="es-PA"/>
          </a:p>
        </p:txBody>
      </p:sp>
      <p:sp>
        <p:nvSpPr>
          <p:cNvPr id="6" name="5 Marcador de pie de página"/>
          <p:cNvSpPr>
            <a:spLocks noGrp="1"/>
          </p:cNvSpPr>
          <p:nvPr>
            <p:ph type="ftr" sz="quarter" idx="11"/>
          </p:nvPr>
        </p:nvSpPr>
        <p:spPr>
          <a:xfrm>
            <a:off x="457200" y="6480969"/>
            <a:ext cx="4260056" cy="301752"/>
          </a:xfrm>
        </p:spPr>
        <p:txBody>
          <a:bodyPr/>
          <a:lstStyle/>
          <a:p>
            <a:endParaRPr lang="es-PA"/>
          </a:p>
        </p:txBody>
      </p:sp>
      <p:sp>
        <p:nvSpPr>
          <p:cNvPr id="7" name="6 Marcador de número de diapositiva"/>
          <p:cNvSpPr>
            <a:spLocks noGrp="1"/>
          </p:cNvSpPr>
          <p:nvPr>
            <p:ph type="sldNum" sz="quarter" idx="12"/>
          </p:nvPr>
        </p:nvSpPr>
        <p:spPr>
          <a:xfrm>
            <a:off x="7589520" y="6480969"/>
            <a:ext cx="502920" cy="301752"/>
          </a:xfrm>
        </p:spPr>
        <p:txBody>
          <a:bodyPr/>
          <a:lstStyle/>
          <a:p>
            <a:fld id="{6A4CD8D8-204D-4E8A-B934-B3E1DBB2ECA8}" type="slidenum">
              <a:rPr lang="es-PA" smtClean="0"/>
              <a:pPr/>
              <a:t>‹Nº›</a:t>
            </a:fld>
            <a:endParaRPr lang="es-P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C09196A4-33F9-47A4-9665-678622ECD535}" type="datetimeFigureOut">
              <a:rPr lang="es-PA" smtClean="0"/>
              <a:pPr/>
              <a:t>27/5/15</a:t>
            </a:fld>
            <a:endParaRPr lang="es-PA"/>
          </a:p>
        </p:txBody>
      </p:sp>
      <p:sp>
        <p:nvSpPr>
          <p:cNvPr id="8" name="7 Marcador de pie de página"/>
          <p:cNvSpPr>
            <a:spLocks noGrp="1"/>
          </p:cNvSpPr>
          <p:nvPr>
            <p:ph type="ftr" sz="quarter" idx="11"/>
          </p:nvPr>
        </p:nvSpPr>
        <p:spPr>
          <a:xfrm>
            <a:off x="457200" y="6480969"/>
            <a:ext cx="4261104" cy="301752"/>
          </a:xfrm>
        </p:spPr>
        <p:txBody>
          <a:bodyPr/>
          <a:lstStyle/>
          <a:p>
            <a:endParaRPr lang="es-PA"/>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6A4CD8D8-204D-4E8A-B934-B3E1DBB2ECA8}" type="slidenum">
              <a:rPr lang="es-PA" smtClean="0"/>
              <a:pPr/>
              <a:t>‹Nº›</a:t>
            </a:fld>
            <a:endParaRPr lang="es-P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09196A4-33F9-47A4-9665-678622ECD535}" type="datetimeFigureOut">
              <a:rPr lang="es-PA" smtClean="0"/>
              <a:pPr/>
              <a:t>27/5/15</a:t>
            </a:fld>
            <a:endParaRPr lang="es-PA"/>
          </a:p>
        </p:txBody>
      </p:sp>
      <p:sp>
        <p:nvSpPr>
          <p:cNvPr id="4" name="3 Marcador de pie de página"/>
          <p:cNvSpPr>
            <a:spLocks noGrp="1"/>
          </p:cNvSpPr>
          <p:nvPr>
            <p:ph type="ftr" sz="quarter" idx="11"/>
          </p:nvPr>
        </p:nvSpPr>
        <p:spPr/>
        <p:txBody>
          <a:bodyPr/>
          <a:lstStyle/>
          <a:p>
            <a:endParaRPr lang="es-PA"/>
          </a:p>
        </p:txBody>
      </p:sp>
      <p:sp>
        <p:nvSpPr>
          <p:cNvPr id="5" name="4 Marcador de número de diapositiva"/>
          <p:cNvSpPr>
            <a:spLocks noGrp="1"/>
          </p:cNvSpPr>
          <p:nvPr>
            <p:ph type="sldNum" sz="quarter" idx="12"/>
          </p:nvPr>
        </p:nvSpPr>
        <p:spPr/>
        <p:txBody>
          <a:bodyPr/>
          <a:lstStyle/>
          <a:p>
            <a:fld id="{6A4CD8D8-204D-4E8A-B934-B3E1DBB2ECA8}" type="slidenum">
              <a:rPr lang="es-PA" smtClean="0"/>
              <a:pPr/>
              <a:t>‹Nº›</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C09196A4-33F9-47A4-9665-678622ECD535}" type="datetimeFigureOut">
              <a:rPr lang="es-PA" smtClean="0"/>
              <a:pPr/>
              <a:t>27/5/15</a:t>
            </a:fld>
            <a:endParaRPr lang="es-PA"/>
          </a:p>
        </p:txBody>
      </p:sp>
      <p:sp>
        <p:nvSpPr>
          <p:cNvPr id="3" name="2 Marcador de pie de página"/>
          <p:cNvSpPr>
            <a:spLocks noGrp="1"/>
          </p:cNvSpPr>
          <p:nvPr>
            <p:ph type="ftr" sz="quarter" idx="11"/>
          </p:nvPr>
        </p:nvSpPr>
        <p:spPr>
          <a:xfrm>
            <a:off x="457200" y="6481890"/>
            <a:ext cx="4260056" cy="300831"/>
          </a:xfrm>
        </p:spPr>
        <p:txBody>
          <a:bodyPr/>
          <a:lstStyle/>
          <a:p>
            <a:endParaRPr lang="es-PA"/>
          </a:p>
        </p:txBody>
      </p:sp>
      <p:sp>
        <p:nvSpPr>
          <p:cNvPr id="4" name="3 Marcador de número de diapositiva"/>
          <p:cNvSpPr>
            <a:spLocks noGrp="1"/>
          </p:cNvSpPr>
          <p:nvPr>
            <p:ph type="sldNum" sz="quarter" idx="12"/>
          </p:nvPr>
        </p:nvSpPr>
        <p:spPr>
          <a:xfrm>
            <a:off x="7589520" y="6480969"/>
            <a:ext cx="502920" cy="301752"/>
          </a:xfrm>
        </p:spPr>
        <p:txBody>
          <a:bodyPr/>
          <a:lstStyle/>
          <a:p>
            <a:fld id="{6A4CD8D8-204D-4E8A-B934-B3E1DBB2ECA8}" type="slidenum">
              <a:rPr lang="es-PA" smtClean="0"/>
              <a:pPr/>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C09196A4-33F9-47A4-9665-678622ECD535}" type="datetimeFigureOut">
              <a:rPr lang="es-PA" smtClean="0"/>
              <a:pPr/>
              <a:t>27/5/15</a:t>
            </a:fld>
            <a:endParaRPr lang="es-PA"/>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PA"/>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6A4CD8D8-204D-4E8A-B934-B3E1DBB2ECA8}" type="slidenum">
              <a:rPr lang="es-PA" smtClean="0"/>
              <a:pPr/>
              <a:t>‹Nº›</a:t>
            </a:fld>
            <a:endParaRPr lang="es-P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C09196A4-33F9-47A4-9665-678622ECD535}" type="datetimeFigureOut">
              <a:rPr lang="es-PA" smtClean="0"/>
              <a:pPr/>
              <a:t>27/5/15</a:t>
            </a:fld>
            <a:endParaRPr lang="es-PA"/>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PA"/>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6A4CD8D8-204D-4E8A-B934-B3E1DBB2ECA8}" type="slidenum">
              <a:rPr lang="es-PA" smtClean="0"/>
              <a:pPr/>
              <a:t>‹Nº›</a:t>
            </a:fld>
            <a:endParaRPr lang="es-P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09196A4-33F9-47A4-9665-678622ECD535}" type="datetimeFigureOut">
              <a:rPr lang="es-PA" smtClean="0"/>
              <a:pPr/>
              <a:t>27/5/15</a:t>
            </a:fld>
            <a:endParaRPr lang="es-PA"/>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PA"/>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A4CD8D8-204D-4E8A-B934-B3E1DBB2ECA8}" type="slidenum">
              <a:rPr lang="es-PA" smtClean="0"/>
              <a:pPr/>
              <a:t>‹Nº›</a:t>
            </a:fld>
            <a:endParaRPr lang="es-P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476672"/>
            <a:ext cx="7704856" cy="6740307"/>
          </a:xfrm>
          <a:prstGeom prst="rect">
            <a:avLst/>
          </a:prstGeom>
          <a:noFill/>
        </p:spPr>
        <p:txBody>
          <a:bodyPr wrap="square" rtlCol="0">
            <a:spAutoFit/>
          </a:bodyPr>
          <a:lstStyle/>
          <a:p>
            <a:pPr algn="ctr"/>
            <a:r>
              <a:rPr lang="es-PA" dirty="0" smtClean="0">
                <a:solidFill>
                  <a:srgbClr val="FFFF00"/>
                </a:solidFill>
              </a:rPr>
              <a:t>República de Panamá</a:t>
            </a:r>
          </a:p>
          <a:p>
            <a:pPr algn="ctr"/>
            <a:r>
              <a:rPr lang="es-PA" dirty="0" smtClean="0">
                <a:solidFill>
                  <a:srgbClr val="FFFF00"/>
                </a:solidFill>
              </a:rPr>
              <a:t>Ministerio de Educación</a:t>
            </a:r>
          </a:p>
          <a:p>
            <a:pPr algn="ctr"/>
            <a:r>
              <a:rPr lang="es-PA" dirty="0" smtClean="0">
                <a:solidFill>
                  <a:srgbClr val="FFFF00"/>
                </a:solidFill>
              </a:rPr>
              <a:t>I.P.T. El Silencio</a:t>
            </a:r>
          </a:p>
          <a:p>
            <a:pPr algn="ctr"/>
            <a:endParaRPr lang="es-PA" dirty="0">
              <a:solidFill>
                <a:srgbClr val="FFFF00"/>
              </a:solidFill>
            </a:endParaRPr>
          </a:p>
          <a:p>
            <a:pPr algn="ctr"/>
            <a:endParaRPr lang="es-PA" dirty="0" smtClean="0">
              <a:solidFill>
                <a:srgbClr val="FFFF00"/>
              </a:solidFill>
            </a:endParaRPr>
          </a:p>
          <a:p>
            <a:pPr algn="ctr"/>
            <a:r>
              <a:rPr lang="es-PA" dirty="0" smtClean="0">
                <a:solidFill>
                  <a:srgbClr val="FFFF00"/>
                </a:solidFill>
              </a:rPr>
              <a:t>Trabajo de: Informática</a:t>
            </a:r>
          </a:p>
          <a:p>
            <a:pPr algn="ctr"/>
            <a:endParaRPr lang="es-PA" dirty="0">
              <a:solidFill>
                <a:srgbClr val="FFFF00"/>
              </a:solidFill>
            </a:endParaRPr>
          </a:p>
          <a:p>
            <a:pPr algn="ctr"/>
            <a:r>
              <a:rPr lang="es-PA" dirty="0" smtClean="0">
                <a:solidFill>
                  <a:srgbClr val="FFFF00"/>
                </a:solidFill>
              </a:rPr>
              <a:t>Tema: Aplicaciones de la Robótica</a:t>
            </a:r>
          </a:p>
          <a:p>
            <a:pPr algn="ctr"/>
            <a:endParaRPr lang="es-PA" dirty="0">
              <a:solidFill>
                <a:srgbClr val="FFFF00"/>
              </a:solidFill>
            </a:endParaRPr>
          </a:p>
          <a:p>
            <a:pPr algn="ctr"/>
            <a:r>
              <a:rPr lang="es-PA" dirty="0" smtClean="0">
                <a:solidFill>
                  <a:srgbClr val="FFFF00"/>
                </a:solidFill>
              </a:rPr>
              <a:t>Profesor: José Santos</a:t>
            </a:r>
          </a:p>
          <a:p>
            <a:pPr algn="ctr"/>
            <a:endParaRPr lang="es-PA" dirty="0">
              <a:solidFill>
                <a:srgbClr val="FFFF00"/>
              </a:solidFill>
            </a:endParaRPr>
          </a:p>
          <a:p>
            <a:pPr algn="ctr"/>
            <a:endParaRPr lang="es-PA" dirty="0" smtClean="0">
              <a:solidFill>
                <a:srgbClr val="FFFF00"/>
              </a:solidFill>
            </a:endParaRPr>
          </a:p>
          <a:p>
            <a:pPr algn="ctr"/>
            <a:r>
              <a:rPr lang="es-PA" dirty="0" smtClean="0">
                <a:solidFill>
                  <a:srgbClr val="FFFF00"/>
                </a:solidFill>
              </a:rPr>
              <a:t>Elaborado por: Brahayan Ojo</a:t>
            </a:r>
          </a:p>
          <a:p>
            <a:pPr algn="ctr"/>
            <a:r>
              <a:rPr lang="es-PA" dirty="0" err="1" smtClean="0">
                <a:solidFill>
                  <a:srgbClr val="FFFF00"/>
                </a:solidFill>
              </a:rPr>
              <a:t>Karol</a:t>
            </a:r>
            <a:r>
              <a:rPr lang="es-PA" dirty="0" smtClean="0">
                <a:solidFill>
                  <a:srgbClr val="FFFF00"/>
                </a:solidFill>
              </a:rPr>
              <a:t> Herrera</a:t>
            </a:r>
          </a:p>
          <a:p>
            <a:pPr algn="ctr"/>
            <a:r>
              <a:rPr lang="es-PA" dirty="0" smtClean="0">
                <a:solidFill>
                  <a:srgbClr val="FFFF00"/>
                </a:solidFill>
              </a:rPr>
              <a:t>Luis </a:t>
            </a:r>
            <a:r>
              <a:rPr lang="es-PA" dirty="0" err="1" smtClean="0">
                <a:solidFill>
                  <a:srgbClr val="FFFF00"/>
                </a:solidFill>
              </a:rPr>
              <a:t>Martinez</a:t>
            </a:r>
            <a:endParaRPr lang="es-PA" dirty="0" smtClean="0">
              <a:solidFill>
                <a:srgbClr val="FFFF00"/>
              </a:solidFill>
            </a:endParaRPr>
          </a:p>
          <a:p>
            <a:pPr algn="ctr"/>
            <a:r>
              <a:rPr lang="es-PA" dirty="0" smtClean="0">
                <a:solidFill>
                  <a:srgbClr val="FFFF00"/>
                </a:solidFill>
              </a:rPr>
              <a:t>Carlos </a:t>
            </a:r>
            <a:r>
              <a:rPr lang="es-PA" smtClean="0">
                <a:solidFill>
                  <a:srgbClr val="FFFF00"/>
                </a:solidFill>
              </a:rPr>
              <a:t>Martinez</a:t>
            </a:r>
            <a:endParaRPr lang="es-PA" dirty="0">
              <a:solidFill>
                <a:srgbClr val="FFFF00"/>
              </a:solidFill>
            </a:endParaRPr>
          </a:p>
          <a:p>
            <a:pPr algn="ctr"/>
            <a:endParaRPr lang="es-PA" dirty="0" smtClean="0">
              <a:solidFill>
                <a:srgbClr val="FFFF00"/>
              </a:solidFill>
            </a:endParaRPr>
          </a:p>
          <a:p>
            <a:pPr algn="ctr"/>
            <a:r>
              <a:rPr lang="es-PA" dirty="0" smtClean="0">
                <a:solidFill>
                  <a:srgbClr val="FFFF00"/>
                </a:solidFill>
              </a:rPr>
              <a:t>Nivel: XI A </a:t>
            </a:r>
          </a:p>
          <a:p>
            <a:pPr algn="ctr"/>
            <a:endParaRPr lang="es-PA" dirty="0">
              <a:solidFill>
                <a:srgbClr val="FFFF00"/>
              </a:solidFill>
            </a:endParaRPr>
          </a:p>
          <a:p>
            <a:pPr algn="ctr"/>
            <a:endParaRPr lang="es-PA" dirty="0" smtClean="0">
              <a:solidFill>
                <a:srgbClr val="FFFF00"/>
              </a:solidFill>
            </a:endParaRPr>
          </a:p>
          <a:p>
            <a:pPr algn="ctr"/>
            <a:r>
              <a:rPr lang="es-PA" dirty="0" smtClean="0">
                <a:solidFill>
                  <a:srgbClr val="FFFF00"/>
                </a:solidFill>
              </a:rPr>
              <a:t>Año</a:t>
            </a:r>
          </a:p>
          <a:p>
            <a:pPr algn="ctr"/>
            <a:r>
              <a:rPr lang="es-PA" dirty="0" smtClean="0">
                <a:solidFill>
                  <a:srgbClr val="FFFF00"/>
                </a:solidFill>
              </a:rPr>
              <a:t>2015</a:t>
            </a:r>
          </a:p>
          <a:p>
            <a:pPr algn="ctr"/>
            <a:endParaRPr lang="es-PA" dirty="0">
              <a:solidFill>
                <a:srgbClr val="FFFF00"/>
              </a:solidFill>
            </a:endParaRPr>
          </a:p>
          <a:p>
            <a:pPr algn="ctr"/>
            <a:endParaRPr lang="es-PA" dirty="0">
              <a:solidFill>
                <a:srgbClr val="FFFF00"/>
              </a:solidFill>
            </a:endParaRPr>
          </a:p>
        </p:txBody>
      </p:sp>
    </p:spTree>
    <p:extLst>
      <p:ext uri="{BB962C8B-B14F-4D97-AF65-F5344CB8AC3E}">
        <p14:creationId xmlns:p14="http://schemas.microsoft.com/office/powerpoint/2010/main" xmlns="" val="548563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25876" y="332656"/>
            <a:ext cx="8064896" cy="4647426"/>
          </a:xfrm>
          <a:prstGeom prst="rect">
            <a:avLst/>
          </a:prstGeom>
          <a:noFill/>
        </p:spPr>
        <p:txBody>
          <a:bodyPr wrap="square" rtlCol="0">
            <a:spAutoFit/>
          </a:bodyPr>
          <a:lstStyle/>
          <a:p>
            <a:r>
              <a:rPr lang="es-PA" sz="4000" b="1" i="1" dirty="0" smtClean="0">
                <a:latin typeface="Times New Roman" panose="02020603050405020304" pitchFamily="18" charset="0"/>
                <a:cs typeface="Times New Roman" panose="02020603050405020304" pitchFamily="18" charset="0"/>
              </a:rPr>
              <a:t>APLICACIONES DE LA ROBÓTICA EN LA MEDICINA</a:t>
            </a:r>
          </a:p>
          <a:p>
            <a:r>
              <a:rPr lang="es-PA" sz="2400" dirty="0" smtClean="0">
                <a:effectLst/>
                <a:latin typeface="Times New Roman" panose="02020603050405020304" pitchFamily="18" charset="0"/>
                <a:cs typeface="Times New Roman" panose="02020603050405020304" pitchFamily="18" charset="0"/>
              </a:rPr>
              <a:t>La robótica es de gran utilidad en la medicina; debido a que al ser programable y tener precisión exacta, permite al especialista acceder de mejor manera a áreas de riesgo o áreas en donde no se puede generar error alguno.</a:t>
            </a:r>
          </a:p>
          <a:p>
            <a:pPr algn="just"/>
            <a:r>
              <a:rPr lang="es-PA" sz="2400" dirty="0" smtClean="0">
                <a:effectLst/>
                <a:latin typeface="Times New Roman" panose="02020603050405020304" pitchFamily="18" charset="0"/>
                <a:cs typeface="Times New Roman" panose="02020603050405020304" pitchFamily="18" charset="0"/>
              </a:rPr>
              <a:t>la robótica médica se </a:t>
            </a:r>
            <a:r>
              <a:rPr lang="es-PA" sz="2400" dirty="0" smtClean="0">
                <a:latin typeface="Times New Roman" panose="02020603050405020304" pitchFamily="18" charset="0"/>
                <a:cs typeface="Times New Roman" panose="02020603050405020304" pitchFamily="18" charset="0"/>
              </a:rPr>
              <a:t>clasifica </a:t>
            </a:r>
            <a:r>
              <a:rPr lang="es-PA" sz="2400" dirty="0" smtClean="0">
                <a:effectLst/>
                <a:latin typeface="Times New Roman" panose="02020603050405020304" pitchFamily="18" charset="0"/>
                <a:cs typeface="Times New Roman" panose="02020603050405020304" pitchFamily="18" charset="0"/>
              </a:rPr>
              <a:t>en tres etapas de asistencia.</a:t>
            </a:r>
          </a:p>
          <a:p>
            <a:pPr algn="just"/>
            <a:r>
              <a:rPr lang="es-PA" sz="2400" dirty="0" smtClean="0">
                <a:effectLst/>
                <a:latin typeface="Times New Roman" panose="02020603050405020304" pitchFamily="18" charset="0"/>
                <a:cs typeface="Times New Roman" panose="02020603050405020304" pitchFamily="18" charset="0"/>
              </a:rPr>
              <a:t>a) Robots quirúrgicos</a:t>
            </a:r>
          </a:p>
          <a:p>
            <a:pPr algn="just"/>
            <a:r>
              <a:rPr lang="es-PA" sz="2400" dirty="0" smtClean="0">
                <a:effectLst/>
                <a:latin typeface="Times New Roman" panose="02020603050405020304" pitchFamily="18" charset="0"/>
                <a:cs typeface="Times New Roman" panose="02020603050405020304" pitchFamily="18" charset="0"/>
              </a:rPr>
              <a:t>b) Robots para la rehabilitación y prótesis</a:t>
            </a:r>
          </a:p>
          <a:p>
            <a:pPr algn="just"/>
            <a:r>
              <a:rPr lang="es-PA" sz="2400" dirty="0" smtClean="0">
                <a:effectLst/>
                <a:latin typeface="Times New Roman" panose="02020603050405020304" pitchFamily="18" charset="0"/>
                <a:cs typeface="Times New Roman" panose="02020603050405020304" pitchFamily="18" charset="0"/>
              </a:rPr>
              <a:t>c) Robots de almacenaje y distribución de medicamentos</a:t>
            </a:r>
          </a:p>
          <a:p>
            <a:endParaRPr lang="es-PA" sz="2400" b="1" i="1" dirty="0">
              <a:latin typeface="Times New Roman" panose="02020603050405020304" pitchFamily="18" charset="0"/>
              <a:cs typeface="Times New Roman" panose="02020603050405020304" pitchFamily="18" charset="0"/>
            </a:endParaRPr>
          </a:p>
        </p:txBody>
      </p:sp>
      <p:pic>
        <p:nvPicPr>
          <p:cNvPr id="1025" name="Picture 1" descr="C:\Users\meduca\Desktop\image001[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339752" y="4653524"/>
            <a:ext cx="3888432" cy="18722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1901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67544" y="692696"/>
            <a:ext cx="7776864" cy="2923877"/>
          </a:xfrm>
          <a:prstGeom prst="rect">
            <a:avLst/>
          </a:prstGeom>
          <a:noFill/>
        </p:spPr>
        <p:txBody>
          <a:bodyPr wrap="square" rtlCol="0">
            <a:spAutoFit/>
          </a:bodyPr>
          <a:lstStyle/>
          <a:p>
            <a:r>
              <a:rPr lang="es-PA" sz="2400" dirty="0" smtClean="0">
                <a:latin typeface="Times New Roman" panose="02020603050405020304" pitchFamily="18" charset="0"/>
                <a:cs typeface="Times New Roman" panose="02020603050405020304" pitchFamily="18" charset="0"/>
              </a:rPr>
              <a:t>Robótica Quirúrgica</a:t>
            </a:r>
          </a:p>
          <a:p>
            <a:pPr algn="just"/>
            <a:endParaRPr lang="es-PA" sz="2000" dirty="0" smtClean="0">
              <a:latin typeface="Times New Roman" panose="02020603050405020304" pitchFamily="18" charset="0"/>
              <a:cs typeface="Times New Roman" panose="02020603050405020304" pitchFamily="18" charset="0"/>
            </a:endParaRPr>
          </a:p>
          <a:p>
            <a:pPr algn="just"/>
            <a:r>
              <a:rPr lang="es-PA" sz="2000" dirty="0" smtClean="0">
                <a:effectLst/>
                <a:latin typeface="Times New Roman" panose="02020603050405020304" pitchFamily="18" charset="0"/>
                <a:cs typeface="Times New Roman" panose="02020603050405020304" pitchFamily="18" charset="0"/>
              </a:rPr>
              <a:t>Esta clase de Robots, permiten a los cirujanos realizar intervenciones complejas con resultados muy favorables, dichas intervenciones pueden ser tanto de exactitud como de fuerza; por ejemplo de exactitud podríamos hablar de una cirugía en la cabeza o el área cerebral; en donde la precisión juega un papel crucial en la intervención quirúrgica. Por otro lado podríamos hablar de una intervención de fuerza, cuando se necesitara cortar algún hueso, de ésta manera no se daña.</a:t>
            </a:r>
          </a:p>
        </p:txBody>
      </p:sp>
      <p:pic>
        <p:nvPicPr>
          <p:cNvPr id="2051" name="Picture 3" descr="C:\Users\meduca\Desktop\image002[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75656" y="3789040"/>
            <a:ext cx="1990725" cy="20669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85888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476672"/>
            <a:ext cx="8064896" cy="4739759"/>
          </a:xfrm>
          <a:prstGeom prst="rect">
            <a:avLst/>
          </a:prstGeom>
          <a:noFill/>
        </p:spPr>
        <p:txBody>
          <a:bodyPr wrap="square" rtlCol="0">
            <a:spAutoFit/>
          </a:bodyPr>
          <a:lstStyle/>
          <a:p>
            <a:r>
              <a:rPr lang="es-PA" sz="2400" i="1" dirty="0" smtClean="0">
                <a:effectLst/>
                <a:latin typeface="Times New Roman" panose="02020603050405020304" pitchFamily="18" charset="0"/>
                <a:ea typeface="Tahoma" panose="020B0604030504040204" pitchFamily="34" charset="0"/>
                <a:cs typeface="Times New Roman" panose="02020603050405020304" pitchFamily="18" charset="0"/>
              </a:rPr>
              <a:t>ROBOTS PARA REHABILITACIÓN Y PRÓTESIS</a:t>
            </a:r>
          </a:p>
          <a:p>
            <a:pPr algn="just"/>
            <a:endParaRPr lang="es-PA" sz="2000" dirty="0" smtClean="0">
              <a:effectLst/>
              <a:latin typeface="Times New Roman" panose="02020603050405020304" pitchFamily="18" charset="0"/>
              <a:cs typeface="Times New Roman" panose="02020603050405020304" pitchFamily="18" charset="0"/>
            </a:endParaRPr>
          </a:p>
          <a:p>
            <a:pPr algn="just"/>
            <a:r>
              <a:rPr lang="es-PA" sz="2000" dirty="0" smtClean="0">
                <a:effectLst/>
                <a:latin typeface="Times New Roman" panose="02020603050405020304" pitchFamily="18" charset="0"/>
                <a:cs typeface="Times New Roman" panose="02020603050405020304" pitchFamily="18" charset="0"/>
              </a:rPr>
              <a:t>Con esta clase de robots, el paciente obtiene una terapia más adecuada para el caso de la rehabilitación; debido a que ésta tecnología, permite a la persona que la usa, realizar los movimientos adecuados y con la fuerza adecuada según el pronóstico medico; además es una herramienta muy útil para el terapeuta; ya que la mayor preocupación ahora radicaría en profundizar más en los métodos para una mejor recuperación del paciente y ya no tanto en presenciar el correcto movimiento de la zona afectada en el paciente. Por otro lado si se refiere a las prótesis, hoy en día la ciencia sigue avanzando y se posee prótesis que pueden responder a </a:t>
            </a:r>
            <a:r>
              <a:rPr lang="es-PA" sz="2000" dirty="0" smtClean="0">
                <a:latin typeface="Times New Roman" panose="02020603050405020304" pitchFamily="18" charset="0"/>
                <a:cs typeface="Times New Roman" panose="02020603050405020304" pitchFamily="18" charset="0"/>
              </a:rPr>
              <a:t>las </a:t>
            </a:r>
            <a:r>
              <a:rPr lang="es-PA" sz="2000" dirty="0">
                <a:latin typeface="Times New Roman" panose="02020603050405020304" pitchFamily="18" charset="0"/>
                <a:cs typeface="Times New Roman" panose="02020603050405020304" pitchFamily="18" charset="0"/>
              </a:rPr>
              <a:t>voluntades enviadas por el paciente desde el cerebro, para realizar un movimiento en la prótesis, a estas señales que la persona envía desde su cerebro se les conoce como </a:t>
            </a:r>
            <a:r>
              <a:rPr lang="es-PA" sz="2000" dirty="0" smtClean="0">
                <a:latin typeface="Times New Roman" panose="02020603050405020304" pitchFamily="18" charset="0"/>
                <a:cs typeface="Times New Roman" panose="02020603050405020304" pitchFamily="18" charset="0"/>
              </a:rPr>
              <a:t>señales Mioeléctricas</a:t>
            </a:r>
            <a:r>
              <a:rPr lang="es-PA" sz="2000" dirty="0">
                <a:latin typeface="Times New Roman" panose="02020603050405020304" pitchFamily="18" charset="0"/>
                <a:cs typeface="Times New Roman" panose="02020603050405020304" pitchFamily="18" charset="0"/>
              </a:rPr>
              <a:t>.</a:t>
            </a:r>
            <a:endParaRPr lang="es-PA" sz="2000" dirty="0" smtClean="0">
              <a:effectLst/>
              <a:latin typeface="Times New Roman" panose="02020603050405020304" pitchFamily="18" charset="0"/>
              <a:cs typeface="Times New Roman" panose="02020603050405020304" pitchFamily="18" charset="0"/>
            </a:endParaRPr>
          </a:p>
          <a:p>
            <a:endParaRPr lang="es-PA" dirty="0"/>
          </a:p>
        </p:txBody>
      </p:sp>
      <p:pic>
        <p:nvPicPr>
          <p:cNvPr id="4098" name="Picture 2" descr="C:\Users\meduca\Pictures\image004.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067944" y="4509120"/>
            <a:ext cx="1431690" cy="21586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3960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548680"/>
            <a:ext cx="7920880" cy="2954655"/>
          </a:xfrm>
          <a:prstGeom prst="rect">
            <a:avLst/>
          </a:prstGeom>
          <a:noFill/>
        </p:spPr>
        <p:txBody>
          <a:bodyPr wrap="square" rtlCol="0">
            <a:spAutoFit/>
          </a:bodyPr>
          <a:lstStyle/>
          <a:p>
            <a:r>
              <a:rPr lang="es-PA" sz="2400" i="1" dirty="0">
                <a:latin typeface="Times New Roman" panose="02020603050405020304" pitchFamily="18" charset="0"/>
                <a:cs typeface="Times New Roman" panose="02020603050405020304" pitchFamily="18" charset="0"/>
              </a:rPr>
              <a:t>ROBOTS DE ALMACENAJE Y DISTRUBUCIÓN DE</a:t>
            </a:r>
            <a:endParaRPr lang="es-PA" sz="2400" dirty="0">
              <a:latin typeface="Times New Roman" panose="02020603050405020304" pitchFamily="18" charset="0"/>
              <a:cs typeface="Times New Roman" panose="02020603050405020304" pitchFamily="18" charset="0"/>
            </a:endParaRPr>
          </a:p>
          <a:p>
            <a:r>
              <a:rPr lang="es-PA" sz="2400" i="1" dirty="0">
                <a:latin typeface="Times New Roman" panose="02020603050405020304" pitchFamily="18" charset="0"/>
                <a:cs typeface="Times New Roman" panose="02020603050405020304" pitchFamily="18" charset="0"/>
              </a:rPr>
              <a:t>MEDICAMENTOS</a:t>
            </a:r>
            <a:endParaRPr lang="es-PA" sz="2400" dirty="0">
              <a:latin typeface="Times New Roman" panose="02020603050405020304" pitchFamily="18" charset="0"/>
              <a:cs typeface="Times New Roman" panose="02020603050405020304" pitchFamily="18" charset="0"/>
            </a:endParaRPr>
          </a:p>
          <a:p>
            <a:endParaRPr lang="es-PA" dirty="0" smtClean="0"/>
          </a:p>
          <a:p>
            <a:pPr algn="just"/>
            <a:r>
              <a:rPr lang="es-PA" sz="2000" dirty="0">
                <a:latin typeface="Times New Roman" panose="02020603050405020304" pitchFamily="18" charset="0"/>
                <a:cs typeface="Times New Roman" panose="02020603050405020304" pitchFamily="18" charset="0"/>
              </a:rPr>
              <a:t>a</a:t>
            </a:r>
            <a:r>
              <a:rPr lang="es-PA" sz="2000" dirty="0" smtClean="0">
                <a:latin typeface="Times New Roman" panose="02020603050405020304" pitchFamily="18" charset="0"/>
                <a:cs typeface="Times New Roman" panose="02020603050405020304" pitchFamily="18" charset="0"/>
              </a:rPr>
              <a:t>l </a:t>
            </a:r>
            <a:r>
              <a:rPr lang="es-PA" sz="2000" dirty="0">
                <a:latin typeface="Times New Roman" panose="02020603050405020304" pitchFamily="18" charset="0"/>
                <a:cs typeface="Times New Roman" panose="02020603050405020304" pitchFamily="18" charset="0"/>
              </a:rPr>
              <a:t>ofrecer exactitud, se obtiene un mejor control de las dosis y las horas exactas en que cada paciente recibe su medicamento; esto obviamente ayudará en gran proporción a la recuperación de la persona. Es muy necesario sobretodo en pacientes con un nivel de enfermedad más grave; es decir, pacientes que necesitan del control con más exactitud y para pacientes que están postrados o inmóviles.</a:t>
            </a:r>
          </a:p>
        </p:txBody>
      </p:sp>
      <p:pic>
        <p:nvPicPr>
          <p:cNvPr id="3074" name="Picture 2" descr="C:\Users\meduca\Desktop\image006[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47664" y="3786692"/>
            <a:ext cx="2736304" cy="252028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AutoShape 4" descr="http://www-pagines.fib.upc.es/~rob/protegit/treballs/Q2_03-04/aplic_medicas/Aplicaciones%20robotica_archivos/image003.gif"/>
          <p:cNvSpPr>
            <a:spLocks noChangeAspect="1" noChangeArrowheads="1"/>
          </p:cNvSpPr>
          <p:nvPr/>
        </p:nvSpPr>
        <p:spPr bwMode="auto">
          <a:xfrm>
            <a:off x="63500" y="-136525"/>
            <a:ext cx="2533650" cy="188595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3077" name="Picture 5" descr="C:\Users\meduca\Desktop\image003[1].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716016" y="3786692"/>
            <a:ext cx="3189200" cy="25202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5567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620688"/>
            <a:ext cx="7920880" cy="4154984"/>
          </a:xfrm>
          <a:prstGeom prst="rect">
            <a:avLst/>
          </a:prstGeom>
          <a:noFill/>
        </p:spPr>
        <p:txBody>
          <a:bodyPr wrap="square" rtlCol="0">
            <a:spAutoFit/>
          </a:bodyPr>
          <a:lstStyle/>
          <a:p>
            <a:r>
              <a:rPr lang="es-PA" sz="4000" b="1" i="1" dirty="0" smtClean="0">
                <a:latin typeface="Times New Roman" panose="02020603050405020304" pitchFamily="18" charset="0"/>
                <a:cs typeface="Times New Roman" panose="02020603050405020304" pitchFamily="18" charset="0"/>
              </a:rPr>
              <a:t>APLICACIONES DE LA ROBÓTICA EN LA INDUSTRIA</a:t>
            </a:r>
          </a:p>
          <a:p>
            <a:r>
              <a:rPr lang="es-PA" sz="2300" dirty="0">
                <a:latin typeface="Times New Roman" panose="02020603050405020304" pitchFamily="18" charset="0"/>
                <a:cs typeface="Times New Roman" panose="02020603050405020304" pitchFamily="18" charset="0"/>
              </a:rPr>
              <a:t>En la industria hay mucho campo para la robótica, la que podemos dividir en 4 partes </a:t>
            </a:r>
            <a:r>
              <a:rPr lang="es-PA" sz="2300" dirty="0" smtClean="0">
                <a:latin typeface="Times New Roman" panose="02020603050405020304" pitchFamily="18" charset="0"/>
                <a:cs typeface="Times New Roman" panose="02020603050405020304" pitchFamily="18" charset="0"/>
              </a:rPr>
              <a:t>fundamentales</a:t>
            </a:r>
          </a:p>
          <a:p>
            <a:endParaRPr lang="es-PA" sz="2300" b="1" i="1" dirty="0" smtClean="0">
              <a:latin typeface="Times New Roman" panose="02020603050405020304" pitchFamily="18" charset="0"/>
              <a:cs typeface="Times New Roman" panose="02020603050405020304" pitchFamily="18" charset="0"/>
            </a:endParaRPr>
          </a:p>
          <a:p>
            <a:r>
              <a:rPr lang="es-PA" sz="2300" b="1" dirty="0">
                <a:latin typeface="Times New Roman" panose="02020603050405020304" pitchFamily="18" charset="0"/>
                <a:cs typeface="Times New Roman" panose="02020603050405020304" pitchFamily="18" charset="0"/>
              </a:rPr>
              <a:t>- </a:t>
            </a:r>
            <a:r>
              <a:rPr lang="es-PA" sz="2400" b="1" dirty="0">
                <a:latin typeface="Times New Roman" panose="02020603050405020304" pitchFamily="18" charset="0"/>
                <a:cs typeface="Times New Roman" panose="02020603050405020304" pitchFamily="18" charset="0"/>
              </a:rPr>
              <a:t>Aplicación de transferencia de material:</a:t>
            </a:r>
            <a:r>
              <a:rPr lang="es-PA" sz="2300" dirty="0">
                <a:latin typeface="Times New Roman" panose="02020603050405020304" pitchFamily="18" charset="0"/>
                <a:cs typeface="Times New Roman" panose="02020603050405020304" pitchFamily="18" charset="0"/>
              </a:rPr>
              <a:t/>
            </a:r>
            <a:br>
              <a:rPr lang="es-PA" sz="2300" dirty="0">
                <a:latin typeface="Times New Roman" panose="02020603050405020304" pitchFamily="18" charset="0"/>
                <a:cs typeface="Times New Roman" panose="02020603050405020304" pitchFamily="18" charset="0"/>
              </a:rPr>
            </a:br>
            <a:r>
              <a:rPr lang="es-PA" sz="2300" dirty="0">
                <a:latin typeface="Times New Roman" panose="02020603050405020304" pitchFamily="18" charset="0"/>
                <a:cs typeface="Times New Roman" panose="02020603050405020304" pitchFamily="18" charset="0"/>
              </a:rPr>
              <a:t>Las aplicaciones de transferencia de material se definen como operaciones en las cuales el objetivo primario es mover una pieza de una posición a otra. Se suelen considerar entre las operaciones más sencillas o directas de realizar por los robots.</a:t>
            </a:r>
            <a:r>
              <a:rPr lang="es-PA" sz="2300" b="1" i="1" dirty="0" smtClean="0">
                <a:latin typeface="Times New Roman" panose="02020603050405020304" pitchFamily="18" charset="0"/>
                <a:cs typeface="Times New Roman" panose="02020603050405020304" pitchFamily="18" charset="0"/>
              </a:rPr>
              <a:t> </a:t>
            </a:r>
            <a:endParaRPr lang="es-PA" sz="2300" b="1" i="1" dirty="0">
              <a:latin typeface="Times New Roman" panose="02020603050405020304" pitchFamily="18" charset="0"/>
              <a:cs typeface="Times New Roman" panose="02020603050405020304" pitchFamily="18" charset="0"/>
            </a:endParaRPr>
          </a:p>
        </p:txBody>
      </p:sp>
      <p:pic>
        <p:nvPicPr>
          <p:cNvPr id="6146" name="Picture 2" descr="C:\Users\meduca\Desktop\indu1[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9552" y="4804180"/>
            <a:ext cx="1944216" cy="174967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AutoShape 4" descr="http://img.interempresas.net/fotos/765581.jpe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6149" name="Picture 5" descr="C:\Users\meduca\Desktop\765581[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355976" y="4844114"/>
            <a:ext cx="1905000" cy="17097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02287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620688"/>
            <a:ext cx="7992888" cy="3323987"/>
          </a:xfrm>
          <a:prstGeom prst="rect">
            <a:avLst/>
          </a:prstGeom>
          <a:noFill/>
        </p:spPr>
        <p:txBody>
          <a:bodyPr wrap="square" rtlCol="0">
            <a:spAutoFit/>
          </a:bodyPr>
          <a:lstStyle/>
          <a:p>
            <a:pPr marL="285750" indent="-285750">
              <a:buFontTx/>
              <a:buChar char="-"/>
            </a:pPr>
            <a:r>
              <a:rPr lang="es-PA" sz="2400" b="1" dirty="0" smtClean="0">
                <a:latin typeface="Times New Roman" panose="02020603050405020304" pitchFamily="18" charset="0"/>
                <a:cs typeface="Times New Roman" panose="02020603050405020304" pitchFamily="18" charset="0"/>
              </a:rPr>
              <a:t>Carga </a:t>
            </a:r>
            <a:r>
              <a:rPr lang="es-PA" sz="2400" b="1" dirty="0">
                <a:latin typeface="Times New Roman" panose="02020603050405020304" pitchFamily="18" charset="0"/>
                <a:cs typeface="Times New Roman" panose="02020603050405020304" pitchFamily="18" charset="0"/>
              </a:rPr>
              <a:t>y descarga de máquinas:</a:t>
            </a:r>
            <a:r>
              <a:rPr lang="es-PA" dirty="0">
                <a:latin typeface="Times New Roman" panose="02020603050405020304" pitchFamily="18" charset="0"/>
                <a:cs typeface="Times New Roman" panose="02020603050405020304" pitchFamily="18" charset="0"/>
              </a:rPr>
              <a:t/>
            </a:r>
            <a:br>
              <a:rPr lang="es-PA" dirty="0">
                <a:latin typeface="Times New Roman" panose="02020603050405020304" pitchFamily="18" charset="0"/>
                <a:cs typeface="Times New Roman" panose="02020603050405020304" pitchFamily="18" charset="0"/>
              </a:rPr>
            </a:br>
            <a:r>
              <a:rPr lang="es-PA" dirty="0">
                <a:latin typeface="Times New Roman" panose="02020603050405020304" pitchFamily="18" charset="0"/>
                <a:cs typeface="Times New Roman" panose="02020603050405020304" pitchFamily="18" charset="0"/>
              </a:rPr>
              <a:t>Estas aplicaciones son de manejos de material en las que el robot se utiliza para servir a una máquina de producción transfiriendo piezas a/o desde las máquinas. </a:t>
            </a:r>
            <a:endParaRPr lang="es-PA" dirty="0" smtClean="0">
              <a:latin typeface="Times New Roman" panose="02020603050405020304" pitchFamily="18" charset="0"/>
              <a:cs typeface="Times New Roman" panose="02020603050405020304" pitchFamily="18" charset="0"/>
            </a:endParaRPr>
          </a:p>
          <a:p>
            <a:pPr marL="285750" indent="-285750">
              <a:buFontTx/>
              <a:buChar char="-"/>
            </a:pPr>
            <a:endParaRPr lang="es-PA" dirty="0">
              <a:latin typeface="Times New Roman" panose="02020603050405020304" pitchFamily="18" charset="0"/>
              <a:cs typeface="Times New Roman" panose="02020603050405020304" pitchFamily="18" charset="0"/>
            </a:endParaRPr>
          </a:p>
          <a:p>
            <a:pPr marL="285750" indent="-285750">
              <a:buFontTx/>
              <a:buChar char="-"/>
            </a:pPr>
            <a:endParaRPr lang="es-PA" dirty="0" smtClean="0">
              <a:latin typeface="Times New Roman" panose="02020603050405020304" pitchFamily="18" charset="0"/>
              <a:cs typeface="Times New Roman" panose="02020603050405020304" pitchFamily="18" charset="0"/>
            </a:endParaRPr>
          </a:p>
          <a:p>
            <a:pPr marL="285750" indent="-285750">
              <a:buFontTx/>
              <a:buChar char="-"/>
            </a:pPr>
            <a:endParaRPr lang="es-PA" dirty="0" smtClean="0">
              <a:latin typeface="Times New Roman" panose="02020603050405020304" pitchFamily="18" charset="0"/>
              <a:cs typeface="Times New Roman" panose="02020603050405020304" pitchFamily="18" charset="0"/>
            </a:endParaRPr>
          </a:p>
          <a:p>
            <a:pPr marL="285750" indent="-285750">
              <a:buFontTx/>
              <a:buChar char="-"/>
            </a:pPr>
            <a:r>
              <a:rPr lang="es-PA" sz="2400" b="1" dirty="0" smtClean="0">
                <a:latin typeface="Times New Roman" panose="02020603050405020304" pitchFamily="18" charset="0"/>
                <a:cs typeface="Times New Roman" panose="02020603050405020304" pitchFamily="18" charset="0"/>
              </a:rPr>
              <a:t>Operación </a:t>
            </a:r>
            <a:r>
              <a:rPr lang="es-PA" sz="2400" b="1" dirty="0">
                <a:latin typeface="Times New Roman" panose="02020603050405020304" pitchFamily="18" charset="0"/>
                <a:cs typeface="Times New Roman" panose="02020603050405020304" pitchFamily="18" charset="0"/>
              </a:rPr>
              <a:t>de procesamiento:</a:t>
            </a:r>
            <a:r>
              <a:rPr lang="es-PA" dirty="0">
                <a:latin typeface="Times New Roman" panose="02020603050405020304" pitchFamily="18" charset="0"/>
                <a:cs typeface="Times New Roman" panose="02020603050405020304" pitchFamily="18" charset="0"/>
              </a:rPr>
              <a:t/>
            </a:r>
            <a:br>
              <a:rPr lang="es-PA" dirty="0">
                <a:latin typeface="Times New Roman" panose="02020603050405020304" pitchFamily="18" charset="0"/>
                <a:cs typeface="Times New Roman" panose="02020603050405020304" pitchFamily="18" charset="0"/>
              </a:rPr>
            </a:br>
            <a:r>
              <a:rPr lang="es-PA" dirty="0">
                <a:latin typeface="Times New Roman" panose="02020603050405020304" pitchFamily="18" charset="0"/>
                <a:cs typeface="Times New Roman" panose="02020603050405020304" pitchFamily="18" charset="0"/>
              </a:rPr>
              <a:t>Además de las aplicaciones de manejo de piezas, existe una gran clase de aplicaciones en las cuales el robot realmente efectúa trabajos sobre piezas. Este trabajo casi siempre necesita que el efector final del robot sea una herramienta en lugar de una pinza.</a:t>
            </a:r>
          </a:p>
        </p:txBody>
      </p:sp>
      <p:pic>
        <p:nvPicPr>
          <p:cNvPr id="7170" name="Picture 2" descr="C:\Users\meduca\Desktop\indu2[1].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7584" y="3958917"/>
            <a:ext cx="2088232" cy="2575486"/>
          </a:xfrm>
          <a:prstGeom prst="rect">
            <a:avLst/>
          </a:prstGeom>
          <a:noFill/>
          <a:extLst>
            <a:ext uri="{909E8E84-426E-40DD-AFC4-6F175D3DCCD1}">
              <a14:hiddenFill xmlns:a14="http://schemas.microsoft.com/office/drawing/2010/main" xmlns="">
                <a:solidFill>
                  <a:srgbClr val="FFFFFF"/>
                </a:solidFill>
              </a14:hiddenFill>
            </a:ext>
          </a:extLst>
        </p:spPr>
      </p:pic>
      <p:pic>
        <p:nvPicPr>
          <p:cNvPr id="7171" name="Picture 3" descr="C:\Users\meduca\Desktop\image006[1].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27984" y="3776070"/>
            <a:ext cx="2876550" cy="2743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54500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1560" y="476672"/>
            <a:ext cx="7920880" cy="3508653"/>
          </a:xfrm>
          <a:prstGeom prst="rect">
            <a:avLst/>
          </a:prstGeom>
          <a:noFill/>
        </p:spPr>
        <p:txBody>
          <a:bodyPr wrap="square" rtlCol="0">
            <a:spAutoFit/>
          </a:bodyPr>
          <a:lstStyle/>
          <a:p>
            <a:r>
              <a:rPr lang="es-PA" b="1" dirty="0"/>
              <a:t>- </a:t>
            </a:r>
            <a:r>
              <a:rPr lang="es-PA" sz="2400" b="1" dirty="0">
                <a:latin typeface="Times New Roman" panose="02020603050405020304" pitchFamily="18" charset="0"/>
                <a:cs typeface="Times New Roman" panose="02020603050405020304" pitchFamily="18" charset="0"/>
              </a:rPr>
              <a:t>Otras operaciones de proceso:</a:t>
            </a:r>
            <a:r>
              <a:rPr lang="es-PA" dirty="0"/>
              <a:t/>
            </a:r>
            <a:br>
              <a:rPr lang="es-PA" dirty="0"/>
            </a:br>
            <a:r>
              <a:rPr lang="es-PA" sz="2000" dirty="0">
                <a:latin typeface="Times New Roman" panose="02020603050405020304" pitchFamily="18" charset="0"/>
                <a:cs typeface="Times New Roman" panose="02020603050405020304" pitchFamily="18" charset="0"/>
              </a:rPr>
              <a:t>Además de la soldadura por punto, la soldadura por arco, y el recubrimiento al spray existe una serie de otras aplicaciones de robots que utilizan alguna forma de herramienta especializada como efector final. Operaciones que están en ésta categoría incluyen: </a:t>
            </a:r>
          </a:p>
          <a:p>
            <a:r>
              <a:rPr lang="es-PA" sz="2000" dirty="0">
                <a:latin typeface="Times New Roman" panose="02020603050405020304" pitchFamily="18" charset="0"/>
                <a:cs typeface="Times New Roman" panose="02020603050405020304" pitchFamily="18" charset="0"/>
              </a:rPr>
              <a:t>-Taladro, acanalado, y otras aplicaciones de mecanizado. </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-Rectificado, pulido, desbarbado, cepillado y operaciones similares. </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-Remachado,.</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-Corte por chorro de agua.</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-Taladro y corte por láser. </a:t>
            </a:r>
          </a:p>
          <a:p>
            <a:endParaRPr lang="es-PA" dirty="0"/>
          </a:p>
        </p:txBody>
      </p:sp>
      <p:sp>
        <p:nvSpPr>
          <p:cNvPr id="5" name="AutoShape 2" descr="http://www.profesormolina.com.ar/tecnologia/robotica/historia/image004.gif"/>
          <p:cNvSpPr>
            <a:spLocks noChangeAspect="1" noChangeArrowheads="1"/>
          </p:cNvSpPr>
          <p:nvPr/>
        </p:nvSpPr>
        <p:spPr bwMode="auto">
          <a:xfrm>
            <a:off x="63500" y="-136525"/>
            <a:ext cx="3514725" cy="267652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9219" name="Picture 3" descr="C:\Users\meduca\Desktop\image004[1].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51920" y="2924944"/>
            <a:ext cx="3971459" cy="3024336"/>
          </a:xfrm>
          <a:prstGeom prst="rect">
            <a:avLst/>
          </a:prstGeom>
          <a:solidFill>
            <a:schemeClr val="tx1"/>
          </a:solidFill>
        </p:spPr>
      </p:pic>
    </p:spTree>
    <p:extLst>
      <p:ext uri="{BB962C8B-B14F-4D97-AF65-F5344CB8AC3E}">
        <p14:creationId xmlns:p14="http://schemas.microsoft.com/office/powerpoint/2010/main" xmlns="" val="962401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1560" y="404664"/>
            <a:ext cx="7920880" cy="3785652"/>
          </a:xfrm>
          <a:prstGeom prst="rect">
            <a:avLst/>
          </a:prstGeom>
          <a:noFill/>
        </p:spPr>
        <p:txBody>
          <a:bodyPr wrap="square" rtlCol="0">
            <a:spAutoFit/>
          </a:bodyPr>
          <a:lstStyle/>
          <a:p>
            <a:r>
              <a:rPr lang="es-PA" sz="4000" b="1" i="1" dirty="0" smtClean="0">
                <a:solidFill>
                  <a:srgbClr val="FFFF00"/>
                </a:solidFill>
                <a:latin typeface="Times New Roman" panose="02020603050405020304" pitchFamily="18" charset="0"/>
                <a:cs typeface="Times New Roman" panose="02020603050405020304" pitchFamily="18" charset="0"/>
              </a:rPr>
              <a:t>APLICACIONES DE LA ROBÓTICA EN LA EDUCACIÓN </a:t>
            </a:r>
          </a:p>
          <a:p>
            <a:endParaRPr lang="es-PA" sz="4000" b="1" i="1" dirty="0" smtClean="0">
              <a:solidFill>
                <a:srgbClr val="FFFF00"/>
              </a:solidFill>
              <a:latin typeface="Times New Roman" panose="02020603050405020304" pitchFamily="18" charset="0"/>
              <a:cs typeface="Times New Roman" panose="02020603050405020304" pitchFamily="18" charset="0"/>
            </a:endParaRPr>
          </a:p>
          <a:p>
            <a:pPr algn="just"/>
            <a:r>
              <a:rPr lang="es-PA" sz="2000" dirty="0">
                <a:solidFill>
                  <a:srgbClr val="FFFF00"/>
                </a:solidFill>
                <a:latin typeface="Times New Roman" panose="02020603050405020304" pitchFamily="18" charset="0"/>
                <a:cs typeface="Times New Roman" panose="02020603050405020304" pitchFamily="18" charset="0"/>
              </a:rPr>
              <a:t>L</a:t>
            </a:r>
            <a:r>
              <a:rPr lang="es-PA" sz="2000" dirty="0" smtClean="0">
                <a:solidFill>
                  <a:srgbClr val="FFFF00"/>
                </a:solidFill>
                <a:effectLst/>
                <a:latin typeface="Times New Roman" panose="02020603050405020304" pitchFamily="18" charset="0"/>
                <a:cs typeface="Times New Roman" panose="02020603050405020304" pitchFamily="18" charset="0"/>
              </a:rPr>
              <a:t>os robots están apareciendo en los salones de clases de tres distintas formas.  </a:t>
            </a:r>
            <a:r>
              <a:rPr lang="es-PA" sz="2000" b="1" dirty="0" smtClean="0">
                <a:solidFill>
                  <a:srgbClr val="FFFF00"/>
                </a:solidFill>
                <a:effectLst/>
                <a:latin typeface="Times New Roman" panose="02020603050405020304" pitchFamily="18" charset="0"/>
                <a:cs typeface="Times New Roman" panose="02020603050405020304" pitchFamily="18" charset="0"/>
              </a:rPr>
              <a:t>Primero</a:t>
            </a:r>
            <a:r>
              <a:rPr lang="es-PA" sz="2000" dirty="0" smtClean="0">
                <a:solidFill>
                  <a:srgbClr val="FFFF00"/>
                </a:solidFill>
                <a:effectLst/>
                <a:latin typeface="Times New Roman" panose="02020603050405020304" pitchFamily="18" charset="0"/>
                <a:cs typeface="Times New Roman" panose="02020603050405020304" pitchFamily="18" charset="0"/>
              </a:rPr>
              <a:t>, los programas educacionales utilizan la simulación de control de robots como un medio de enseñanza. Un ejemplo palpable es la utilización del lenguaje de programación del robot Karel, el cual es un subconjunto de Pascal; este es utilizado por la introducción a la enseñanza de la programación</a:t>
            </a:r>
            <a:r>
              <a:rPr lang="es-PA" sz="2000" dirty="0" smtClean="0">
                <a:effectLst/>
                <a:latin typeface="Times New Roman" panose="02020603050405020304" pitchFamily="18" charset="0"/>
                <a:cs typeface="Times New Roman" panose="02020603050405020304" pitchFamily="18" charset="0"/>
              </a:rPr>
              <a:t>.</a:t>
            </a:r>
            <a:endParaRPr lang="es-PA" sz="2000" b="1" i="1" dirty="0">
              <a:solidFill>
                <a:srgbClr val="FFFF00"/>
              </a:solidFill>
              <a:latin typeface="Times New Roman" panose="02020603050405020304" pitchFamily="18" charset="0"/>
              <a:cs typeface="Times New Roman" panose="02020603050405020304" pitchFamily="18" charset="0"/>
            </a:endParaRPr>
          </a:p>
        </p:txBody>
      </p:sp>
      <p:sp>
        <p:nvSpPr>
          <p:cNvPr id="2" name="AutoShape 2" descr="http://www.eduteka.org/imgbd/19/robot1.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14339" name="Picture 3" descr="C:\Users\meduca\Desktop\robot1[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9592" y="4224418"/>
            <a:ext cx="2956836" cy="2232121"/>
          </a:xfrm>
          <a:prstGeom prst="rect">
            <a:avLst/>
          </a:prstGeom>
          <a:noFill/>
          <a:extLst>
            <a:ext uri="{909E8E84-426E-40DD-AFC4-6F175D3DCCD1}">
              <a14:hiddenFill xmlns:a14="http://schemas.microsoft.com/office/drawing/2010/main" xmlns="">
                <a:solidFill>
                  <a:srgbClr val="FFFFFF"/>
                </a:solidFill>
              </a14:hiddenFill>
            </a:ext>
          </a:extLst>
        </p:spPr>
      </p:pic>
      <p:pic>
        <p:nvPicPr>
          <p:cNvPr id="14341" name="Picture 5" descr="http://upload.wikimedia.org/wikipedia/commons/thumb/3/31/Robots_aula.jpg/220px-Robots_aula.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98640" y="4176671"/>
            <a:ext cx="2985444" cy="2266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3284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620688"/>
            <a:ext cx="7704856" cy="3539430"/>
          </a:xfrm>
          <a:prstGeom prst="rect">
            <a:avLst/>
          </a:prstGeom>
          <a:noFill/>
        </p:spPr>
        <p:txBody>
          <a:bodyPr wrap="square" rtlCol="0">
            <a:spAutoFit/>
          </a:bodyPr>
          <a:lstStyle/>
          <a:p>
            <a:r>
              <a:rPr lang="es-PA" sz="3200" dirty="0" smtClean="0">
                <a:solidFill>
                  <a:srgbClr val="FFFF00"/>
                </a:solidFill>
                <a:effectLst/>
                <a:latin typeface="Times New Roman" panose="02020603050405020304" pitchFamily="18" charset="0"/>
                <a:cs typeface="Times New Roman" panose="02020603050405020304" pitchFamily="18" charset="0"/>
              </a:rPr>
              <a:t>El </a:t>
            </a:r>
            <a:r>
              <a:rPr lang="es-PA" sz="3200" b="1" dirty="0" smtClean="0">
                <a:solidFill>
                  <a:srgbClr val="FFFF00"/>
                </a:solidFill>
                <a:effectLst/>
                <a:latin typeface="Times New Roman" panose="02020603050405020304" pitchFamily="18" charset="0"/>
                <a:cs typeface="Times New Roman" panose="02020603050405020304" pitchFamily="18" charset="0"/>
              </a:rPr>
              <a:t>segundo</a:t>
            </a:r>
            <a:r>
              <a:rPr lang="es-PA" sz="3200" dirty="0" smtClean="0">
                <a:solidFill>
                  <a:srgbClr val="FFFF00"/>
                </a:solidFill>
                <a:effectLst/>
                <a:latin typeface="Times New Roman" panose="02020603050405020304" pitchFamily="18" charset="0"/>
                <a:cs typeface="Times New Roman" panose="02020603050405020304" pitchFamily="18" charset="0"/>
              </a:rPr>
              <a:t> y de uso más común es el uso del robot tortuga en conjunción con el lenguaje LOGO para enseñar ciencias computacionales. LOGO fue creado con la intención de proporcionar al estudiante un medio natural y divertido en el aprendizaje de las matemáticas.</a:t>
            </a:r>
            <a:endParaRPr lang="es-PA" sz="3200" dirty="0">
              <a:solidFill>
                <a:srgbClr val="FFFF00"/>
              </a:solidFill>
              <a:latin typeface="Times New Roman" panose="02020603050405020304" pitchFamily="18" charset="0"/>
              <a:cs typeface="Times New Roman" panose="02020603050405020304" pitchFamily="18" charset="0"/>
            </a:endParaRPr>
          </a:p>
        </p:txBody>
      </p:sp>
      <p:pic>
        <p:nvPicPr>
          <p:cNvPr id="8194" name="Picture 2" descr="C:\Users\meduca\Desktop\turtle_with_apple[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63888" y="3789040"/>
            <a:ext cx="3528392" cy="257521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0874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7584" y="476672"/>
            <a:ext cx="7920880" cy="1938992"/>
          </a:xfrm>
          <a:prstGeom prst="rect">
            <a:avLst/>
          </a:prstGeom>
          <a:noFill/>
        </p:spPr>
        <p:txBody>
          <a:bodyPr wrap="square" rtlCol="0">
            <a:spAutoFit/>
          </a:bodyPr>
          <a:lstStyle/>
          <a:p>
            <a:pPr algn="just"/>
            <a:r>
              <a:rPr lang="es-PA" sz="2000" dirty="0" smtClean="0">
                <a:solidFill>
                  <a:srgbClr val="FFFF00"/>
                </a:solidFill>
                <a:effectLst/>
                <a:latin typeface="Times New Roman" panose="02020603050405020304" pitchFamily="18" charset="0"/>
                <a:cs typeface="Times New Roman" panose="02020603050405020304" pitchFamily="18" charset="0"/>
              </a:rPr>
              <a:t>En </a:t>
            </a:r>
            <a:r>
              <a:rPr lang="es-PA" sz="2000" b="1" dirty="0" smtClean="0">
                <a:solidFill>
                  <a:srgbClr val="FFFF00"/>
                </a:solidFill>
                <a:effectLst/>
                <a:latin typeface="Times New Roman" panose="02020603050405020304" pitchFamily="18" charset="0"/>
                <a:cs typeface="Times New Roman" panose="02020603050405020304" pitchFamily="18" charset="0"/>
              </a:rPr>
              <a:t>tercer</a:t>
            </a:r>
            <a:r>
              <a:rPr lang="es-PA" sz="2000" dirty="0" smtClean="0">
                <a:solidFill>
                  <a:srgbClr val="FFFF00"/>
                </a:solidFill>
                <a:effectLst/>
                <a:latin typeface="Times New Roman" panose="02020603050405020304" pitchFamily="18" charset="0"/>
                <a:cs typeface="Times New Roman" panose="02020603050405020304" pitchFamily="18" charset="0"/>
              </a:rPr>
              <a:t> lugar está el uso de los robots en los salones de clases. Una serie de manipuladores de bajo costo, robots móviles, y sistemas completos han sido desarrollados para su utilización en los laboratorios educacionales. Debido a su bajo costo muchos de estos sistemas no poseen una fiabilidad en su sistema mecánico, tienen poca exactitud, no existen los sensores y en su mayoría carecen de software.</a:t>
            </a:r>
            <a:endParaRPr lang="es-PA" sz="2800" dirty="0">
              <a:solidFill>
                <a:srgbClr val="FFFF00"/>
              </a:solidFill>
              <a:latin typeface="Times New Roman" panose="02020603050405020304" pitchFamily="18" charset="0"/>
              <a:cs typeface="Times New Roman" panose="02020603050405020304" pitchFamily="18" charset="0"/>
            </a:endParaRPr>
          </a:p>
        </p:txBody>
      </p:sp>
      <p:pic>
        <p:nvPicPr>
          <p:cNvPr id="13314" name="Picture 2" descr="C:\Users\meduca\Desktop\robot2[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63688" y="2415664"/>
            <a:ext cx="5168900" cy="3937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0016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9072" y="476671"/>
            <a:ext cx="7560840" cy="2246769"/>
          </a:xfrm>
          <a:prstGeom prst="rect">
            <a:avLst/>
          </a:prstGeom>
          <a:noFill/>
        </p:spPr>
        <p:txBody>
          <a:bodyPr wrap="square" rtlCol="0">
            <a:spAutoFit/>
          </a:bodyPr>
          <a:lstStyle/>
          <a:p>
            <a:r>
              <a:rPr lang="es-PA" sz="2000" dirty="0" smtClean="0">
                <a:solidFill>
                  <a:srgbClr val="FFFF00"/>
                </a:solidFill>
                <a:latin typeface="Times New Roman" panose="02020603050405020304" pitchFamily="18" charset="0"/>
                <a:cs typeface="Times New Roman" panose="02020603050405020304" pitchFamily="18" charset="0"/>
              </a:rPr>
              <a:t>Las aplicaciones van desde la creación de una planta robotizada de ensamblaje de vehículos, realizada enteramente con piezas de Lego, mérito de un grupo de estudiantes alemanes.</a:t>
            </a:r>
          </a:p>
          <a:p>
            <a:r>
              <a:rPr lang="es-PA" sz="2000" dirty="0" smtClean="0">
                <a:solidFill>
                  <a:srgbClr val="FFFF00"/>
                </a:solidFill>
                <a:latin typeface="Times New Roman" panose="02020603050405020304" pitchFamily="18" charset="0"/>
                <a:cs typeface="Times New Roman" panose="02020603050405020304" pitchFamily="18" charset="0"/>
              </a:rPr>
              <a:t>En la mayor parte de los proyectos educativos de trabajo con robots se utilizan los recursos Lego; en particular, el Lego Mindstorms. Se trata, en este caso, de una herramienta que resulta familiar a los niños y que, simultáneamente, es de fácil manipulación, como los bloques.</a:t>
            </a:r>
            <a:endParaRPr lang="es-PA" sz="2000" b="1" i="1" dirty="0">
              <a:solidFill>
                <a:srgbClr val="FFFF00"/>
              </a:solidFill>
              <a:latin typeface="Times New Roman" panose="02020603050405020304" pitchFamily="18" charset="0"/>
              <a:cs typeface="Times New Roman" panose="02020603050405020304" pitchFamily="18" charset="0"/>
            </a:endParaRPr>
          </a:p>
        </p:txBody>
      </p:sp>
      <p:sp>
        <p:nvSpPr>
          <p:cNvPr id="2" name="AutoShape 2" descr="http://portal.educ.ar/debates/educacionytic/robot-aula.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12291" name="Picture 3" descr="C:\Users\meduca\Desktop\robot-aula[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83768" y="3083362"/>
            <a:ext cx="3607048" cy="28856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7835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9512" y="260648"/>
            <a:ext cx="8712968" cy="4985980"/>
          </a:xfrm>
          <a:prstGeom prst="rect">
            <a:avLst/>
          </a:prstGeom>
          <a:noFill/>
        </p:spPr>
        <p:txBody>
          <a:bodyPr wrap="square" rtlCol="0">
            <a:spAutoFit/>
          </a:bodyPr>
          <a:lstStyle/>
          <a:p>
            <a:r>
              <a:rPr lang="es-PA" sz="4000" dirty="0" smtClean="0">
                <a:solidFill>
                  <a:srgbClr val="FFFF00"/>
                </a:solidFill>
                <a:latin typeface="Times New Roman" panose="02020603050405020304" pitchFamily="18" charset="0"/>
                <a:cs typeface="Times New Roman" panose="02020603050405020304" pitchFamily="18" charset="0"/>
              </a:rPr>
              <a:t>APLICACIONES DE LA ROBÓTICA EN LA AGRICULTURA</a:t>
            </a:r>
          </a:p>
          <a:p>
            <a:endParaRPr lang="es-PA" dirty="0" smtClean="0"/>
          </a:p>
          <a:p>
            <a:pPr algn="just"/>
            <a:r>
              <a:rPr lang="es-PA" sz="2000" dirty="0" smtClean="0">
                <a:latin typeface="Times New Roman" panose="02020603050405020304" pitchFamily="18" charset="0"/>
                <a:cs typeface="Times New Roman" panose="02020603050405020304" pitchFamily="18" charset="0"/>
              </a:rPr>
              <a:t>Ingenieros agrónomos de la Universidad de Illinois han desarrollado una gama de pequeños robots baratos especialmente concebidos para realizar tareas agrícolas y sustituir a las pesadas y costosas maquinarias que se emplean actualmente para sembrar, fumigar, recolectar y arar la tierra.</a:t>
            </a:r>
          </a:p>
          <a:p>
            <a:pPr algn="just"/>
            <a:r>
              <a:rPr lang="es-PA" sz="2000" dirty="0" smtClean="0">
                <a:latin typeface="Times New Roman" panose="02020603050405020304" pitchFamily="18" charset="0"/>
                <a:cs typeface="Times New Roman" panose="02020603050405020304" pitchFamily="18" charset="0"/>
              </a:rPr>
              <a:t/>
            </a:r>
            <a:br>
              <a:rPr lang="es-PA" sz="2000" dirty="0" smtClean="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En la actualidad, estos pequeños robots solo realizan tareas de búsqueda y transmisión de información sobre el terreno de una forma totalmente nueva en el sector agrícola: distribuidos por hectáreas de terreno, son capaces de orientar sus pesquisas, de intercambiar información con otras unidades y de detectar epidemias e insectos peligrosos, advirtiendo de ello a los demás robots desplegados sobre el terreno.</a:t>
            </a:r>
          </a:p>
        </p:txBody>
      </p:sp>
    </p:spTree>
    <p:extLst>
      <p:ext uri="{BB962C8B-B14F-4D97-AF65-F5344CB8AC3E}">
        <p14:creationId xmlns:p14="http://schemas.microsoft.com/office/powerpoint/2010/main" xmlns="" val="322978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620688"/>
            <a:ext cx="8136904" cy="2215991"/>
          </a:xfrm>
          <a:prstGeom prst="rect">
            <a:avLst/>
          </a:prstGeom>
          <a:noFill/>
        </p:spPr>
        <p:txBody>
          <a:bodyPr wrap="square" rtlCol="0">
            <a:spAutoFit/>
          </a:bodyPr>
          <a:lstStyle/>
          <a:p>
            <a:pPr algn="just"/>
            <a:r>
              <a:rPr lang="es-PA" sz="2400" dirty="0" smtClean="0">
                <a:latin typeface="Times New Roman" panose="02020603050405020304" pitchFamily="18" charset="0"/>
                <a:cs typeface="Times New Roman" panose="02020603050405020304" pitchFamily="18" charset="0"/>
              </a:rPr>
              <a:t>La principal ventaja de esta generación de robots es que son pequeños, ligeros y autónomos. El peso es muy importante porque sus desplazamientos no alteran las condiciones del terreno, en contra de lo que ocurre con las actuales maquinas agrícolas, grandes y pesadas, que afectan al entorno.</a:t>
            </a:r>
            <a:r>
              <a:rPr lang="es-PA" sz="1600" dirty="0" smtClean="0">
                <a:latin typeface="Times New Roman" panose="02020603050405020304" pitchFamily="18" charset="0"/>
                <a:cs typeface="Times New Roman" panose="02020603050405020304" pitchFamily="18" charset="0"/>
              </a:rPr>
              <a:t/>
            </a:r>
            <a:br>
              <a:rPr lang="es-PA" sz="1600" dirty="0" smtClean="0">
                <a:latin typeface="Times New Roman" panose="02020603050405020304" pitchFamily="18" charset="0"/>
                <a:cs typeface="Times New Roman" panose="02020603050405020304" pitchFamily="18" charset="0"/>
              </a:rPr>
            </a:br>
            <a:endParaRPr lang="es-PA" sz="1600" dirty="0">
              <a:latin typeface="Times New Roman" panose="02020603050405020304" pitchFamily="18" charset="0"/>
              <a:cs typeface="Times New Roman" panose="02020603050405020304" pitchFamily="18" charset="0"/>
            </a:endParaRPr>
          </a:p>
        </p:txBody>
      </p:sp>
      <p:pic>
        <p:nvPicPr>
          <p:cNvPr id="5122" name="Picture 2" descr="C:\Users\meduca\Desktop\roboagr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51720" y="3575343"/>
            <a:ext cx="4752528" cy="30888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59209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76672"/>
            <a:ext cx="8280920" cy="3046988"/>
          </a:xfrm>
          <a:prstGeom prst="rect">
            <a:avLst/>
          </a:prstGeom>
          <a:noFill/>
        </p:spPr>
        <p:txBody>
          <a:bodyPr wrap="square" rtlCol="0">
            <a:spAutoFit/>
          </a:bodyPr>
          <a:lstStyle/>
          <a:p>
            <a:pPr algn="just"/>
            <a:r>
              <a:rPr lang="es-PA" sz="2400" dirty="0" smtClean="0">
                <a:latin typeface="Times New Roman" panose="02020603050405020304" pitchFamily="18" charset="0"/>
                <a:cs typeface="Times New Roman" panose="02020603050405020304" pitchFamily="18" charset="0"/>
              </a:rPr>
              <a:t>Las características de estos robots les permiten recoger información de proximidad sobre cada una de las plantas de una cosecha, lo que constituye una enorme ventaja respecto a los sistemas tradicionales de observación, que obtienen información global pero no próxima de la realidad, lo que en muchas ocasiones impide detectar a tiempo problemas surgidos en las cosechas.</a:t>
            </a:r>
            <a:r>
              <a:rPr lang="es-PA" sz="2000" dirty="0" smtClean="0"/>
              <a:t/>
            </a:r>
            <a:br>
              <a:rPr lang="es-PA" sz="2000" dirty="0" smtClean="0"/>
            </a:br>
            <a:endParaRPr lang="es-PA" sz="2000" dirty="0"/>
          </a:p>
        </p:txBody>
      </p:sp>
      <p:sp>
        <p:nvSpPr>
          <p:cNvPr id="2" name="AutoShape 2" descr="http://www.jardineria.pro/wp-content/uploads/2007/10/robot-agricultos.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10243" name="Picture 3" descr="C:\Users\meduca\Desktop\robot-agricultos[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119954" y="3356992"/>
            <a:ext cx="4976100" cy="33277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08805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76672"/>
            <a:ext cx="8280920" cy="1938992"/>
          </a:xfrm>
          <a:prstGeom prst="rect">
            <a:avLst/>
          </a:prstGeom>
          <a:noFill/>
        </p:spPr>
        <p:txBody>
          <a:bodyPr wrap="square" rtlCol="0">
            <a:spAutoFit/>
          </a:bodyPr>
          <a:lstStyle/>
          <a:p>
            <a:pPr algn="just"/>
            <a:r>
              <a:rPr lang="es-PA" sz="2000" dirty="0" smtClean="0">
                <a:latin typeface="Times New Roman" panose="02020603050405020304" pitchFamily="18" charset="0"/>
                <a:cs typeface="Times New Roman" panose="02020603050405020304" pitchFamily="18" charset="0"/>
              </a:rPr>
              <a:t>Estos pequeños robots, en cambio, pueden detectar y transmitir en tiempo real una completa información del estado de una cosecha que incluye presencia de enfermedades, de malas hierbas, de insectos perniciosos y otras incidencias agrícolas. La información puede ser compartida por otros robots y desencadenar una actuación autómata conjunta.</a:t>
            </a:r>
            <a:r>
              <a:rPr lang="es-PA" sz="2000" dirty="0" smtClean="0"/>
              <a:t/>
            </a:r>
            <a:br>
              <a:rPr lang="es-PA" sz="2000" dirty="0" smtClean="0"/>
            </a:br>
            <a:endParaRPr lang="es-PA" sz="2000" dirty="0"/>
          </a:p>
        </p:txBody>
      </p:sp>
      <p:sp>
        <p:nvSpPr>
          <p:cNvPr id="2" name="AutoShape 2" descr="http://img.interempresas.net/fotos/641653.jpe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PA"/>
          </a:p>
        </p:txBody>
      </p:sp>
      <p:pic>
        <p:nvPicPr>
          <p:cNvPr id="11267" name="Picture 3" descr="C:\Users\meduca\Desktop\641653[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477" y="2996952"/>
            <a:ext cx="7799053" cy="29415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021384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206</TotalTime>
  <Words>988</Words>
  <Application>Microsoft Office PowerPoint</Application>
  <PresentationFormat>Presentación en pantalla (4:3)</PresentationFormat>
  <Paragraphs>63</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Brío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meduca</dc:creator>
  <cp:lastModifiedBy>Sirena</cp:lastModifiedBy>
  <cp:revision>22</cp:revision>
  <dcterms:created xsi:type="dcterms:W3CDTF">2015-05-11T23:19:20Z</dcterms:created>
  <dcterms:modified xsi:type="dcterms:W3CDTF">2015-05-27T13:27:24Z</dcterms:modified>
</cp:coreProperties>
</file>