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4"/>
  </p:notesMasterIdLst>
  <p:sldIdLst>
    <p:sldId id="278" r:id="rId2"/>
    <p:sldId id="265" r:id="rId3"/>
    <p:sldId id="266" r:id="rId4"/>
    <p:sldId id="267" r:id="rId5"/>
    <p:sldId id="268" r:id="rId6"/>
    <p:sldId id="279" r:id="rId7"/>
    <p:sldId id="280" r:id="rId8"/>
    <p:sldId id="281" r:id="rId9"/>
    <p:sldId id="282" r:id="rId10"/>
    <p:sldId id="283" r:id="rId11"/>
    <p:sldId id="284" r:id="rId12"/>
    <p:sldId id="269" r:id="rId13"/>
    <p:sldId id="270" r:id="rId14"/>
    <p:sldId id="285" r:id="rId15"/>
    <p:sldId id="271" r:id="rId16"/>
    <p:sldId id="275" r:id="rId17"/>
    <p:sldId id="276" r:id="rId18"/>
    <p:sldId id="277" r:id="rId19"/>
    <p:sldId id="286" r:id="rId20"/>
    <p:sldId id="287" r:id="rId21"/>
    <p:sldId id="288" r:id="rId22"/>
    <p:sldId id="289"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94624" autoAdjust="0"/>
  </p:normalViewPr>
  <p:slideViewPr>
    <p:cSldViewPr>
      <p:cViewPr varScale="1">
        <p:scale>
          <a:sx n="70" d="100"/>
          <a:sy n="70" d="100"/>
        </p:scale>
        <p:origin x="1194" y="72"/>
      </p:cViewPr>
      <p:guideLst>
        <p:guide orient="horz" pos="2160"/>
        <p:guide pos="2880"/>
      </p:guideLst>
    </p:cSldViewPr>
  </p:slideViewPr>
  <p:outlineViewPr>
    <p:cViewPr>
      <p:scale>
        <a:sx n="33" d="100"/>
        <a:sy n="33" d="100"/>
      </p:scale>
      <p:origin x="48" y="76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2E95D-0379-4C8A-A336-69E90D2D9977}" type="datetimeFigureOut">
              <a:rPr lang="es-ES" smtClean="0"/>
              <a:pPr/>
              <a:t>24/05/2015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3F5E5-C164-4023-8B51-197328E4A3FD}" type="slidenum">
              <a:rPr lang="es-ES" smtClean="0"/>
              <a:pPr/>
              <a:t>‹Nº›</a:t>
            </a:fld>
            <a:endParaRPr lang="es-ES" dirty="0"/>
          </a:p>
        </p:txBody>
      </p:sp>
    </p:spTree>
    <p:extLst>
      <p:ext uri="{BB962C8B-B14F-4D97-AF65-F5344CB8AC3E}">
        <p14:creationId xmlns:p14="http://schemas.microsoft.com/office/powerpoint/2010/main" val="180926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D253F5E5-C164-4023-8B51-197328E4A3FD}" type="slidenum">
              <a:rPr lang="es-ES" smtClean="0"/>
              <a:pPr/>
              <a:t>11</a:t>
            </a:fld>
            <a:endParaRPr lang="es-ES" dirty="0"/>
          </a:p>
        </p:txBody>
      </p:sp>
    </p:spTree>
    <p:extLst>
      <p:ext uri="{BB962C8B-B14F-4D97-AF65-F5344CB8AC3E}">
        <p14:creationId xmlns:p14="http://schemas.microsoft.com/office/powerpoint/2010/main" val="158981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D253F5E5-C164-4023-8B51-197328E4A3FD}" type="slidenum">
              <a:rPr lang="es-ES" smtClean="0"/>
              <a:pPr/>
              <a:t>13</a:t>
            </a:fld>
            <a:endParaRPr lang="es-ES" dirty="0"/>
          </a:p>
        </p:txBody>
      </p:sp>
    </p:spTree>
    <p:extLst>
      <p:ext uri="{BB962C8B-B14F-4D97-AF65-F5344CB8AC3E}">
        <p14:creationId xmlns:p14="http://schemas.microsoft.com/office/powerpoint/2010/main" val="222056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93FABFE-3223-47EE-A8A8-65FCFCDCA8C3}"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4E0E8D2-6A40-4265-81A3-D26E7B9CF980}" type="datetimeFigureOut">
              <a:rPr lang="es-ES" smtClean="0"/>
              <a:pPr/>
              <a:t>24/05/2015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077200" y="6356350"/>
            <a:ext cx="609600" cy="365125"/>
          </a:xfrm>
        </p:spPr>
        <p:txBody>
          <a:bodyPr/>
          <a:lstStyle/>
          <a:p>
            <a:fld id="{A93FABFE-3223-47EE-A8A8-65FCFCDCA8C3}" type="slidenum">
              <a:rPr lang="es-ES" smtClean="0"/>
              <a:pPr/>
              <a:t>‹Nº›</a:t>
            </a:fld>
            <a:endParaRPr lang="es-E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E0E8D2-6A40-4265-81A3-D26E7B9CF980}" type="datetimeFigureOut">
              <a:rPr lang="es-ES" smtClean="0"/>
              <a:pPr/>
              <a:t>24/05/2015</a:t>
            </a:fld>
            <a:endParaRPr lang="es-E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3FABFE-3223-47EE-A8A8-65FCFCDCA8C3}" type="slidenum">
              <a:rPr lang="es-ES" smtClean="0"/>
              <a:pPr/>
              <a:t>‹Nº›</a:t>
            </a:fld>
            <a:endParaRPr lang="es-E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3210" cy="6858000"/>
          </a:xfrm>
          <a:prstGeom prst="rect">
            <a:avLst/>
          </a:prstGeom>
        </p:spPr>
      </p:pic>
      <p:sp>
        <p:nvSpPr>
          <p:cNvPr id="5" name="1 Título"/>
          <p:cNvSpPr>
            <a:spLocks noGrp="1"/>
          </p:cNvSpPr>
          <p:nvPr>
            <p:ph type="title"/>
          </p:nvPr>
        </p:nvSpPr>
        <p:spPr>
          <a:xfrm>
            <a:off x="-468560" y="1916832"/>
            <a:ext cx="5688632" cy="4824536"/>
          </a:xfrm>
        </p:spPr>
        <p:txBody>
          <a:bodyPr>
            <a:normAutofit fontScale="90000"/>
          </a:bodyPr>
          <a:lstStyle/>
          <a:p>
            <a:pPr algn="ctr"/>
            <a:r>
              <a:rPr lang="es-ES" sz="2000" b="1" dirty="0" smtClean="0">
                <a:latin typeface="Times New Roman" pitchFamily="18" charset="0"/>
                <a:cs typeface="Times New Roman" pitchFamily="18" charset="0"/>
              </a:rPr>
              <a:t>                      </a:t>
            </a:r>
            <a:r>
              <a:rPr lang="es-ES" sz="2400" b="1" dirty="0" smtClean="0">
                <a:latin typeface="Arial" panose="020B0604020202020204" pitchFamily="34" charset="0"/>
                <a:cs typeface="Arial" panose="020B0604020202020204" pitchFamily="34" charset="0"/>
              </a:rPr>
              <a:t>República de panamá </a:t>
            </a:r>
            <a:r>
              <a:rPr lang="es-ES" sz="2000" b="1" dirty="0" smtClean="0">
                <a:latin typeface="Times New Roman" pitchFamily="18" charset="0"/>
                <a:cs typeface="Times New Roman" pitchFamily="18" charset="0"/>
              </a:rPr>
              <a:t/>
            </a:r>
            <a:br>
              <a:rPr lang="es-ES" sz="2000" b="1" dirty="0" smtClean="0">
                <a:latin typeface="Times New Roman" pitchFamily="18" charset="0"/>
                <a:cs typeface="Times New Roman" pitchFamily="18" charset="0"/>
              </a:rPr>
            </a:br>
            <a:r>
              <a:rPr lang="es-ES" sz="2000" b="1" dirty="0" smtClean="0">
                <a:latin typeface="Times New Roman" pitchFamily="18" charset="0"/>
                <a:cs typeface="Times New Roman" pitchFamily="18" charset="0"/>
              </a:rPr>
              <a:t>                </a:t>
            </a:r>
            <a:r>
              <a:rPr lang="es-ES" sz="2200" b="1" dirty="0" smtClean="0">
                <a:latin typeface="Arial" panose="020B0604020202020204" pitchFamily="34" charset="0"/>
                <a:cs typeface="Arial" panose="020B0604020202020204" pitchFamily="34" charset="0"/>
              </a:rPr>
              <a:t>Ministerio de Educación </a:t>
            </a:r>
            <a:r>
              <a:rPr lang="es-ES" sz="2200" b="1" dirty="0" smtClean="0">
                <a:latin typeface="Arial" panose="020B0604020202020204" pitchFamily="34" charset="0"/>
                <a:cs typeface="Arial" panose="020B0604020202020204" pitchFamily="34" charset="0"/>
              </a:rPr>
              <a:t/>
            </a:r>
            <a:br>
              <a:rPr lang="es-ES" sz="2200" b="1" dirty="0" smtClean="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                          I.P.T. </a:t>
            </a:r>
            <a:r>
              <a:rPr lang="es-ES" sz="2200" b="1" dirty="0" smtClean="0">
                <a:latin typeface="Arial" panose="020B0604020202020204" pitchFamily="34" charset="0"/>
                <a:cs typeface="Arial" panose="020B0604020202020204" pitchFamily="34" charset="0"/>
              </a:rPr>
              <a:t> El Silencio </a:t>
            </a:r>
            <a:r>
              <a:rPr lang="es-ES" sz="2200" b="1" dirty="0" smtClean="0">
                <a:latin typeface="Arial" panose="020B0604020202020204" pitchFamily="34" charset="0"/>
                <a:cs typeface="Arial" panose="020B0604020202020204" pitchFamily="34" charset="0"/>
              </a:rPr>
              <a:t/>
            </a:r>
            <a:br>
              <a:rPr lang="es-ES" sz="2200" b="1" dirty="0" smtClean="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              </a:t>
            </a:r>
            <a:r>
              <a:rPr lang="es-ES" sz="2200" b="1" dirty="0" smtClean="0">
                <a:latin typeface="Arial" panose="020B0604020202020204" pitchFamily="34" charset="0"/>
                <a:cs typeface="Arial" panose="020B0604020202020204" pitchFamily="34" charset="0"/>
              </a:rPr>
              <a:t/>
            </a:r>
            <a:br>
              <a:rPr lang="es-ES" sz="2200" b="1" dirty="0" smtClean="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Asignatura</a:t>
            </a:r>
            <a:br>
              <a:rPr lang="es-ES" sz="2200" b="1" dirty="0" smtClean="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Informática</a:t>
            </a:r>
            <a:br>
              <a:rPr lang="es-ES" sz="2200" b="1" dirty="0" smtClean="0">
                <a:latin typeface="Arial" panose="020B0604020202020204" pitchFamily="34" charset="0"/>
                <a:cs typeface="Arial" panose="020B0604020202020204" pitchFamily="34" charset="0"/>
              </a:rPr>
            </a:br>
            <a:r>
              <a:rPr lang="es-ES" sz="2200" b="1" dirty="0">
                <a:latin typeface="Arial" panose="020B0604020202020204" pitchFamily="34" charset="0"/>
                <a:cs typeface="Arial" panose="020B0604020202020204" pitchFamily="34" charset="0"/>
              </a:rPr>
              <a:t/>
            </a:r>
            <a:br>
              <a:rPr lang="es-ES" sz="2200" b="1" dirty="0">
                <a:latin typeface="Arial" panose="020B0604020202020204" pitchFamily="34" charset="0"/>
                <a:cs typeface="Arial" panose="020B0604020202020204" pitchFamily="34" charset="0"/>
              </a:rPr>
            </a:br>
            <a:r>
              <a:rPr lang="es-ES" sz="2200" b="1" dirty="0" smtClean="0">
                <a:latin typeface="Arial" panose="020B0604020202020204" pitchFamily="34" charset="0"/>
                <a:cs typeface="Arial" panose="020B0604020202020204" pitchFamily="34" charset="0"/>
              </a:rPr>
              <a:t>Tema </a:t>
            </a:r>
            <a:r>
              <a:rPr lang="es-ES" sz="2100" b="1" dirty="0" smtClean="0">
                <a:latin typeface="Arial" panose="020B0604020202020204" pitchFamily="34" charset="0"/>
                <a:cs typeface="Arial" panose="020B0604020202020204" pitchFamily="34" charset="0"/>
              </a:rPr>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Introducción a la robótica</a:t>
            </a:r>
            <a:r>
              <a:rPr lang="es-ES" sz="2100" b="1" dirty="0" smtClean="0">
                <a:latin typeface="Arial" panose="020B0604020202020204" pitchFamily="34" charset="0"/>
                <a:cs typeface="Arial" panose="020B0604020202020204" pitchFamily="34" charset="0"/>
              </a:rPr>
              <a:t>.</a:t>
            </a:r>
            <a:br>
              <a:rPr lang="es-ES" sz="2100" b="1" dirty="0" smtClean="0">
                <a:latin typeface="Arial" panose="020B0604020202020204" pitchFamily="34" charset="0"/>
                <a:cs typeface="Arial" panose="020B0604020202020204" pitchFamily="34" charset="0"/>
              </a:rPr>
            </a:br>
            <a:r>
              <a:rPr lang="es-ES" sz="2100" b="1" dirty="0">
                <a:latin typeface="Arial" panose="020B0604020202020204" pitchFamily="34" charset="0"/>
                <a:cs typeface="Arial" panose="020B0604020202020204" pitchFamily="34" charset="0"/>
              </a:rPr>
              <a:t/>
            </a:r>
            <a:br>
              <a:rPr lang="es-ES" sz="2100" b="1" dirty="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Profesor</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José Santos </a:t>
            </a:r>
            <a:br>
              <a:rPr lang="es-ES" sz="2100" b="1" dirty="0" smtClean="0">
                <a:latin typeface="Arial" panose="020B0604020202020204" pitchFamily="34" charset="0"/>
                <a:cs typeface="Arial" panose="020B0604020202020204" pitchFamily="34" charset="0"/>
              </a:rPr>
            </a:br>
            <a:r>
              <a:rPr lang="es-ES" sz="2100" b="1" dirty="0">
                <a:latin typeface="Arial" panose="020B0604020202020204" pitchFamily="34" charset="0"/>
                <a:cs typeface="Arial" panose="020B0604020202020204" pitchFamily="34" charset="0"/>
              </a:rPr>
              <a:t/>
            </a:r>
            <a:br>
              <a:rPr lang="es-ES" sz="2100" b="1" dirty="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Integrantes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Ailyn Zapata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Naylin Martínez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Yeisy Cedeño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Darleynne Ramírez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
            </a:r>
            <a:br>
              <a:rPr lang="es-ES" sz="2100" b="1" dirty="0" smtClean="0">
                <a:latin typeface="Arial" panose="020B0604020202020204" pitchFamily="34" charset="0"/>
                <a:cs typeface="Arial" panose="020B0604020202020204" pitchFamily="34" charset="0"/>
              </a:rPr>
            </a:br>
            <a:r>
              <a:rPr lang="es-ES" sz="2100" b="1" dirty="0" smtClean="0">
                <a:latin typeface="Arial" panose="020B0604020202020204" pitchFamily="34" charset="0"/>
                <a:cs typeface="Arial" panose="020B0604020202020204" pitchFamily="34" charset="0"/>
              </a:rPr>
              <a:t>XI°A Ciencias </a:t>
            </a:r>
            <a:r>
              <a:rPr lang="es-ES" sz="1800" dirty="0" smtClean="0">
                <a:latin typeface="Times New Roman" pitchFamily="18" charset="0"/>
                <a:cs typeface="Times New Roman" pitchFamily="18" charset="0"/>
              </a:rPr>
              <a:t/>
            </a:r>
            <a:br>
              <a:rPr lang="es-ES" sz="1800" dirty="0" smtClean="0">
                <a:latin typeface="Times New Roman" pitchFamily="18" charset="0"/>
                <a:cs typeface="Times New Roman" pitchFamily="18" charset="0"/>
              </a:rPr>
            </a:br>
            <a:endParaRPr lang="es-ES" sz="2000" dirty="0">
              <a:latin typeface="Times New Roman" pitchFamily="18" charset="0"/>
              <a:cs typeface="Times New Roman" pitchFamily="18"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9973" y="116632"/>
            <a:ext cx="848039" cy="1052591"/>
          </a:xfrm>
          <a:prstGeom prst="rect">
            <a:avLst/>
          </a:prstGeom>
        </p:spPr>
      </p:pic>
    </p:spTree>
    <p:extLst>
      <p:ext uri="{BB962C8B-B14F-4D97-AF65-F5344CB8AC3E}">
        <p14:creationId xmlns:p14="http://schemas.microsoft.com/office/powerpoint/2010/main" val="29407809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504" y="1196752"/>
            <a:ext cx="8892480" cy="707886"/>
          </a:xfrm>
          <a:prstGeom prst="rect">
            <a:avLst/>
          </a:prstGeom>
          <a:noFill/>
        </p:spPr>
        <p:txBody>
          <a:bodyPr wrap="square" rtlCol="0">
            <a:prstTxWarp prst="textWave4">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CUARTA GENERACIÓN</a:t>
            </a:r>
            <a:endParaRPr lang="es-PA" sz="4000" dirty="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
        <p:nvSpPr>
          <p:cNvPr id="3" name="CuadroTexto 2"/>
          <p:cNvSpPr txBox="1"/>
          <p:nvPr/>
        </p:nvSpPr>
        <p:spPr>
          <a:xfrm>
            <a:off x="395536" y="2996952"/>
            <a:ext cx="3888432" cy="3139321"/>
          </a:xfrm>
          <a:prstGeom prst="rect">
            <a:avLst/>
          </a:prstGeom>
          <a:noFill/>
        </p:spPr>
        <p:txBody>
          <a:bodyPr wrap="square" rtlCol="0">
            <a:spAutoFit/>
          </a:bodyPr>
          <a:lstStyle/>
          <a:p>
            <a:pPr algn="just"/>
            <a:r>
              <a:rPr lang="es-PA" dirty="0"/>
              <a:t> </a:t>
            </a:r>
            <a:r>
              <a:rPr lang="es-PA" sz="2200" dirty="0">
                <a:latin typeface="Arial" panose="020B0604020202020204" pitchFamily="34" charset="0"/>
                <a:cs typeface="Arial" panose="020B0604020202020204" pitchFamily="34" charset="0"/>
              </a:rPr>
              <a:t>Son similares a los anteriores, pero además poseen sensores que envían información a la computadora de control sobre el estado del proceso. Esto permite una toma inteligente de decisiones y el control del proceso en tiempo real.</a:t>
            </a:r>
            <a:endParaRPr lang="es-PA" sz="2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573016"/>
            <a:ext cx="3960440" cy="2918672"/>
          </a:xfrm>
          <a:prstGeom prst="rect">
            <a:avLst/>
          </a:prstGeom>
        </p:spPr>
      </p:pic>
      <p:sp>
        <p:nvSpPr>
          <p:cNvPr id="5" name="CuadroTexto 4"/>
          <p:cNvSpPr txBox="1"/>
          <p:nvPr/>
        </p:nvSpPr>
        <p:spPr>
          <a:xfrm>
            <a:off x="5040052" y="2581453"/>
            <a:ext cx="3456384" cy="830997"/>
          </a:xfrm>
          <a:prstGeom prst="rect">
            <a:avLst/>
          </a:prstGeom>
          <a:noFill/>
        </p:spPr>
        <p:txBody>
          <a:bodyPr wrap="square" rtlCol="0">
            <a:spAutoFit/>
          </a:bodyPr>
          <a:lstStyle/>
          <a:p>
            <a:pPr algn="ctr"/>
            <a:r>
              <a:rPr lang="es-PA" sz="2400" dirty="0" smtClean="0">
                <a:solidFill>
                  <a:schemeClr val="tx2"/>
                </a:solidFill>
                <a:latin typeface="Arial" panose="020B0604020202020204" pitchFamily="34" charset="0"/>
                <a:cs typeface="Arial" panose="020B0604020202020204" pitchFamily="34" charset="0"/>
              </a:rPr>
              <a:t>ROBOTS INTELIGENTES</a:t>
            </a:r>
            <a:endParaRPr lang="es-P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63694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89448"/>
            <a:ext cx="4968552" cy="4968552"/>
          </a:xfrm>
          <a:prstGeom prst="rect">
            <a:avLst/>
          </a:prstGeom>
        </p:spPr>
      </p:pic>
      <p:sp>
        <p:nvSpPr>
          <p:cNvPr id="3" name="CuadroTexto 2"/>
          <p:cNvSpPr txBox="1"/>
          <p:nvPr/>
        </p:nvSpPr>
        <p:spPr>
          <a:xfrm>
            <a:off x="180020" y="1181562"/>
            <a:ext cx="9144000" cy="707886"/>
          </a:xfrm>
          <a:prstGeom prst="rect">
            <a:avLst/>
          </a:prstGeom>
          <a:noFill/>
        </p:spPr>
        <p:txBody>
          <a:bodyPr wrap="square" rtlCol="0">
            <a:prstTxWarp prst="textArchUp">
              <a:avLst/>
            </a:prstTxWarp>
            <a:spAutoFit/>
          </a:bodyPr>
          <a:lstStyle/>
          <a:p>
            <a:pPr algn="ctr"/>
            <a:r>
              <a:rPr lang="es-PA" sz="4000" dirty="0" smtClean="0">
                <a:solidFill>
                  <a:schemeClr val="tx2"/>
                </a:solidFill>
                <a:effectLst/>
                <a:latin typeface="Arial" panose="020B0604020202020204" pitchFamily="34" charset="0"/>
                <a:cs typeface="Arial" panose="020B0604020202020204" pitchFamily="34" charset="0"/>
              </a:rPr>
              <a:t>APLICACIONES DE LA ROBOTICA </a:t>
            </a:r>
            <a:endParaRPr lang="es-PA" sz="4000" dirty="0">
              <a:solidFill>
                <a:schemeClr val="tx2"/>
              </a:solidFill>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87322">
            <a:off x="691690" y="1963311"/>
            <a:ext cx="1872208" cy="2271765"/>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7744">
            <a:off x="6479516" y="2156739"/>
            <a:ext cx="2305155" cy="1735541"/>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82" y="4869160"/>
            <a:ext cx="2599918" cy="1791580"/>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3791" y="4244382"/>
            <a:ext cx="1783845" cy="2378460"/>
          </a:xfrm>
          <a:prstGeom prst="rect">
            <a:avLst/>
          </a:prstGeom>
        </p:spPr>
      </p:pic>
    </p:spTree>
    <p:extLst>
      <p:ext uri="{BB962C8B-B14F-4D97-AF65-F5344CB8AC3E}">
        <p14:creationId xmlns:p14="http://schemas.microsoft.com/office/powerpoint/2010/main" val="11252809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877272"/>
          </a:xfrm>
          <a:prstGeom prst="rect">
            <a:avLst/>
          </a:prstGeom>
        </p:spPr>
      </p:pic>
      <p:sp>
        <p:nvSpPr>
          <p:cNvPr id="6" name="CuadroTexto 5"/>
          <p:cNvSpPr txBox="1"/>
          <p:nvPr/>
        </p:nvSpPr>
        <p:spPr>
          <a:xfrm>
            <a:off x="611560" y="980728"/>
            <a:ext cx="3456384" cy="707886"/>
          </a:xfrm>
          <a:prstGeom prst="rect">
            <a:avLst/>
          </a:prstGeom>
          <a:noFill/>
        </p:spPr>
        <p:txBody>
          <a:bodyPr wrap="square" rtlCol="0">
            <a:prstTxWarp prst="textChevron">
              <a:avLst/>
            </a:prstTxWarp>
            <a:spAutoFit/>
          </a:bodyPr>
          <a:lstStyle/>
          <a:p>
            <a:pPr algn="ctr"/>
            <a:r>
              <a:rPr lang="es-PA" sz="4000" dirty="0" smtClean="0">
                <a:solidFill>
                  <a:schemeClr val="tx2"/>
                </a:solidFill>
                <a:effectLst>
                  <a:reflection blurRad="6350" stA="55000" endA="300" endPos="45500" dir="5400000" sy="-100000" algn="bl" rotWithShape="0"/>
                </a:effectLst>
                <a:latin typeface="Arial" panose="020B0604020202020204" pitchFamily="34" charset="0"/>
                <a:cs typeface="Arial" panose="020B0604020202020204" pitchFamily="34" charset="0"/>
              </a:rPr>
              <a:t>MEDICINA</a:t>
            </a:r>
            <a:endParaRPr lang="es-PA" sz="4000" dirty="0">
              <a:solidFill>
                <a:schemeClr val="tx2"/>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87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3318" y="1219962"/>
            <a:ext cx="2520280" cy="461665"/>
          </a:xfrm>
          <a:prstGeom prst="rect">
            <a:avLst/>
          </a:prstGeom>
          <a:noFill/>
        </p:spPr>
        <p:txBody>
          <a:bodyPr wrap="square" rtlCol="0">
            <a:spAutoFit/>
          </a:bodyPr>
          <a:lstStyle/>
          <a:p>
            <a:pPr algn="ctr"/>
            <a:r>
              <a:rPr lang="es-PA" sz="2400" dirty="0" smtClean="0">
                <a:solidFill>
                  <a:schemeClr val="tx2"/>
                </a:solidFill>
                <a:latin typeface="Arial" panose="020B0604020202020204" pitchFamily="34" charset="0"/>
                <a:cs typeface="Arial" panose="020B0604020202020204" pitchFamily="34" charset="0"/>
              </a:rPr>
              <a:t>Cirugías</a:t>
            </a:r>
            <a:endParaRPr lang="es-PA" sz="2400" dirty="0">
              <a:solidFill>
                <a:schemeClr val="tx2"/>
              </a:solidFill>
              <a:latin typeface="Arial" panose="020B0604020202020204" pitchFamily="34" charset="0"/>
              <a:cs typeface="Arial" panose="020B0604020202020204" pitchFamily="34" charset="0"/>
            </a:endParaRPr>
          </a:p>
        </p:txBody>
      </p:sp>
      <p:sp>
        <p:nvSpPr>
          <p:cNvPr id="5" name="CuadroTexto 4"/>
          <p:cNvSpPr txBox="1"/>
          <p:nvPr/>
        </p:nvSpPr>
        <p:spPr>
          <a:xfrm>
            <a:off x="179512" y="1896229"/>
            <a:ext cx="6067892" cy="1554272"/>
          </a:xfrm>
          <a:prstGeom prst="rect">
            <a:avLst/>
          </a:prstGeom>
          <a:noFill/>
        </p:spPr>
        <p:txBody>
          <a:bodyPr wrap="square" rtlCol="0">
            <a:spAutoFit/>
          </a:bodyPr>
          <a:lstStyle/>
          <a:p>
            <a:pPr marL="342900" indent="-342900" algn="just">
              <a:buFont typeface="Wingdings" panose="05000000000000000000" pitchFamily="2" charset="2"/>
              <a:buChar char="Ø"/>
            </a:pPr>
            <a:r>
              <a:rPr lang="es-PA" sz="1900" dirty="0">
                <a:latin typeface="Arial" panose="020B0604020202020204" pitchFamily="34" charset="0"/>
                <a:cs typeface="Arial" panose="020B0604020202020204" pitchFamily="34" charset="0"/>
              </a:rPr>
              <a:t>H</a:t>
            </a:r>
            <a:r>
              <a:rPr lang="es-PA" sz="1900" dirty="0" smtClean="0">
                <a:latin typeface="Arial" panose="020B0604020202020204" pitchFamily="34" charset="0"/>
                <a:cs typeface="Arial" panose="020B0604020202020204" pitchFamily="34" charset="0"/>
              </a:rPr>
              <a:t>ace </a:t>
            </a:r>
            <a:r>
              <a:rPr lang="es-PA" sz="1900" dirty="0">
                <a:latin typeface="Arial" panose="020B0604020202020204" pitchFamily="34" charset="0"/>
                <a:cs typeface="Arial" panose="020B0604020202020204" pitchFamily="34" charset="0"/>
              </a:rPr>
              <a:t>posible la implantación de algunas técnicas de cirugía </a:t>
            </a:r>
            <a:r>
              <a:rPr lang="es-PA" sz="1900" dirty="0" smtClean="0">
                <a:latin typeface="Arial" panose="020B0604020202020204" pitchFamily="34" charset="0"/>
                <a:cs typeface="Arial" panose="020B0604020202020204" pitchFamily="34" charset="0"/>
              </a:rPr>
              <a:t>mínimamente </a:t>
            </a:r>
            <a:r>
              <a:rPr lang="es-PA" sz="1900" dirty="0">
                <a:latin typeface="Arial" panose="020B0604020202020204" pitchFamily="34" charset="0"/>
                <a:cs typeface="Arial" panose="020B0604020202020204" pitchFamily="34" charset="0"/>
              </a:rPr>
              <a:t>invasiva gracias a la utilización de ayudas de soportes robotizados, consiguiendo minimizar la herida, reducir el tiempo de intervención y el de posterior recuperación.</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976514"/>
            <a:ext cx="2278530" cy="1393701"/>
          </a:xfrm>
          <a:prstGeom prst="rect">
            <a:avLst/>
          </a:prstGeom>
        </p:spPr>
      </p:pic>
      <p:sp>
        <p:nvSpPr>
          <p:cNvPr id="7" name="CuadroTexto 6"/>
          <p:cNvSpPr txBox="1"/>
          <p:nvPr/>
        </p:nvSpPr>
        <p:spPr>
          <a:xfrm>
            <a:off x="4139952" y="4396821"/>
            <a:ext cx="3851920" cy="461665"/>
          </a:xfrm>
          <a:prstGeom prst="rect">
            <a:avLst/>
          </a:prstGeom>
          <a:noFill/>
        </p:spPr>
        <p:txBody>
          <a:bodyPr wrap="square" rtlCol="0">
            <a:spAutoFit/>
          </a:bodyPr>
          <a:lstStyle/>
          <a:p>
            <a:r>
              <a:rPr lang="es-PA" sz="2400" dirty="0" smtClean="0">
                <a:solidFill>
                  <a:schemeClr val="tx2"/>
                </a:solidFill>
                <a:latin typeface="Arial" panose="020B0604020202020204" pitchFamily="34" charset="0"/>
                <a:cs typeface="Arial" panose="020B0604020202020204" pitchFamily="34" charset="0"/>
              </a:rPr>
              <a:t>Terapias de rehabilitación </a:t>
            </a:r>
            <a:endParaRPr lang="es-PA" sz="2400" dirty="0">
              <a:solidFill>
                <a:schemeClr val="tx2"/>
              </a:solidFill>
              <a:latin typeface="Arial" panose="020B0604020202020204" pitchFamily="34" charset="0"/>
              <a:cs typeface="Arial" panose="020B0604020202020204" pitchFamily="34" charset="0"/>
            </a:endParaRPr>
          </a:p>
        </p:txBody>
      </p:sp>
      <p:sp>
        <p:nvSpPr>
          <p:cNvPr id="8" name="CuadroTexto 7"/>
          <p:cNvSpPr txBox="1"/>
          <p:nvPr/>
        </p:nvSpPr>
        <p:spPr>
          <a:xfrm>
            <a:off x="2560341" y="5013176"/>
            <a:ext cx="6408712" cy="1261884"/>
          </a:xfrm>
          <a:prstGeom prst="rect">
            <a:avLst/>
          </a:prstGeom>
          <a:noFill/>
        </p:spPr>
        <p:txBody>
          <a:bodyPr wrap="square" rtlCol="0">
            <a:spAutoFit/>
          </a:bodyPr>
          <a:lstStyle/>
          <a:p>
            <a:pPr algn="just"/>
            <a:r>
              <a:rPr lang="es-PA" sz="1900" dirty="0">
                <a:latin typeface="Arial" panose="020B0604020202020204" pitchFamily="34" charset="0"/>
                <a:cs typeface="Arial" panose="020B0604020202020204" pitchFamily="34" charset="0"/>
              </a:rPr>
              <a:t>El campo de la robótica de la rehabilitación incluye diversos ingenios mecánicos: miembros artificiales, robots de soporte a las terapias de rehabilitación o robots para proveer asistencia personal en hospitales.</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14" y="4365104"/>
            <a:ext cx="1991374" cy="17322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690820"/>
            <a:ext cx="1944216" cy="2134253"/>
          </a:xfrm>
          <a:prstGeom prst="rect">
            <a:avLst/>
          </a:prstGeom>
        </p:spPr>
      </p:pic>
      <p:sp>
        <p:nvSpPr>
          <p:cNvPr id="3" name="CuadroTexto 2"/>
          <p:cNvSpPr txBox="1"/>
          <p:nvPr/>
        </p:nvSpPr>
        <p:spPr>
          <a:xfrm>
            <a:off x="1691680" y="905148"/>
            <a:ext cx="6480720" cy="461665"/>
          </a:xfrm>
          <a:prstGeom prst="rect">
            <a:avLst/>
          </a:prstGeom>
          <a:noFill/>
        </p:spPr>
        <p:txBody>
          <a:bodyPr wrap="square" rtlCol="0">
            <a:spAutoFit/>
          </a:bodyPr>
          <a:lstStyle/>
          <a:p>
            <a:r>
              <a:rPr lang="es-PA" sz="2400" dirty="0" smtClean="0">
                <a:solidFill>
                  <a:schemeClr val="tx2"/>
                </a:solidFill>
                <a:latin typeface="Arial" panose="020B0604020202020204" pitchFamily="34" charset="0"/>
                <a:cs typeface="Arial" panose="020B0604020202020204" pitchFamily="34" charset="0"/>
              </a:rPr>
              <a:t>Almacenaje </a:t>
            </a:r>
            <a:r>
              <a:rPr lang="es-PA" sz="2400" dirty="0">
                <a:solidFill>
                  <a:schemeClr val="tx2"/>
                </a:solidFill>
                <a:latin typeface="Arial" panose="020B0604020202020204" pitchFamily="34" charset="0"/>
                <a:cs typeface="Arial" panose="020B0604020202020204" pitchFamily="34" charset="0"/>
              </a:rPr>
              <a:t>y distribución de medicamentos</a:t>
            </a:r>
          </a:p>
        </p:txBody>
      </p:sp>
      <p:sp>
        <p:nvSpPr>
          <p:cNvPr id="4" name="CuadroTexto 3"/>
          <p:cNvSpPr txBox="1"/>
          <p:nvPr/>
        </p:nvSpPr>
        <p:spPr>
          <a:xfrm>
            <a:off x="755576" y="4149080"/>
            <a:ext cx="7776864" cy="1938992"/>
          </a:xfrm>
          <a:prstGeom prst="rect">
            <a:avLst/>
          </a:prstGeom>
          <a:noFill/>
        </p:spPr>
        <p:txBody>
          <a:bodyPr wrap="square" rtlCol="0">
            <a:spAutoFit/>
          </a:bodyPr>
          <a:lstStyle/>
          <a:p>
            <a:pPr algn="just"/>
            <a:r>
              <a:rPr lang="es-PA" sz="2000" dirty="0" smtClean="0">
                <a:latin typeface="Arial" panose="020B0604020202020204" pitchFamily="34" charset="0"/>
                <a:cs typeface="Arial" panose="020B0604020202020204" pitchFamily="34" charset="0"/>
              </a:rPr>
              <a:t>Un </a:t>
            </a:r>
            <a:r>
              <a:rPr lang="es-PA" sz="2000" dirty="0">
                <a:latin typeface="Arial" panose="020B0604020202020204" pitchFamily="34" charset="0"/>
                <a:cs typeface="Arial" panose="020B0604020202020204" pitchFamily="34" charset="0"/>
              </a:rPr>
              <a:t>modelo muy usado es el HOMERUS. Este permite a los usuarios elegir medicamentos según códigos a rayas que están disponibles 24 horas al día. El robot además dispone de una unidad de envase que envasa medicamentos en la dosis necesitada, posteriormente los marca con un código a rayas y los almacena o reparte</a:t>
            </a:r>
            <a:r>
              <a:rPr lang="es-PA"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09566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661248"/>
          </a:xfrm>
          <a:prstGeom prst="rect">
            <a:avLst/>
          </a:prstGeom>
        </p:spPr>
      </p:pic>
      <p:sp>
        <p:nvSpPr>
          <p:cNvPr id="5" name="CuadroTexto 4"/>
          <p:cNvSpPr txBox="1"/>
          <p:nvPr/>
        </p:nvSpPr>
        <p:spPr>
          <a:xfrm>
            <a:off x="971600" y="842809"/>
            <a:ext cx="4032448" cy="707886"/>
          </a:xfrm>
          <a:prstGeom prst="rect">
            <a:avLst/>
          </a:prstGeom>
          <a:noFill/>
        </p:spPr>
        <p:txBody>
          <a:bodyPr wrap="square" rtlCol="0">
            <a:prstTxWarp prst="textCanUp">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EDUCACIÓN</a:t>
            </a:r>
            <a:r>
              <a:rPr lang="es-PA" dirty="0" smtClean="0"/>
              <a:t> </a:t>
            </a:r>
            <a:endParaRPr lang="es-PA"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16832"/>
            <a:ext cx="8229600" cy="2283150"/>
          </a:xfrm>
        </p:spPr>
        <p:txBody>
          <a:bodyPr>
            <a:noAutofit/>
          </a:bodyPr>
          <a:lstStyle/>
          <a:p>
            <a:pPr algn="just"/>
            <a:r>
              <a:rPr lang="es-PA" sz="2000" dirty="0" smtClean="0">
                <a:solidFill>
                  <a:schemeClr val="tx1"/>
                </a:solidFill>
                <a:latin typeface="Arial" panose="020B0604020202020204" pitchFamily="34" charset="0"/>
                <a:cs typeface="Arial" panose="020B0604020202020204" pitchFamily="34" charset="0"/>
              </a:rPr>
              <a:t>Medio </a:t>
            </a:r>
            <a:r>
              <a:rPr lang="es-PA" sz="2000" dirty="0">
                <a:solidFill>
                  <a:schemeClr val="tx1"/>
                </a:solidFill>
                <a:latin typeface="Arial" panose="020B0604020202020204" pitchFamily="34" charset="0"/>
                <a:cs typeface="Arial" panose="020B0604020202020204" pitchFamily="34" charset="0"/>
              </a:rPr>
              <a:t>de aprendizaje, en el cual participan las personas que tienen motivación por el diseño y construcción de creaciones propias (objeto que posee características similares a las de la vida humana o animal). Estas creaciones se dan, en primera instancia, de forma mental y, posteriormente, en forma física, y son construidas con diferentes tipos de materiales, y controladas por un sistema computacional, los que son llamados prototipos o simulaciones.</a:t>
            </a:r>
            <a:endParaRPr lang="es-ES" sz="2000" dirty="0">
              <a:solidFill>
                <a:schemeClr val="tx1"/>
              </a:solidFill>
              <a:latin typeface="Arial" panose="020B0604020202020204" pitchFamily="34" charset="0"/>
              <a:cs typeface="Arial" panose="020B0604020202020204" pitchFamily="34" charset="0"/>
            </a:endParaRPr>
          </a:p>
        </p:txBody>
      </p:sp>
      <p:sp>
        <p:nvSpPr>
          <p:cNvPr id="5" name="CuadroTexto 4"/>
          <p:cNvSpPr txBox="1"/>
          <p:nvPr/>
        </p:nvSpPr>
        <p:spPr>
          <a:xfrm>
            <a:off x="611560" y="953072"/>
            <a:ext cx="6552728" cy="707886"/>
          </a:xfrm>
          <a:prstGeom prst="rect">
            <a:avLst/>
          </a:prstGeom>
          <a:noFill/>
        </p:spPr>
        <p:txBody>
          <a:bodyPr wrap="square" rtlCol="0">
            <a:spAutoFit/>
          </a:bodyPr>
          <a:lstStyle/>
          <a:p>
            <a:pPr algn="ctr"/>
            <a:r>
              <a:rPr lang="es-PA" sz="4000" dirty="0" smtClean="0">
                <a:solidFill>
                  <a:schemeClr val="tx2"/>
                </a:solidFill>
                <a:latin typeface="Arial" panose="020B0604020202020204" pitchFamily="34" charset="0"/>
                <a:cs typeface="Arial" panose="020B0604020202020204" pitchFamily="34" charset="0"/>
              </a:rPr>
              <a:t>ROBOTICA EDUCATIVA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498" y="836712"/>
            <a:ext cx="1913462" cy="94060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427483"/>
            <a:ext cx="3161232" cy="2097609"/>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344" y="4306589"/>
            <a:ext cx="1559597" cy="1169698"/>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940434"/>
            <a:ext cx="2188175" cy="291756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393" y="1844824"/>
            <a:ext cx="3987290" cy="3987290"/>
          </a:xfrm>
          <a:prstGeom prst="rect">
            <a:avLst/>
          </a:prstGeom>
        </p:spPr>
      </p:pic>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0528" y="1999225"/>
            <a:ext cx="3987289" cy="3987289"/>
          </a:xfrm>
          <a:prstGeom prst="rect">
            <a:avLst/>
          </a:prstGeom>
        </p:spPr>
      </p:pic>
      <p:sp>
        <p:nvSpPr>
          <p:cNvPr id="10" name="CuadroTexto 9"/>
          <p:cNvSpPr txBox="1"/>
          <p:nvPr/>
        </p:nvSpPr>
        <p:spPr>
          <a:xfrm>
            <a:off x="2494458" y="2924944"/>
            <a:ext cx="4104456" cy="707886"/>
          </a:xfrm>
          <a:prstGeom prst="rect">
            <a:avLst/>
          </a:prstGeom>
          <a:noFill/>
        </p:spPr>
        <p:txBody>
          <a:bodyPr wrap="square" rtlCol="0">
            <a:prstTxWarp prst="textCanUp">
              <a:avLst/>
            </a:prstTxWarp>
            <a:spAutoFit/>
          </a:bodyPr>
          <a:lstStyle/>
          <a:p>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INDUSTRIALES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51520" y="1352669"/>
            <a:ext cx="5400600" cy="5016758"/>
          </a:xfrm>
          <a:prstGeom prst="rect">
            <a:avLst/>
          </a:prstGeom>
          <a:noFill/>
        </p:spPr>
        <p:txBody>
          <a:bodyPr wrap="square" rtlCol="0">
            <a:spAutoFit/>
          </a:bodyPr>
          <a:lstStyle/>
          <a:p>
            <a:pPr algn="just"/>
            <a:r>
              <a:rPr lang="es-PA" sz="2000" dirty="0">
                <a:latin typeface="Arial" panose="020B0604020202020204" pitchFamily="34" charset="0"/>
                <a:cs typeface="Arial" panose="020B0604020202020204" pitchFamily="34" charset="0"/>
              </a:rPr>
              <a:t>El robot industrial más antiguo conocido, conforme a la definición de la ISO, se completó con Bill </a:t>
            </a:r>
            <a:r>
              <a:rPr lang="es-PA" sz="2000" dirty="0" err="1">
                <a:latin typeface="Arial" panose="020B0604020202020204" pitchFamily="34" charset="0"/>
                <a:cs typeface="Arial" panose="020B0604020202020204" pitchFamily="34" charset="0"/>
              </a:rPr>
              <a:t>Griffith</a:t>
            </a:r>
            <a:r>
              <a:rPr lang="es-PA" sz="2000" dirty="0">
                <a:latin typeface="Arial" panose="020B0604020202020204" pitchFamily="34" charset="0"/>
                <a:cs typeface="Arial" panose="020B0604020202020204" pitchFamily="34" charset="0"/>
              </a:rPr>
              <a:t> P. Taylor en 1937 y fue publicado en la revista </a:t>
            </a:r>
            <a:r>
              <a:rPr lang="es-PA" sz="2000" dirty="0" err="1">
                <a:latin typeface="Arial" panose="020B0604020202020204" pitchFamily="34" charset="0"/>
                <a:cs typeface="Arial" panose="020B0604020202020204" pitchFamily="34" charset="0"/>
              </a:rPr>
              <a:t>Meccano</a:t>
            </a:r>
            <a:r>
              <a:rPr lang="es-PA" sz="2000" dirty="0">
                <a:latin typeface="Arial" panose="020B0604020202020204" pitchFamily="34" charset="0"/>
                <a:cs typeface="Arial" panose="020B0604020202020204" pitchFamily="34" charset="0"/>
              </a:rPr>
              <a:t>, en marzo de 1938. La grúa, como se lo denominó al dispositivo, fue construido casi en su totalidad con piezas </a:t>
            </a:r>
            <a:r>
              <a:rPr lang="es-PA" sz="2000" dirty="0" err="1">
                <a:latin typeface="Arial" panose="020B0604020202020204" pitchFamily="34" charset="0"/>
                <a:cs typeface="Arial" panose="020B0604020202020204" pitchFamily="34" charset="0"/>
              </a:rPr>
              <a:t>Meccano</a:t>
            </a:r>
            <a:r>
              <a:rPr lang="es-PA" sz="2000" dirty="0">
                <a:latin typeface="Arial" panose="020B0604020202020204" pitchFamily="34" charset="0"/>
                <a:cs typeface="Arial" panose="020B0604020202020204" pitchFamily="34" charset="0"/>
              </a:rPr>
              <a:t> y accionado por un único motor eléctrico. Cinco ejes de movimiento son posibles, incluyendo </a:t>
            </a:r>
            <a:r>
              <a:rPr lang="es-PA" sz="2000" dirty="0" err="1">
                <a:latin typeface="Arial" panose="020B0604020202020204" pitchFamily="34" charset="0"/>
                <a:cs typeface="Arial" panose="020B0604020202020204" pitchFamily="34" charset="0"/>
              </a:rPr>
              <a:t>Grab</a:t>
            </a:r>
            <a:r>
              <a:rPr lang="es-PA" sz="2000" dirty="0">
                <a:latin typeface="Arial" panose="020B0604020202020204" pitchFamily="34" charset="0"/>
                <a:cs typeface="Arial" panose="020B0604020202020204" pitchFamily="34" charset="0"/>
              </a:rPr>
              <a:t> y Rotación </a:t>
            </a:r>
            <a:r>
              <a:rPr lang="es-PA" sz="2000" dirty="0" err="1">
                <a:latin typeface="Arial" panose="020B0604020202020204" pitchFamily="34" charset="0"/>
                <a:cs typeface="Arial" panose="020B0604020202020204" pitchFamily="34" charset="0"/>
              </a:rPr>
              <a:t>Grab</a:t>
            </a:r>
            <a:r>
              <a:rPr lang="es-PA" sz="2000" dirty="0">
                <a:latin typeface="Arial" panose="020B0604020202020204" pitchFamily="34" charset="0"/>
                <a:cs typeface="Arial" panose="020B0604020202020204" pitchFamily="34" charset="0"/>
              </a:rPr>
              <a:t>. La automatización se logró mediante el uso de cinta de papel perforado para activar solenoides, lo que facilitaría el movimiento de las palancas de control de la grúa. El robot puede apilar bloques de madera en los patrones pre-programados. </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556792"/>
            <a:ext cx="2664059" cy="1751787"/>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861048"/>
            <a:ext cx="1799963" cy="25599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 y="0"/>
            <a:ext cx="9217025" cy="6858000"/>
          </a:xfrm>
          <a:prstGeom prst="rect">
            <a:avLst/>
          </a:prstGeom>
        </p:spPr>
      </p:pic>
      <p:sp>
        <p:nvSpPr>
          <p:cNvPr id="3" name="CuadroTexto 2"/>
          <p:cNvSpPr txBox="1"/>
          <p:nvPr/>
        </p:nvSpPr>
        <p:spPr>
          <a:xfrm>
            <a:off x="107504" y="332656"/>
            <a:ext cx="4608512" cy="707886"/>
          </a:xfrm>
          <a:prstGeom prst="rect">
            <a:avLst/>
          </a:prstGeom>
          <a:noFill/>
        </p:spPr>
        <p:txBody>
          <a:bodyPr wrap="square" rtlCol="0">
            <a:prstTxWarp prst="textCanUp">
              <a:avLst/>
            </a:prstTxWarp>
            <a:spAutoFit/>
          </a:bodyPr>
          <a:lstStyle/>
          <a:p>
            <a:r>
              <a:rPr lang="es-PA" sz="4000" dirty="0" smtClean="0">
                <a:solidFill>
                  <a:schemeClr val="bg1"/>
                </a:solidFill>
                <a:effectLst>
                  <a:reflection blurRad="6350" stA="60000" endA="900" endPos="58000" dir="5400000" sy="-100000" algn="bl" rotWithShape="0"/>
                </a:effectLst>
                <a:latin typeface="Arial" panose="020B0604020202020204" pitchFamily="34" charset="0"/>
                <a:cs typeface="Arial" panose="020B0604020202020204" pitchFamily="34" charset="0"/>
              </a:rPr>
              <a:t>AGRÍCULTURA</a:t>
            </a:r>
            <a:endParaRPr lang="es-PA" sz="4000" dirty="0">
              <a:solidFill>
                <a:schemeClr val="bg1"/>
              </a:solidFill>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193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08716"/>
            <a:ext cx="7283152" cy="1143000"/>
          </a:xfrm>
        </p:spPr>
        <p:txBody>
          <a:bodyPr/>
          <a:lstStyle/>
          <a:p>
            <a:pPr algn="ctr"/>
            <a:r>
              <a:rPr lang="es-ES" dirty="0" smtClean="0"/>
              <a:t>            </a:t>
            </a:r>
            <a:r>
              <a:rPr lang="es-ES" sz="4000" dirty="0" smtClean="0">
                <a:latin typeface="Arial" panose="020B0604020202020204" pitchFamily="34" charset="0"/>
                <a:cs typeface="Arial" panose="020B0604020202020204" pitchFamily="34" charset="0"/>
              </a:rPr>
              <a:t>INTRODUCCION</a:t>
            </a:r>
            <a:endParaRPr lang="es-ES"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395536" y="1916832"/>
            <a:ext cx="8568952" cy="4392488"/>
          </a:xfrm>
        </p:spPr>
        <p:txBody>
          <a:bodyPr/>
          <a:lstStyle/>
          <a:p>
            <a:r>
              <a:rPr lang="es-ES" dirty="0" smtClean="0">
                <a:latin typeface="Arial" panose="020B0604020202020204" pitchFamily="34" charset="0"/>
                <a:cs typeface="Arial" panose="020B0604020202020204" pitchFamily="34" charset="0"/>
              </a:rPr>
              <a:t>La robótica es la ciencia y la tecnología de los robots se ocupa del diseño, manufactura y aplicaciones  de los robots. Nuestro objetivo es darle a conocer lo que e la robótica, sus usos en la vida diaria sus avances etc</a:t>
            </a:r>
            <a:r>
              <a:rPr lang="es-ES" dirty="0" smtClean="0"/>
              <a:t>. </a:t>
            </a:r>
          </a:p>
          <a:p>
            <a:pPr marL="0" indent="0">
              <a:buNone/>
            </a:pP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620473"/>
            <a:ext cx="2000250" cy="306705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808813"/>
            <a:ext cx="4032448" cy="2690370"/>
          </a:xfrm>
          <a:prstGeom prst="rect">
            <a:avLst/>
          </a:prstGeom>
        </p:spPr>
      </p:pic>
    </p:spTree>
    <p:extLst>
      <p:ext uri="{BB962C8B-B14F-4D97-AF65-F5344CB8AC3E}">
        <p14:creationId xmlns:p14="http://schemas.microsoft.com/office/powerpoint/2010/main" val="280543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124744"/>
            <a:ext cx="8856984" cy="3170099"/>
          </a:xfrm>
          <a:prstGeom prst="rect">
            <a:avLst/>
          </a:prstGeom>
          <a:noFill/>
        </p:spPr>
        <p:txBody>
          <a:bodyPr wrap="square" rtlCol="0">
            <a:spAutoFit/>
          </a:bodyPr>
          <a:lstStyle/>
          <a:p>
            <a:pPr algn="just"/>
            <a:r>
              <a:rPr lang="es-PA" sz="2000" dirty="0">
                <a:latin typeface="Arial" panose="020B0604020202020204" pitchFamily="34" charset="0"/>
                <a:cs typeface="Arial" panose="020B0604020202020204" pitchFamily="34" charset="0"/>
              </a:rPr>
              <a:t> era de los robots agricultores, o porque no decirlo, la era de los androides granjeros. Suena un poco fuerte el hablar de androides, pero con ello desde nuestro punto de vista queremos destacar que los robots no son un reemplazo de los humanos, sino herramientas, máquinas y sistemas que nos pueden servir para mejorar en muchos aspectos de nuestra vida. Hace décadas parecía un sueño, pero hoy es posible que un robot pueda realizar tareas propias del hombre. Su empleo en el caso de la agricultura, específicamente en los invernaderos, abre amplias posibilidades productivas, sobre todo en países donde la escasez de mano de obra es un problema. </a:t>
            </a:r>
            <a:endParaRPr lang="es-PA"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555740"/>
            <a:ext cx="2844203" cy="201622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4436413"/>
            <a:ext cx="3024336" cy="2135551"/>
          </a:xfrm>
          <a:prstGeom prst="rect">
            <a:avLst/>
          </a:prstGeom>
        </p:spPr>
      </p:pic>
    </p:spTree>
    <p:extLst>
      <p:ext uri="{BB962C8B-B14F-4D97-AF65-F5344CB8AC3E}">
        <p14:creationId xmlns:p14="http://schemas.microsoft.com/office/powerpoint/2010/main" val="2399826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67744" y="1124744"/>
            <a:ext cx="5112568" cy="707886"/>
          </a:xfrm>
          <a:prstGeom prst="rect">
            <a:avLst/>
          </a:prstGeom>
          <a:noFill/>
        </p:spPr>
        <p:txBody>
          <a:bodyPr wrap="square" rtlCol="0">
            <a:prstTxWarp prst="textArchUp">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CONCLUSIÓN</a:t>
            </a:r>
            <a:r>
              <a:rPr lang="es-PA" dirty="0" smtClean="0"/>
              <a:t> </a:t>
            </a:r>
            <a:endParaRPr lang="es-PA" dirty="0"/>
          </a:p>
        </p:txBody>
      </p:sp>
      <p:sp>
        <p:nvSpPr>
          <p:cNvPr id="3" name="CuadroTexto 2"/>
          <p:cNvSpPr txBox="1"/>
          <p:nvPr/>
        </p:nvSpPr>
        <p:spPr>
          <a:xfrm>
            <a:off x="395536" y="1628800"/>
            <a:ext cx="8208912" cy="3477875"/>
          </a:xfrm>
          <a:prstGeom prst="rect">
            <a:avLst/>
          </a:prstGeom>
          <a:noFill/>
        </p:spPr>
        <p:txBody>
          <a:bodyPr wrap="square" rtlCol="0">
            <a:spAutoFit/>
          </a:bodyPr>
          <a:lstStyle/>
          <a:p>
            <a:pPr algn="just"/>
            <a:r>
              <a:rPr lang="es-PA" sz="2000" dirty="0">
                <a:latin typeface="Arial" panose="020B0604020202020204" pitchFamily="34" charset="0"/>
                <a:cs typeface="Arial" panose="020B0604020202020204" pitchFamily="34" charset="0"/>
              </a:rPr>
              <a:t/>
            </a:r>
            <a:br>
              <a:rPr lang="es-PA" sz="2000" dirty="0">
                <a:latin typeface="Arial" panose="020B0604020202020204" pitchFamily="34" charset="0"/>
                <a:cs typeface="Arial" panose="020B0604020202020204" pitchFamily="34" charset="0"/>
              </a:rPr>
            </a:br>
            <a:r>
              <a:rPr lang="es-PA" sz="2000" dirty="0">
                <a:latin typeface="Arial" panose="020B0604020202020204" pitchFamily="34" charset="0"/>
                <a:cs typeface="Arial" panose="020B0604020202020204" pitchFamily="34" charset="0"/>
              </a:rPr>
              <a:t>La </a:t>
            </a:r>
            <a:r>
              <a:rPr lang="es-PA" sz="2000" dirty="0" smtClean="0">
                <a:latin typeface="Arial" panose="020B0604020202020204" pitchFamily="34" charset="0"/>
                <a:cs typeface="Arial" panose="020B0604020202020204" pitchFamily="34" charset="0"/>
              </a:rPr>
              <a:t>robótica </a:t>
            </a:r>
            <a:r>
              <a:rPr lang="es-PA" sz="2000" dirty="0">
                <a:latin typeface="Arial" panose="020B0604020202020204" pitchFamily="34" charset="0"/>
                <a:cs typeface="Arial" panose="020B0604020202020204" pitchFamily="34" charset="0"/>
              </a:rPr>
              <a:t>se ha constituido como uno de los avances mas controversiales dentro de lo que es la </a:t>
            </a:r>
            <a:r>
              <a:rPr lang="es-PA" sz="2000" dirty="0" smtClean="0">
                <a:latin typeface="Arial" panose="020B0604020202020204" pitchFamily="34" charset="0"/>
                <a:cs typeface="Arial" panose="020B0604020202020204" pitchFamily="34" charset="0"/>
              </a:rPr>
              <a:t>tecnología, ya </a:t>
            </a:r>
            <a:r>
              <a:rPr lang="es-PA" sz="2000" dirty="0">
                <a:latin typeface="Arial" panose="020B0604020202020204" pitchFamily="34" charset="0"/>
                <a:cs typeface="Arial" panose="020B0604020202020204" pitchFamily="34" charset="0"/>
              </a:rPr>
              <a:t>que existe una </a:t>
            </a:r>
            <a:r>
              <a:rPr lang="es-PA" sz="2000" dirty="0" smtClean="0">
                <a:latin typeface="Arial" panose="020B0604020202020204" pitchFamily="34" charset="0"/>
                <a:cs typeface="Arial" panose="020B0604020202020204" pitchFamily="34" charset="0"/>
              </a:rPr>
              <a:t>clasificación </a:t>
            </a:r>
            <a:r>
              <a:rPr lang="es-PA" sz="2000" dirty="0">
                <a:latin typeface="Arial" panose="020B0604020202020204" pitchFamily="34" charset="0"/>
                <a:cs typeface="Arial" panose="020B0604020202020204" pitchFamily="34" charset="0"/>
              </a:rPr>
              <a:t>que ubica a los prototipos </a:t>
            </a:r>
            <a:r>
              <a:rPr lang="es-PA" sz="2000" dirty="0" smtClean="0">
                <a:latin typeface="Arial" panose="020B0604020202020204" pitchFamily="34" charset="0"/>
                <a:cs typeface="Arial" panose="020B0604020202020204" pitchFamily="34" charset="0"/>
              </a:rPr>
              <a:t>según </a:t>
            </a:r>
            <a:r>
              <a:rPr lang="es-PA" sz="2000" dirty="0">
                <a:latin typeface="Arial" panose="020B0604020202020204" pitchFamily="34" charset="0"/>
                <a:cs typeface="Arial" panose="020B0604020202020204" pitchFamily="34" charset="0"/>
              </a:rPr>
              <a:t>el uso o </a:t>
            </a:r>
            <a:r>
              <a:rPr lang="es-PA" sz="2000" dirty="0" smtClean="0">
                <a:latin typeface="Arial" panose="020B0604020202020204" pitchFamily="34" charset="0"/>
                <a:cs typeface="Arial" panose="020B0604020202020204" pitchFamily="34" charset="0"/>
              </a:rPr>
              <a:t>según </a:t>
            </a:r>
            <a:r>
              <a:rPr lang="es-PA" sz="2000" dirty="0">
                <a:latin typeface="Arial" panose="020B0604020202020204" pitchFamily="34" charset="0"/>
                <a:cs typeface="Arial" panose="020B0604020202020204" pitchFamily="34" charset="0"/>
              </a:rPr>
              <a:t>el criterio que fue </a:t>
            </a:r>
            <a:r>
              <a:rPr lang="es-PA" sz="2000" dirty="0" smtClean="0">
                <a:latin typeface="Arial" panose="020B0604020202020204" pitchFamily="34" charset="0"/>
                <a:cs typeface="Arial" panose="020B0604020202020204" pitchFamily="34" charset="0"/>
              </a:rPr>
              <a:t>creado, así </a:t>
            </a:r>
            <a:r>
              <a:rPr lang="es-PA" sz="2000" dirty="0">
                <a:latin typeface="Arial" panose="020B0604020202020204" pitchFamily="34" charset="0"/>
                <a:cs typeface="Arial" panose="020B0604020202020204" pitchFamily="34" charset="0"/>
              </a:rPr>
              <a:t>el tema de robótica es una rama de todo lo que es ingeniería mecánica, y es utilizado para la ingeniería industrial. La robótica tiene muchos lados con diferentes perspectivas, por ejemplo se usa desde una máquina de chocolates hasta un informador en planetas ajenos</a:t>
            </a:r>
            <a:r>
              <a:rPr lang="es-PA" sz="2000" dirty="0" smtClean="0">
                <a:latin typeface="Arial" panose="020B0604020202020204" pitchFamily="34" charset="0"/>
                <a:cs typeface="Arial" panose="020B0604020202020204" pitchFamily="34" charset="0"/>
              </a:rPr>
              <a:t>. Lo </a:t>
            </a:r>
            <a:r>
              <a:rPr lang="es-PA" sz="2000" dirty="0">
                <a:latin typeface="Arial" panose="020B0604020202020204" pitchFamily="34" charset="0"/>
                <a:cs typeface="Arial" panose="020B0604020202020204" pitchFamily="34" charset="0"/>
              </a:rPr>
              <a:t>cierto es que siempre que se den avances dentro del campo de la </a:t>
            </a:r>
            <a:r>
              <a:rPr lang="es-PA" sz="2000" dirty="0" smtClean="0">
                <a:latin typeface="Arial" panose="020B0604020202020204" pitchFamily="34" charset="0"/>
                <a:cs typeface="Arial" panose="020B0604020202020204" pitchFamily="34" charset="0"/>
              </a:rPr>
              <a:t>robótica </a:t>
            </a:r>
            <a:r>
              <a:rPr lang="es-PA" sz="2000" dirty="0">
                <a:latin typeface="Arial" panose="020B0604020202020204" pitchFamily="34" charset="0"/>
                <a:cs typeface="Arial" panose="020B0604020202020204" pitchFamily="34" charset="0"/>
              </a:rPr>
              <a:t>se le </a:t>
            </a:r>
            <a:r>
              <a:rPr lang="es-PA" sz="2000" dirty="0" smtClean="0">
                <a:latin typeface="Arial" panose="020B0604020202020204" pitchFamily="34" charset="0"/>
                <a:cs typeface="Arial" panose="020B0604020202020204" pitchFamily="34" charset="0"/>
              </a:rPr>
              <a:t>estará </a:t>
            </a:r>
            <a:r>
              <a:rPr lang="es-PA" sz="2000" dirty="0">
                <a:latin typeface="Arial" panose="020B0604020202020204" pitchFamily="34" charset="0"/>
                <a:cs typeface="Arial" panose="020B0604020202020204" pitchFamily="34" charset="0"/>
              </a:rPr>
              <a:t>haciendo honor a los avances </a:t>
            </a:r>
            <a:r>
              <a:rPr lang="es-PA" sz="2000" dirty="0" smtClean="0">
                <a:latin typeface="Arial" panose="020B0604020202020204" pitchFamily="34" charset="0"/>
                <a:cs typeface="Arial" panose="020B0604020202020204" pitchFamily="34" charset="0"/>
              </a:rPr>
              <a:t>tecnológicos </a:t>
            </a:r>
            <a:r>
              <a:rPr lang="es-PA" sz="2000" dirty="0">
                <a:latin typeface="Arial" panose="020B0604020202020204" pitchFamily="34" charset="0"/>
                <a:cs typeface="Arial" panose="020B0604020202020204" pitchFamily="34" charset="0"/>
              </a:rPr>
              <a:t>y a la ciencia en si.</a:t>
            </a:r>
            <a:endParaRPr lang="es-PA"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753380"/>
            <a:ext cx="3744416" cy="2104620"/>
          </a:xfrm>
          <a:prstGeom prst="rect">
            <a:avLst/>
          </a:prstGeom>
        </p:spPr>
      </p:pic>
    </p:spTree>
    <p:extLst>
      <p:ext uri="{BB962C8B-B14F-4D97-AF65-F5344CB8AC3E}">
        <p14:creationId xmlns:p14="http://schemas.microsoft.com/office/powerpoint/2010/main" val="649433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836712"/>
            <a:ext cx="3736429" cy="5729191"/>
          </a:xfrm>
          <a:prstGeom prst="rect">
            <a:avLst/>
          </a:prstGeom>
        </p:spPr>
      </p:pic>
      <p:sp>
        <p:nvSpPr>
          <p:cNvPr id="6" name="CuadroTexto 5"/>
          <p:cNvSpPr txBox="1"/>
          <p:nvPr/>
        </p:nvSpPr>
        <p:spPr>
          <a:xfrm>
            <a:off x="467544" y="2731811"/>
            <a:ext cx="4608512" cy="1938992"/>
          </a:xfrm>
          <a:prstGeom prst="rect">
            <a:avLst/>
          </a:prstGeom>
          <a:noFill/>
        </p:spPr>
        <p:txBody>
          <a:bodyPr wrap="square" rtlCol="0">
            <a:prstTxWarp prst="textPlain">
              <a:avLst/>
            </a:prstTxWarp>
            <a:spAutoFit/>
          </a:bodyPr>
          <a:lstStyle/>
          <a:p>
            <a:r>
              <a:rPr lang="es-PA" sz="6000" dirty="0" smtClean="0">
                <a:effectLst>
                  <a:reflection blurRad="6350" stA="60000" endA="900" endPos="58000" dir="5400000" sy="-100000" algn="bl" rotWithShape="0"/>
                </a:effectLst>
                <a:latin typeface="Arial" panose="020B0604020202020204" pitchFamily="34" charset="0"/>
                <a:cs typeface="Arial" panose="020B0604020202020204" pitchFamily="34" charset="0"/>
              </a:rPr>
              <a:t>MUCHAS GRACIAS </a:t>
            </a:r>
            <a:endParaRPr lang="es-PA" sz="6000" dirty="0">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330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9144000" cy="1143000"/>
          </a:xfrm>
        </p:spPr>
        <p:txBody>
          <a:bodyPr>
            <a:normAutofit/>
          </a:bodyPr>
          <a:lstStyle/>
          <a:p>
            <a:pPr algn="ctr"/>
            <a:r>
              <a:rPr lang="es-ES" sz="4000" dirty="0" smtClean="0">
                <a:latin typeface="Arial" panose="020B0604020202020204" pitchFamily="34" charset="0"/>
                <a:cs typeface="Arial" panose="020B0604020202020204" pitchFamily="34" charset="0"/>
              </a:rPr>
              <a:t>ROBOTICA</a:t>
            </a:r>
            <a:endParaRPr lang="es-ES"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935480"/>
            <a:ext cx="8229600" cy="3077696"/>
          </a:xfrm>
        </p:spPr>
        <p:txBody>
          <a:bodyPr>
            <a:normAutofit lnSpcReduction="10000"/>
          </a:bodyPr>
          <a:lstStyle/>
          <a:p>
            <a:pPr marL="0" indent="0" algn="just">
              <a:buNone/>
            </a:pPr>
            <a:r>
              <a:rPr lang="es-PA" sz="2400" dirty="0">
                <a:latin typeface="Arial" panose="020B0604020202020204" pitchFamily="34" charset="0"/>
                <a:cs typeface="Arial" panose="020B0604020202020204" pitchFamily="34" charset="0"/>
              </a:rPr>
              <a:t>La </a:t>
            </a:r>
            <a:r>
              <a:rPr lang="es-PA" sz="2400" b="1" dirty="0">
                <a:latin typeface="Arial" panose="020B0604020202020204" pitchFamily="34" charset="0"/>
                <a:cs typeface="Arial" panose="020B0604020202020204" pitchFamily="34" charset="0"/>
              </a:rPr>
              <a:t>robótica</a:t>
            </a:r>
            <a:r>
              <a:rPr lang="es-PA" sz="2400" dirty="0">
                <a:latin typeface="Arial" panose="020B0604020202020204" pitchFamily="34" charset="0"/>
                <a:cs typeface="Arial" panose="020B0604020202020204" pitchFamily="34" charset="0"/>
              </a:rPr>
              <a:t> es la rama de la </a:t>
            </a:r>
            <a:r>
              <a:rPr lang="es-PA" sz="2400" dirty="0" smtClean="0">
                <a:latin typeface="Arial" panose="020B0604020202020204" pitchFamily="34" charset="0"/>
                <a:cs typeface="Arial" panose="020B0604020202020204" pitchFamily="34" charset="0"/>
              </a:rPr>
              <a:t>tecnología</a:t>
            </a:r>
            <a:r>
              <a:rPr lang="es-PA" sz="2400" dirty="0">
                <a:latin typeface="Arial" panose="020B0604020202020204" pitchFamily="34" charset="0"/>
                <a:cs typeface="Arial" panose="020B0604020202020204" pitchFamily="34" charset="0"/>
              </a:rPr>
              <a:t> que se dedica al diseño, construcción, operación, disposición estructural, manufactura y aplicación de los </a:t>
            </a:r>
            <a:r>
              <a:rPr lang="es-PA" sz="2400" dirty="0" smtClean="0">
                <a:latin typeface="Arial" panose="020B0604020202020204" pitchFamily="34" charset="0"/>
                <a:cs typeface="Arial" panose="020B0604020202020204" pitchFamily="34" charset="0"/>
              </a:rPr>
              <a:t>robots.</a:t>
            </a:r>
            <a:endParaRPr lang="es-PA" sz="2400" dirty="0">
              <a:latin typeface="Arial" panose="020B0604020202020204" pitchFamily="34" charset="0"/>
              <a:cs typeface="Arial" panose="020B0604020202020204" pitchFamily="34" charset="0"/>
            </a:endParaRPr>
          </a:p>
          <a:p>
            <a:pPr marL="0" indent="0" algn="just">
              <a:buNone/>
            </a:pPr>
            <a:r>
              <a:rPr lang="es-PA" sz="2400" dirty="0">
                <a:latin typeface="Arial" panose="020B0604020202020204" pitchFamily="34" charset="0"/>
                <a:cs typeface="Arial" panose="020B0604020202020204" pitchFamily="34" charset="0"/>
              </a:rPr>
              <a:t>C</a:t>
            </a:r>
            <a:r>
              <a:rPr lang="es-PA" sz="2400" dirty="0" smtClean="0">
                <a:latin typeface="Arial" panose="020B0604020202020204" pitchFamily="34" charset="0"/>
                <a:cs typeface="Arial" panose="020B0604020202020204" pitchFamily="34" charset="0"/>
              </a:rPr>
              <a:t>ombina </a:t>
            </a:r>
            <a:r>
              <a:rPr lang="es-PA" sz="2400" dirty="0">
                <a:latin typeface="Arial" panose="020B0604020202020204" pitchFamily="34" charset="0"/>
                <a:cs typeface="Arial" panose="020B0604020202020204" pitchFamily="34" charset="0"/>
              </a:rPr>
              <a:t>diversas disciplinas como son: la </a:t>
            </a:r>
            <a:r>
              <a:rPr lang="es-PA" sz="2400" dirty="0" smtClean="0">
                <a:latin typeface="Arial" panose="020B0604020202020204" pitchFamily="34" charset="0"/>
                <a:cs typeface="Arial" panose="020B0604020202020204" pitchFamily="34" charset="0"/>
              </a:rPr>
              <a:t>mecánica, </a:t>
            </a:r>
            <a:r>
              <a:rPr lang="es-PA" sz="2400" dirty="0">
                <a:latin typeface="Arial" panose="020B0604020202020204" pitchFamily="34" charset="0"/>
                <a:cs typeface="Arial" panose="020B0604020202020204" pitchFamily="34" charset="0"/>
              </a:rPr>
              <a:t>la electrónica, la informática, la inteligencia artificial, la ingeniería de </a:t>
            </a:r>
            <a:r>
              <a:rPr lang="es-PA" sz="2400" dirty="0" smtClean="0">
                <a:latin typeface="Arial" panose="020B0604020202020204" pitchFamily="34" charset="0"/>
                <a:cs typeface="Arial" panose="020B0604020202020204" pitchFamily="34" charset="0"/>
              </a:rPr>
              <a:t>control</a:t>
            </a:r>
            <a:r>
              <a:rPr lang="es-PA" sz="2400" dirty="0">
                <a:latin typeface="Arial" panose="020B0604020202020204" pitchFamily="34" charset="0"/>
                <a:cs typeface="Arial" panose="020B0604020202020204" pitchFamily="34" charset="0"/>
              </a:rPr>
              <a:t> </a:t>
            </a:r>
            <a:r>
              <a:rPr lang="es-PA" sz="2400" dirty="0" smtClean="0">
                <a:latin typeface="Arial" panose="020B0604020202020204" pitchFamily="34" charset="0"/>
                <a:cs typeface="Arial" panose="020B0604020202020204" pitchFamily="34" charset="0"/>
              </a:rPr>
              <a:t>y </a:t>
            </a:r>
            <a:r>
              <a:rPr lang="es-PA" sz="2400" dirty="0">
                <a:latin typeface="Arial" panose="020B0604020202020204" pitchFamily="34" charset="0"/>
                <a:cs typeface="Arial" panose="020B0604020202020204" pitchFamily="34" charset="0"/>
              </a:rPr>
              <a:t>la física</a:t>
            </a:r>
            <a:r>
              <a:rPr lang="es-PA" sz="2400" dirty="0" smtClean="0">
                <a:latin typeface="Arial" panose="020B0604020202020204" pitchFamily="34" charset="0"/>
                <a:cs typeface="Arial" panose="020B0604020202020204" pitchFamily="34" charset="0"/>
              </a:rPr>
              <a:t>.</a:t>
            </a:r>
            <a:r>
              <a:rPr lang="es-PA" sz="2400" dirty="0">
                <a:latin typeface="Arial" panose="020B0604020202020204" pitchFamily="34" charset="0"/>
                <a:cs typeface="Arial" panose="020B0604020202020204" pitchFamily="34" charset="0"/>
              </a:rPr>
              <a:t> Otras áreas importantes en robótica son el álgebra, los autómatas programables, la animatrónica y las máquinas de estados.</a:t>
            </a:r>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909" y="4570175"/>
            <a:ext cx="2016224" cy="228782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999296"/>
            <a:ext cx="2619375" cy="174307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74" y="4812920"/>
            <a:ext cx="1360370" cy="1802334"/>
          </a:xfrm>
          <a:prstGeom prst="rect">
            <a:avLst/>
          </a:prstGeom>
        </p:spPr>
      </p:pic>
    </p:spTree>
    <p:extLst>
      <p:ext uri="{BB962C8B-B14F-4D97-AF65-F5344CB8AC3E}">
        <p14:creationId xmlns:p14="http://schemas.microsoft.com/office/powerpoint/2010/main" val="5631417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5517232"/>
          </a:xfrm>
          <a:prstGeom prst="rect">
            <a:avLst/>
          </a:prstGeom>
        </p:spPr>
      </p:pic>
      <p:sp>
        <p:nvSpPr>
          <p:cNvPr id="5" name="CuadroTexto 4"/>
          <p:cNvSpPr txBox="1"/>
          <p:nvPr/>
        </p:nvSpPr>
        <p:spPr>
          <a:xfrm>
            <a:off x="827584" y="764704"/>
            <a:ext cx="4464496" cy="707886"/>
          </a:xfrm>
          <a:prstGeom prst="rect">
            <a:avLst/>
          </a:prstGeom>
          <a:noFill/>
        </p:spPr>
        <p:txBody>
          <a:bodyPr wrap="square" rtlCol="0">
            <a:prstTxWarp prst="textDeflate">
              <a:avLst/>
            </a:prstTxWarp>
            <a:spAutoFit/>
          </a:bodyPr>
          <a:lstStyle/>
          <a:p>
            <a:r>
              <a:rPr lang="es-PA" sz="4000" dirty="0" smtClean="0">
                <a:solidFill>
                  <a:schemeClr val="accent1">
                    <a:lumMod val="75000"/>
                  </a:schemeClr>
                </a:solidFill>
                <a:latin typeface="Arial" panose="020B0604020202020204" pitchFamily="34" charset="0"/>
                <a:cs typeface="Arial" panose="020B0604020202020204" pitchFamily="34" charset="0"/>
              </a:rPr>
              <a:t>HISTORIA</a:t>
            </a:r>
            <a:endParaRPr lang="es-PA"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66537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24744"/>
            <a:ext cx="6120680" cy="5544616"/>
          </a:xfrm>
        </p:spPr>
        <p:txBody>
          <a:bodyPr>
            <a:normAutofit/>
          </a:bodyPr>
          <a:lstStyle/>
          <a:p>
            <a:r>
              <a:rPr lang="es-PA" dirty="0" smtClean="0"/>
              <a:t>Por siglos el ser humano a construido maquinas que imitan partes del  ser humano. Los antiguos egipcios unieron brazos mecánicos  a las estatuas de sus dioses.</a:t>
            </a:r>
          </a:p>
          <a:p>
            <a:r>
              <a:rPr lang="es-PA" dirty="0" smtClean="0"/>
              <a:t>Durante los siglos XVII y XVIII en Europa fueron construidos muñecos mecánicos muy ingeniosos  que tenían algunas características de robots.</a:t>
            </a:r>
          </a:p>
          <a:p>
            <a:r>
              <a:rPr lang="es-PA" dirty="0" smtClean="0"/>
              <a:t>En 1805 Henri Malladar construyo una muñeca mecánica que era capaz de hacer dibujos.</a:t>
            </a:r>
          </a:p>
          <a:p>
            <a:endParaRPr lang="es-PA" dirty="0" smtClean="0"/>
          </a:p>
          <a:p>
            <a:endParaRPr lang="es-PA" dirty="0" smtClean="0"/>
          </a:p>
          <a:p>
            <a:endParaRPr lang="es-PA"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000" y="1844824"/>
            <a:ext cx="2592288" cy="3888432"/>
          </a:xfrm>
          <a:prstGeom prst="rect">
            <a:avLst/>
          </a:prstGeom>
        </p:spPr>
      </p:pic>
    </p:spTree>
    <p:extLst>
      <p:ext uri="{BB962C8B-B14F-4D97-AF65-F5344CB8AC3E}">
        <p14:creationId xmlns:p14="http://schemas.microsoft.com/office/powerpoint/2010/main" val="17891032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805264"/>
          </a:xfrm>
          <a:prstGeom prst="rect">
            <a:avLst/>
          </a:prstGeom>
        </p:spPr>
      </p:pic>
      <p:sp>
        <p:nvSpPr>
          <p:cNvPr id="4" name="CuadroTexto 3"/>
          <p:cNvSpPr txBox="1"/>
          <p:nvPr/>
        </p:nvSpPr>
        <p:spPr>
          <a:xfrm>
            <a:off x="251520" y="1340768"/>
            <a:ext cx="5400600" cy="1584176"/>
          </a:xfrm>
          <a:prstGeom prst="rect">
            <a:avLst/>
          </a:prstGeom>
          <a:noFill/>
        </p:spPr>
        <p:txBody>
          <a:bodyPr wrap="square" rtlCol="0">
            <a:prstTxWarp prst="textCanUp">
              <a:avLst/>
            </a:prstTxWarp>
            <a:spAutoFit/>
          </a:bodyPr>
          <a:lstStyle/>
          <a:p>
            <a:r>
              <a:rPr lang="es-PA" sz="4000" dirty="0" smtClean="0">
                <a:solidFill>
                  <a:schemeClr val="accent1">
                    <a:lumMod val="75000"/>
                  </a:schemeClr>
                </a:solidFill>
                <a:latin typeface="Arial" panose="020B0604020202020204" pitchFamily="34" charset="0"/>
                <a:cs typeface="Arial" panose="020B0604020202020204" pitchFamily="34" charset="0"/>
              </a:rPr>
              <a:t>CLASIFICACIÓN DE LOS ROBOTS </a:t>
            </a:r>
            <a:endParaRPr lang="es-PA"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5875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192" y="3789040"/>
            <a:ext cx="3409917" cy="2557438"/>
          </a:xfrm>
          <a:prstGeom prst="rect">
            <a:avLst/>
          </a:prstGeom>
        </p:spPr>
      </p:pic>
      <p:sp>
        <p:nvSpPr>
          <p:cNvPr id="3" name="CuadroTexto 2"/>
          <p:cNvSpPr txBox="1"/>
          <p:nvPr/>
        </p:nvSpPr>
        <p:spPr>
          <a:xfrm>
            <a:off x="582634" y="1124744"/>
            <a:ext cx="8316416" cy="707886"/>
          </a:xfrm>
          <a:prstGeom prst="rect">
            <a:avLst/>
          </a:prstGeom>
          <a:noFill/>
        </p:spPr>
        <p:txBody>
          <a:bodyPr wrap="square" rtlCol="0">
            <a:prstTxWarp prst="textWave4">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PRIMERA GENERACIÓN </a:t>
            </a:r>
            <a:endParaRPr lang="es-PA" sz="4000" dirty="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
        <p:nvSpPr>
          <p:cNvPr id="4" name="CuadroTexto 3"/>
          <p:cNvSpPr txBox="1"/>
          <p:nvPr/>
        </p:nvSpPr>
        <p:spPr>
          <a:xfrm>
            <a:off x="395536" y="3443808"/>
            <a:ext cx="4789190" cy="1785104"/>
          </a:xfrm>
          <a:prstGeom prst="rect">
            <a:avLst/>
          </a:prstGeom>
          <a:noFill/>
        </p:spPr>
        <p:txBody>
          <a:bodyPr wrap="square" rtlCol="0">
            <a:spAutoFit/>
          </a:bodyPr>
          <a:lstStyle/>
          <a:p>
            <a:pPr marL="342900" indent="-342900">
              <a:buFont typeface="Wingdings" panose="05000000000000000000" pitchFamily="2" charset="2"/>
              <a:buChar char="ü"/>
            </a:pPr>
            <a:r>
              <a:rPr lang="es-PA" sz="2200" dirty="0" smtClean="0">
                <a:latin typeface="Arial" panose="020B0604020202020204" pitchFamily="34" charset="0"/>
                <a:cs typeface="Arial" panose="020B0604020202020204" pitchFamily="34" charset="0"/>
              </a:rPr>
              <a:t>Son </a:t>
            </a:r>
            <a:r>
              <a:rPr lang="es-PA" sz="2200" dirty="0">
                <a:latin typeface="Arial" panose="020B0604020202020204" pitchFamily="34" charset="0"/>
                <a:cs typeface="Arial" panose="020B0604020202020204" pitchFamily="34" charset="0"/>
              </a:rPr>
              <a:t>sistemas mecánicos multifuncionales con un sencillo sistema de control, bien manual, de secuencia fija o de secuencia variable</a:t>
            </a:r>
            <a:endParaRPr lang="es-PA" sz="2200" dirty="0">
              <a:latin typeface="Arial" panose="020B0604020202020204" pitchFamily="34" charset="0"/>
              <a:cs typeface="Arial" panose="020B0604020202020204" pitchFamily="34" charset="0"/>
            </a:endParaRPr>
          </a:p>
        </p:txBody>
      </p:sp>
      <p:sp>
        <p:nvSpPr>
          <p:cNvPr id="5" name="CuadroTexto 4"/>
          <p:cNvSpPr txBox="1"/>
          <p:nvPr/>
        </p:nvSpPr>
        <p:spPr>
          <a:xfrm>
            <a:off x="5687616" y="3212975"/>
            <a:ext cx="3456384" cy="461665"/>
          </a:xfrm>
          <a:prstGeom prst="rect">
            <a:avLst/>
          </a:prstGeom>
          <a:noFill/>
        </p:spPr>
        <p:txBody>
          <a:bodyPr wrap="square" rtlCol="0">
            <a:spAutoFit/>
          </a:bodyPr>
          <a:lstStyle/>
          <a:p>
            <a:r>
              <a:rPr lang="es-PA" sz="2400" dirty="0" smtClean="0">
                <a:solidFill>
                  <a:schemeClr val="tx2"/>
                </a:solidFill>
                <a:latin typeface="Arial" panose="020B0604020202020204" pitchFamily="34" charset="0"/>
                <a:cs typeface="Arial" panose="020B0604020202020204" pitchFamily="34" charset="0"/>
              </a:rPr>
              <a:t>MANIPULADORES</a:t>
            </a:r>
            <a:endParaRPr lang="es-P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46679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980728"/>
            <a:ext cx="8280920" cy="707886"/>
          </a:xfrm>
          <a:prstGeom prst="rect">
            <a:avLst/>
          </a:prstGeom>
          <a:noFill/>
        </p:spPr>
        <p:txBody>
          <a:bodyPr wrap="square" rtlCol="0">
            <a:prstTxWarp prst="textWave4">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SEGUNDA GENERACIÓN </a:t>
            </a:r>
            <a:endParaRPr lang="es-PA" sz="4000" dirty="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
        <p:nvSpPr>
          <p:cNvPr id="3" name="CuadroTexto 2"/>
          <p:cNvSpPr txBox="1"/>
          <p:nvPr/>
        </p:nvSpPr>
        <p:spPr>
          <a:xfrm>
            <a:off x="467544" y="2708920"/>
            <a:ext cx="4752528" cy="2800767"/>
          </a:xfrm>
          <a:prstGeom prst="rect">
            <a:avLst/>
          </a:prstGeom>
          <a:noFill/>
        </p:spPr>
        <p:txBody>
          <a:bodyPr wrap="square" rtlCol="0">
            <a:spAutoFit/>
          </a:bodyPr>
          <a:lstStyle/>
          <a:p>
            <a:pPr algn="just"/>
            <a:r>
              <a:rPr lang="es-PA" dirty="0"/>
              <a:t> </a:t>
            </a:r>
            <a:r>
              <a:rPr lang="es-PA" sz="2200" dirty="0">
                <a:latin typeface="Arial" panose="020B0604020202020204" pitchFamily="34" charset="0"/>
                <a:cs typeface="Arial" panose="020B0604020202020204" pitchFamily="34" charset="0"/>
              </a:rPr>
              <a:t>Repiten una secuencia de movimientos que ha sido ejecutada previamente por un operador humano. El modo de hacerlo es a través de un dispositivo mecánico. El operador realiza los movimientos requeridos mientras el robot le sigue y los memoriza.</a:t>
            </a:r>
            <a:endParaRPr lang="es-PA" sz="2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005064"/>
            <a:ext cx="2736304" cy="2388632"/>
          </a:xfrm>
          <a:prstGeom prst="rect">
            <a:avLst/>
          </a:prstGeom>
        </p:spPr>
      </p:pic>
      <p:sp>
        <p:nvSpPr>
          <p:cNvPr id="5" name="CuadroTexto 4"/>
          <p:cNvSpPr txBox="1"/>
          <p:nvPr/>
        </p:nvSpPr>
        <p:spPr>
          <a:xfrm>
            <a:off x="5616116" y="2924944"/>
            <a:ext cx="3240360" cy="830997"/>
          </a:xfrm>
          <a:prstGeom prst="rect">
            <a:avLst/>
          </a:prstGeom>
          <a:noFill/>
        </p:spPr>
        <p:txBody>
          <a:bodyPr wrap="square" rtlCol="0">
            <a:spAutoFit/>
          </a:bodyPr>
          <a:lstStyle/>
          <a:p>
            <a:pPr algn="ctr"/>
            <a:r>
              <a:rPr lang="es-PA" sz="2400" dirty="0" smtClean="0">
                <a:solidFill>
                  <a:schemeClr val="tx2"/>
                </a:solidFill>
                <a:latin typeface="Arial" panose="020B0604020202020204" pitchFamily="34" charset="0"/>
                <a:cs typeface="Arial" panose="020B0604020202020204" pitchFamily="34" charset="0"/>
              </a:rPr>
              <a:t>ROBOTS DE APRENDIZAJE </a:t>
            </a:r>
            <a:endParaRPr lang="es-P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021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124744"/>
            <a:ext cx="8568952" cy="707886"/>
          </a:xfrm>
          <a:prstGeom prst="rect">
            <a:avLst/>
          </a:prstGeom>
          <a:noFill/>
        </p:spPr>
        <p:txBody>
          <a:bodyPr wrap="square" rtlCol="0">
            <a:prstTxWarp prst="textWave4">
              <a:avLst/>
            </a:prstTxWarp>
            <a:spAutoFit/>
          </a:bodyPr>
          <a:lstStyle/>
          <a:p>
            <a:pPr algn="ctr"/>
            <a:r>
              <a:rPr lang="es-PA" sz="4000" dirty="0" smtClean="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rPr>
              <a:t>TERCERA GENERACIÓN </a:t>
            </a:r>
            <a:endParaRPr lang="es-PA" sz="4000" dirty="0">
              <a:solidFill>
                <a:schemeClr val="tx2"/>
              </a:solidFill>
              <a:effectLst>
                <a:reflection blurRad="6350" stA="60000" endA="900" endPos="58000" dir="5400000" sy="-100000" algn="bl" rotWithShape="0"/>
              </a:effectLst>
              <a:latin typeface="Arial" panose="020B0604020202020204" pitchFamily="34" charset="0"/>
              <a:cs typeface="Arial" panose="020B0604020202020204" pitchFamily="34" charset="0"/>
            </a:endParaRPr>
          </a:p>
        </p:txBody>
      </p:sp>
      <p:sp>
        <p:nvSpPr>
          <p:cNvPr id="3" name="CuadroTexto 2"/>
          <p:cNvSpPr txBox="1"/>
          <p:nvPr/>
        </p:nvSpPr>
        <p:spPr>
          <a:xfrm>
            <a:off x="376690" y="3356992"/>
            <a:ext cx="4824536" cy="1785104"/>
          </a:xfrm>
          <a:prstGeom prst="rect">
            <a:avLst/>
          </a:prstGeom>
          <a:noFill/>
        </p:spPr>
        <p:txBody>
          <a:bodyPr wrap="square" rtlCol="0">
            <a:spAutoFit/>
          </a:bodyPr>
          <a:lstStyle/>
          <a:p>
            <a:pPr algn="just"/>
            <a:r>
              <a:rPr lang="es-PA" sz="2200" dirty="0">
                <a:latin typeface="Arial" panose="020B0604020202020204" pitchFamily="34" charset="0"/>
                <a:cs typeface="Arial" panose="020B0604020202020204" pitchFamily="34" charset="0"/>
              </a:rPr>
              <a:t>El controlador es una computadora que ejecuta las órdenes de un programa y las envía al manipulador para que realice los movimientos necesarios.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149080"/>
            <a:ext cx="3175000" cy="2374900"/>
          </a:xfrm>
          <a:prstGeom prst="rect">
            <a:avLst/>
          </a:prstGeom>
        </p:spPr>
      </p:pic>
      <p:sp>
        <p:nvSpPr>
          <p:cNvPr id="5" name="CuadroTexto 4"/>
          <p:cNvSpPr txBox="1"/>
          <p:nvPr/>
        </p:nvSpPr>
        <p:spPr>
          <a:xfrm>
            <a:off x="5364088" y="2708920"/>
            <a:ext cx="3384376" cy="1200329"/>
          </a:xfrm>
          <a:prstGeom prst="rect">
            <a:avLst/>
          </a:prstGeom>
          <a:noFill/>
        </p:spPr>
        <p:txBody>
          <a:bodyPr wrap="square" rtlCol="0">
            <a:spAutoFit/>
          </a:bodyPr>
          <a:lstStyle/>
          <a:p>
            <a:pPr algn="ctr"/>
            <a:r>
              <a:rPr lang="es-PA" sz="2400" dirty="0" smtClean="0">
                <a:solidFill>
                  <a:schemeClr val="tx2"/>
                </a:solidFill>
                <a:latin typeface="Arial" panose="020B0604020202020204" pitchFamily="34" charset="0"/>
                <a:cs typeface="Arial" panose="020B0604020202020204" pitchFamily="34" charset="0"/>
              </a:rPr>
              <a:t>ROBOTS CON CONTROL SINCRONIZADO.</a:t>
            </a:r>
          </a:p>
        </p:txBody>
      </p:sp>
    </p:spTree>
    <p:extLst>
      <p:ext uri="{BB962C8B-B14F-4D97-AF65-F5344CB8AC3E}">
        <p14:creationId xmlns:p14="http://schemas.microsoft.com/office/powerpoint/2010/main" val="3698406990"/>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484</TotalTime>
  <Words>538</Words>
  <Application>Microsoft Office PowerPoint</Application>
  <PresentationFormat>Presentación en pantalla (4:3)</PresentationFormat>
  <Paragraphs>44</Paragraphs>
  <Slides>22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Constantia</vt:lpstr>
      <vt:lpstr>Times New Roman</vt:lpstr>
      <vt:lpstr>Wingdings</vt:lpstr>
      <vt:lpstr>Wingdings 2</vt:lpstr>
      <vt:lpstr>Flujo</vt:lpstr>
      <vt:lpstr>                      República de panamá                  Ministerio de Educación                            I.P.T.  El Silencio                 Asignatura Informática  Tema  Introducción a la robótica.  Profesor José Santos   Integrantes  Ailyn Zapata  Naylin Martínez  Yeisy Cedeño  Darleynne Ramírez   XI°A Ciencias  </vt:lpstr>
      <vt:lpstr>            INTRODUCCION</vt:lpstr>
      <vt:lpstr>ROBOTICA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Medio de aprendizaje, en el cual participan las personas que tienen motivación por el diseño y construcción de creaciones propias (objeto que posee características similares a las de la vida humana o animal). Estas creaciones se dan, en primera instancia, de forma mental y, posteriormente, en forma física, y son construidas con diferentes tipos de materiales, y controladas por un sistema computacional, los que son llamados prototipos o simulaciones.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Cuarta generación de computadora</dc:title>
  <dc:creator>pc05</dc:creator>
  <cp:lastModifiedBy>Alba Gutierrez</cp:lastModifiedBy>
  <cp:revision>51</cp:revision>
  <dcterms:created xsi:type="dcterms:W3CDTF">2015-04-07T17:06:42Z</dcterms:created>
  <dcterms:modified xsi:type="dcterms:W3CDTF">2015-05-24T23:07:31Z</dcterms:modified>
</cp:coreProperties>
</file>