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7" r:id="rId2"/>
    <p:sldId id="256" r:id="rId3"/>
    <p:sldId id="259" r:id="rId4"/>
    <p:sldId id="260" r:id="rId5"/>
    <p:sldId id="261" r:id="rId6"/>
    <p:sldId id="262" r:id="rId7"/>
    <p:sldId id="263" r:id="rId8"/>
    <p:sldId id="264" r:id="rId9"/>
    <p:sldId id="266" r:id="rId10"/>
    <p:sldId id="265" r:id="rId11"/>
    <p:sldId id="267" r:id="rId12"/>
    <p:sldId id="268" r:id="rId13"/>
    <p:sldId id="269" r:id="rId14"/>
    <p:sldId id="270" r:id="rId15"/>
    <p:sldId id="271" r:id="rId16"/>
    <p:sldId id="272" r:id="rId17"/>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589EB9-1FE1-45F7-853A-3330C704898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ES"/>
        </a:p>
      </dgm:t>
    </dgm:pt>
    <dgm:pt modelId="{0B441719-26AE-4BED-A1F9-C7DC012198E2}">
      <dgm:prSet phldrT="[Texto]" custT="1"/>
      <dgm:spPr/>
      <dgm:t>
        <a:bodyPr/>
        <a:lstStyle/>
        <a:p>
          <a:r>
            <a:rPr lang="es-ES" sz="2000" dirty="0" smtClean="0"/>
            <a:t>Entiendo </a:t>
          </a:r>
          <a:r>
            <a:rPr lang="es-ES" sz="2000" dirty="0" smtClean="0"/>
            <a:t>que es muy importante ya que en estos tiempos la tecnología esta tan avanzada que es necesarios </a:t>
          </a:r>
          <a:r>
            <a:rPr lang="es-ES" sz="2000" dirty="0" smtClean="0"/>
            <a:t>e</a:t>
          </a:r>
          <a:r>
            <a:rPr lang="es-PA" sz="2000" dirty="0" smtClean="0"/>
            <a:t>La robótica es una carrera muy buena ya que con esa aplicación podemos hacer la  vida mas placentera de las persona</a:t>
          </a:r>
        </a:p>
        <a:p>
          <a:r>
            <a:rPr lang="es-ES" sz="2000" dirty="0" smtClean="0"/>
            <a:t>en </a:t>
          </a:r>
          <a:r>
            <a:rPr lang="es-ES" sz="2000" dirty="0" smtClean="0"/>
            <a:t>muchas áreas de nuestra vida</a:t>
          </a:r>
          <a:r>
            <a:rPr lang="es-ES" sz="2000" dirty="0" smtClean="0"/>
            <a:t>.</a:t>
          </a:r>
        </a:p>
        <a:p>
          <a:r>
            <a:rPr lang="es-PA" sz="2000" dirty="0" smtClean="0"/>
            <a:t>entendí que la robótica tiene que ver la  infantica</a:t>
          </a:r>
        </a:p>
        <a:p>
          <a:endParaRPr lang="es-ES" sz="2400" dirty="0" smtClean="0"/>
        </a:p>
        <a:p>
          <a:endParaRPr lang="es-ES" sz="2400" dirty="0" smtClean="0"/>
        </a:p>
        <a:p>
          <a:endParaRPr lang="es-ES" sz="2400" dirty="0"/>
        </a:p>
      </dgm:t>
    </dgm:pt>
    <dgm:pt modelId="{1651EC69-3EF7-4FEE-9E68-B12C2C3F1A22}" type="parTrans" cxnId="{909BD868-C868-45DE-8800-311A442CB46A}">
      <dgm:prSet/>
      <dgm:spPr/>
      <dgm:t>
        <a:bodyPr/>
        <a:lstStyle/>
        <a:p>
          <a:endParaRPr lang="es-ES"/>
        </a:p>
      </dgm:t>
    </dgm:pt>
    <dgm:pt modelId="{B2F5CE5E-76FA-4EB0-AF3C-153C6573C39C}" type="sibTrans" cxnId="{909BD868-C868-45DE-8800-311A442CB46A}">
      <dgm:prSet/>
      <dgm:spPr/>
      <dgm:t>
        <a:bodyPr/>
        <a:lstStyle/>
        <a:p>
          <a:endParaRPr lang="es-ES"/>
        </a:p>
      </dgm:t>
    </dgm:pt>
    <dgm:pt modelId="{9ED866B3-9362-4E94-824B-2AF88F25A43A}" type="pres">
      <dgm:prSet presAssocID="{3F589EB9-1FE1-45F7-853A-3330C704898F}" presName="linear" presStyleCnt="0">
        <dgm:presLayoutVars>
          <dgm:dir/>
          <dgm:animLvl val="lvl"/>
          <dgm:resizeHandles val="exact"/>
        </dgm:presLayoutVars>
      </dgm:prSet>
      <dgm:spPr/>
      <dgm:t>
        <a:bodyPr/>
        <a:lstStyle/>
        <a:p>
          <a:endParaRPr lang="es-PA"/>
        </a:p>
      </dgm:t>
    </dgm:pt>
    <dgm:pt modelId="{6E6BA85A-75BB-494A-B2B9-F1632EC13231}" type="pres">
      <dgm:prSet presAssocID="{0B441719-26AE-4BED-A1F9-C7DC012198E2}" presName="parentLin" presStyleCnt="0"/>
      <dgm:spPr/>
    </dgm:pt>
    <dgm:pt modelId="{28D069E4-CBB9-463F-8529-4EB1F3351C05}" type="pres">
      <dgm:prSet presAssocID="{0B441719-26AE-4BED-A1F9-C7DC012198E2}" presName="parentLeftMargin" presStyleLbl="node1" presStyleIdx="0" presStyleCnt="1"/>
      <dgm:spPr/>
      <dgm:t>
        <a:bodyPr/>
        <a:lstStyle/>
        <a:p>
          <a:endParaRPr lang="es-PA"/>
        </a:p>
      </dgm:t>
    </dgm:pt>
    <dgm:pt modelId="{57485713-C5FA-4C0C-914F-3FA22A321AF3}" type="pres">
      <dgm:prSet presAssocID="{0B441719-26AE-4BED-A1F9-C7DC012198E2}" presName="parentText" presStyleLbl="node1" presStyleIdx="0" presStyleCnt="1" custScaleX="147465" custScaleY="1073648">
        <dgm:presLayoutVars>
          <dgm:chMax val="0"/>
          <dgm:bulletEnabled val="1"/>
        </dgm:presLayoutVars>
      </dgm:prSet>
      <dgm:spPr/>
      <dgm:t>
        <a:bodyPr/>
        <a:lstStyle/>
        <a:p>
          <a:endParaRPr lang="es-ES"/>
        </a:p>
      </dgm:t>
    </dgm:pt>
    <dgm:pt modelId="{940373AA-40D6-47EB-8263-21DDA8F64E02}" type="pres">
      <dgm:prSet presAssocID="{0B441719-26AE-4BED-A1F9-C7DC012198E2}" presName="negativeSpace" presStyleCnt="0"/>
      <dgm:spPr/>
    </dgm:pt>
    <dgm:pt modelId="{9F1CE89D-E8A7-410F-9467-66AB4CC54FFC}" type="pres">
      <dgm:prSet presAssocID="{0B441719-26AE-4BED-A1F9-C7DC012198E2}" presName="childText" presStyleLbl="conFgAcc1" presStyleIdx="0" presStyleCnt="1">
        <dgm:presLayoutVars>
          <dgm:bulletEnabled val="1"/>
        </dgm:presLayoutVars>
      </dgm:prSet>
      <dgm:spPr/>
    </dgm:pt>
  </dgm:ptLst>
  <dgm:cxnLst>
    <dgm:cxn modelId="{D095CC64-A86E-49BC-87DA-F5AF7C904B85}" type="presOf" srcId="{0B441719-26AE-4BED-A1F9-C7DC012198E2}" destId="{57485713-C5FA-4C0C-914F-3FA22A321AF3}" srcOrd="1" destOrd="0" presId="urn:microsoft.com/office/officeart/2005/8/layout/list1"/>
    <dgm:cxn modelId="{2B3CE2BC-CFF2-4676-89FD-B83024743F6A}" type="presOf" srcId="{3F589EB9-1FE1-45F7-853A-3330C704898F}" destId="{9ED866B3-9362-4E94-824B-2AF88F25A43A}" srcOrd="0" destOrd="0" presId="urn:microsoft.com/office/officeart/2005/8/layout/list1"/>
    <dgm:cxn modelId="{87DCFFEE-8BB9-4577-BE09-F5724F9BFD91}" type="presOf" srcId="{0B441719-26AE-4BED-A1F9-C7DC012198E2}" destId="{28D069E4-CBB9-463F-8529-4EB1F3351C05}" srcOrd="0" destOrd="0" presId="urn:microsoft.com/office/officeart/2005/8/layout/list1"/>
    <dgm:cxn modelId="{909BD868-C868-45DE-8800-311A442CB46A}" srcId="{3F589EB9-1FE1-45F7-853A-3330C704898F}" destId="{0B441719-26AE-4BED-A1F9-C7DC012198E2}" srcOrd="0" destOrd="0" parTransId="{1651EC69-3EF7-4FEE-9E68-B12C2C3F1A22}" sibTransId="{B2F5CE5E-76FA-4EB0-AF3C-153C6573C39C}"/>
    <dgm:cxn modelId="{C6A1B542-FC7B-44B4-B3DB-63E3D9D041C5}" type="presParOf" srcId="{9ED866B3-9362-4E94-824B-2AF88F25A43A}" destId="{6E6BA85A-75BB-494A-B2B9-F1632EC13231}" srcOrd="0" destOrd="0" presId="urn:microsoft.com/office/officeart/2005/8/layout/list1"/>
    <dgm:cxn modelId="{52AB6636-8F80-4B44-A186-77F203F3FB08}" type="presParOf" srcId="{6E6BA85A-75BB-494A-B2B9-F1632EC13231}" destId="{28D069E4-CBB9-463F-8529-4EB1F3351C05}" srcOrd="0" destOrd="0" presId="urn:microsoft.com/office/officeart/2005/8/layout/list1"/>
    <dgm:cxn modelId="{DF09EAE4-194B-458A-84B3-2BB99A9509C6}" type="presParOf" srcId="{6E6BA85A-75BB-494A-B2B9-F1632EC13231}" destId="{57485713-C5FA-4C0C-914F-3FA22A321AF3}" srcOrd="1" destOrd="0" presId="urn:microsoft.com/office/officeart/2005/8/layout/list1"/>
    <dgm:cxn modelId="{F8FC0CF2-8107-43B6-9D6A-7EAB19E47B94}" type="presParOf" srcId="{9ED866B3-9362-4E94-824B-2AF88F25A43A}" destId="{940373AA-40D6-47EB-8263-21DDA8F64E02}" srcOrd="1" destOrd="0" presId="urn:microsoft.com/office/officeart/2005/8/layout/list1"/>
    <dgm:cxn modelId="{AE188C99-3256-4671-AD68-9F4AA3509798}" type="presParOf" srcId="{9ED866B3-9362-4E94-824B-2AF88F25A43A}" destId="{9F1CE89D-E8A7-410F-9467-66AB4CC54FF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1CE89D-E8A7-410F-9467-66AB4CC54FFC}">
      <dsp:nvSpPr>
        <dsp:cNvPr id="0" name=""/>
        <dsp:cNvSpPr/>
      </dsp:nvSpPr>
      <dsp:spPr>
        <a:xfrm>
          <a:off x="0" y="3722001"/>
          <a:ext cx="7848872" cy="3024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485713-C5FA-4C0C-914F-3FA22A321AF3}">
      <dsp:nvSpPr>
        <dsp:cNvPr id="0" name=""/>
        <dsp:cNvSpPr/>
      </dsp:nvSpPr>
      <dsp:spPr>
        <a:xfrm>
          <a:off x="362550" y="95830"/>
          <a:ext cx="7484889" cy="3803290"/>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l" defTabSz="889000">
            <a:lnSpc>
              <a:spcPct val="90000"/>
            </a:lnSpc>
            <a:spcBef>
              <a:spcPct val="0"/>
            </a:spcBef>
            <a:spcAft>
              <a:spcPct val="35000"/>
            </a:spcAft>
          </a:pPr>
          <a:r>
            <a:rPr lang="es-ES" sz="2000" kern="1200" dirty="0" smtClean="0"/>
            <a:t>Entiendo </a:t>
          </a:r>
          <a:r>
            <a:rPr lang="es-ES" sz="2000" kern="1200" dirty="0" smtClean="0"/>
            <a:t>que es muy importante ya que en estos tiempos la tecnología esta tan avanzada que es necesarios </a:t>
          </a:r>
          <a:r>
            <a:rPr lang="es-ES" sz="2000" kern="1200" dirty="0" smtClean="0"/>
            <a:t>e</a:t>
          </a:r>
          <a:r>
            <a:rPr lang="es-PA" sz="2000" kern="1200" dirty="0" smtClean="0"/>
            <a:t>La robótica es una carrera muy buena ya que con esa aplicación podemos hacer la  vida mas placentera de las persona</a:t>
          </a:r>
        </a:p>
        <a:p>
          <a:pPr lvl="0" algn="l" defTabSz="889000">
            <a:lnSpc>
              <a:spcPct val="90000"/>
            </a:lnSpc>
            <a:spcBef>
              <a:spcPct val="0"/>
            </a:spcBef>
            <a:spcAft>
              <a:spcPct val="35000"/>
            </a:spcAft>
          </a:pPr>
          <a:r>
            <a:rPr lang="es-ES" sz="2000" kern="1200" dirty="0" smtClean="0"/>
            <a:t>en </a:t>
          </a:r>
          <a:r>
            <a:rPr lang="es-ES" sz="2000" kern="1200" dirty="0" smtClean="0"/>
            <a:t>muchas áreas de nuestra vida</a:t>
          </a:r>
          <a:r>
            <a:rPr lang="es-ES" sz="2000" kern="1200" dirty="0" smtClean="0"/>
            <a:t>.</a:t>
          </a:r>
        </a:p>
        <a:p>
          <a:pPr lvl="0" algn="l" defTabSz="889000">
            <a:lnSpc>
              <a:spcPct val="90000"/>
            </a:lnSpc>
            <a:spcBef>
              <a:spcPct val="0"/>
            </a:spcBef>
            <a:spcAft>
              <a:spcPct val="35000"/>
            </a:spcAft>
          </a:pPr>
          <a:r>
            <a:rPr lang="es-PA" sz="2000" kern="1200" dirty="0" smtClean="0"/>
            <a:t>entendí que la robótica tiene que ver la  infantica</a:t>
          </a:r>
        </a:p>
        <a:p>
          <a:pPr lvl="0" algn="l" defTabSz="889000">
            <a:lnSpc>
              <a:spcPct val="90000"/>
            </a:lnSpc>
            <a:spcBef>
              <a:spcPct val="0"/>
            </a:spcBef>
            <a:spcAft>
              <a:spcPct val="35000"/>
            </a:spcAft>
          </a:pPr>
          <a:endParaRPr lang="es-ES" sz="2400" kern="1200" dirty="0" smtClean="0"/>
        </a:p>
        <a:p>
          <a:pPr lvl="0" algn="l" defTabSz="889000">
            <a:lnSpc>
              <a:spcPct val="90000"/>
            </a:lnSpc>
            <a:spcBef>
              <a:spcPct val="0"/>
            </a:spcBef>
            <a:spcAft>
              <a:spcPct val="35000"/>
            </a:spcAft>
          </a:pPr>
          <a:endParaRPr lang="es-ES" sz="2400" kern="1200" dirty="0" smtClean="0"/>
        </a:p>
        <a:p>
          <a:pPr lvl="0" algn="l" defTabSz="889000">
            <a:lnSpc>
              <a:spcPct val="90000"/>
            </a:lnSpc>
            <a:spcBef>
              <a:spcPct val="0"/>
            </a:spcBef>
            <a:spcAft>
              <a:spcPct val="35000"/>
            </a:spcAft>
          </a:pPr>
          <a:endParaRPr lang="es-ES" sz="2400" kern="1200" dirty="0"/>
        </a:p>
      </dsp:txBody>
      <dsp:txXfrm>
        <a:off x="548211" y="281491"/>
        <a:ext cx="7113567" cy="34319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8" name="7 Marcador de pie de página"/>
          <p:cNvSpPr>
            <a:spLocks noGrp="1"/>
          </p:cNvSpPr>
          <p:nvPr>
            <p:ph type="ftr" sz="quarter" idx="11"/>
          </p:nvPr>
        </p:nvSpPr>
        <p:spPr/>
        <p:txBody>
          <a:bodyPr/>
          <a:lstStyle>
            <a:extLst/>
          </a:lstStyle>
          <a:p>
            <a:endParaRPr lang="es-PA" dirty="0"/>
          </a:p>
        </p:txBody>
      </p:sp>
      <p:sp>
        <p:nvSpPr>
          <p:cNvPr id="11" name="10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5" name="4 Marcador de pie de página"/>
          <p:cNvSpPr>
            <a:spLocks noGrp="1"/>
          </p:cNvSpPr>
          <p:nvPr>
            <p:ph type="ftr" sz="quarter" idx="11"/>
          </p:nvPr>
        </p:nvSpPr>
        <p:spPr/>
        <p:txBody>
          <a:bodyPr/>
          <a:lstStyle>
            <a:extLst/>
          </a:lstStyle>
          <a:p>
            <a:endParaRPr lang="es-PA" dirty="0"/>
          </a:p>
        </p:txBody>
      </p:sp>
      <p:sp>
        <p:nvSpPr>
          <p:cNvPr id="6" name="5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8" name="7 Marcador de pie de página"/>
          <p:cNvSpPr>
            <a:spLocks noGrp="1"/>
          </p:cNvSpPr>
          <p:nvPr>
            <p:ph type="ftr" sz="quarter" idx="11"/>
          </p:nvPr>
        </p:nvSpPr>
        <p:spPr/>
        <p:txBody>
          <a:bodyPr/>
          <a:lstStyle>
            <a:extLst/>
          </a:lstStyle>
          <a:p>
            <a:endParaRPr lang="es-PA" dirty="0"/>
          </a:p>
        </p:txBody>
      </p:sp>
      <p:sp>
        <p:nvSpPr>
          <p:cNvPr id="9" name="8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4" name="3 Marcador de pie de página"/>
          <p:cNvSpPr>
            <a:spLocks noGrp="1"/>
          </p:cNvSpPr>
          <p:nvPr>
            <p:ph type="ftr" sz="quarter" idx="11"/>
          </p:nvPr>
        </p:nvSpPr>
        <p:spPr/>
        <p:txBody>
          <a:bodyPr/>
          <a:lstStyle>
            <a:extLst/>
          </a:lstStyle>
          <a:p>
            <a:endParaRPr lang="es-PA" dirty="0"/>
          </a:p>
        </p:txBody>
      </p:sp>
      <p:sp>
        <p:nvSpPr>
          <p:cNvPr id="5" name="4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3" name="2 Marcador de pie de página"/>
          <p:cNvSpPr>
            <a:spLocks noGrp="1"/>
          </p:cNvSpPr>
          <p:nvPr>
            <p:ph type="ftr" sz="quarter" idx="11"/>
          </p:nvPr>
        </p:nvSpPr>
        <p:spPr/>
        <p:txBody>
          <a:bodyPr/>
          <a:lstStyle>
            <a:extLst/>
          </a:lstStyle>
          <a:p>
            <a:endParaRPr lang="es-PA" dirty="0"/>
          </a:p>
        </p:txBody>
      </p:sp>
      <p:sp>
        <p:nvSpPr>
          <p:cNvPr id="4" name="3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A54F7D03-F741-4879-AD83-E82F43143B59}" type="datetimeFigureOut">
              <a:rPr lang="es-PA" smtClean="0"/>
              <a:pPr/>
              <a:t>05/27/2015</a:t>
            </a:fld>
            <a:endParaRPr lang="es-PA" dirty="0"/>
          </a:p>
        </p:txBody>
      </p:sp>
      <p:sp>
        <p:nvSpPr>
          <p:cNvPr id="6" name="5 Marcador de pie de página"/>
          <p:cNvSpPr>
            <a:spLocks noGrp="1"/>
          </p:cNvSpPr>
          <p:nvPr>
            <p:ph type="ftr" sz="quarter" idx="11"/>
          </p:nvPr>
        </p:nvSpPr>
        <p:spPr/>
        <p:txBody>
          <a:bodyPr/>
          <a:lstStyle>
            <a:extLst/>
          </a:lstStyle>
          <a:p>
            <a:endParaRPr lang="es-PA" dirty="0"/>
          </a:p>
        </p:txBody>
      </p:sp>
      <p:sp>
        <p:nvSpPr>
          <p:cNvPr id="7" name="6 Marcador de número de diapositiva"/>
          <p:cNvSpPr>
            <a:spLocks noGrp="1"/>
          </p:cNvSpPr>
          <p:nvPr>
            <p:ph type="sldNum" sz="quarter" idx="12"/>
          </p:nvPr>
        </p:nvSpPr>
        <p:spPr/>
        <p:txBody>
          <a:bodyPr/>
          <a:lstStyle>
            <a:extLst/>
          </a:lstStyle>
          <a:p>
            <a:fld id="{CFDE0434-20FC-4465-9AD4-37EEB09EA5E1}" type="slidenum">
              <a:rPr lang="es-PA" smtClean="0"/>
              <a:pPr/>
              <a:t>‹Nº›</a:t>
            </a:fld>
            <a:endParaRPr lang="es-PA" dirty="0"/>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54F7D03-F741-4879-AD83-E82F43143B59}" type="datetimeFigureOut">
              <a:rPr lang="es-PA" smtClean="0"/>
              <a:pPr/>
              <a:t>05/27/2015</a:t>
            </a:fld>
            <a:endParaRPr lang="es-PA" dirty="0"/>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PA" dirty="0"/>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FDE0434-20FC-4465-9AD4-37EEB09EA5E1}" type="slidenum">
              <a:rPr lang="es-PA" smtClean="0"/>
              <a:pPr/>
              <a:t>‹Nº›</a:t>
            </a:fld>
            <a:endParaRPr lang="es-PA"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44166"/>
            <a:ext cx="8229600" cy="6113834"/>
          </a:xfrm>
        </p:spPr>
        <p:txBody>
          <a:bodyPr>
            <a:normAutofit fontScale="90000"/>
          </a:bodyPr>
          <a:lstStyle/>
          <a:p>
            <a:pPr algn="ctr"/>
            <a:r>
              <a:rPr lang="es-ES" sz="4000" dirty="0" smtClean="0">
                <a:solidFill>
                  <a:schemeClr val="tx1"/>
                </a:solidFill>
                <a:latin typeface="Arial" pitchFamily="34" charset="0"/>
                <a:cs typeface="Arial" pitchFamily="34" charset="0"/>
              </a:rPr>
              <a:t>Republica de Panamá </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Ministerio de Educación</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I.P.T.A El Silencio </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Integrantes: Roger Pineda  </a:t>
            </a:r>
            <a:r>
              <a:rPr lang="es-ES" sz="4000" dirty="0" smtClean="0">
                <a:solidFill>
                  <a:schemeClr val="tx1"/>
                </a:solidFill>
                <a:latin typeface="Arial" pitchFamily="34" charset="0"/>
                <a:cs typeface="Arial" pitchFamily="34" charset="0"/>
              </a:rPr>
              <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             </a:t>
            </a:r>
            <a:r>
              <a:rPr lang="es-ES" sz="4000" dirty="0" smtClean="0">
                <a:solidFill>
                  <a:schemeClr val="tx1"/>
                </a:solidFill>
                <a:latin typeface="Arial" pitchFamily="34" charset="0"/>
                <a:cs typeface="Arial" pitchFamily="34" charset="0"/>
              </a:rPr>
              <a:t>Nivel</a:t>
            </a:r>
            <a:r>
              <a:rPr lang="es-ES" sz="4000" dirty="0" smtClean="0">
                <a:solidFill>
                  <a:schemeClr val="tx1"/>
                </a:solidFill>
                <a:latin typeface="Arial" pitchFamily="34" charset="0"/>
                <a:cs typeface="Arial" pitchFamily="34" charset="0"/>
              </a:rPr>
              <a:t>: </a:t>
            </a:r>
            <a:r>
              <a:rPr lang="es-ES" sz="4000" dirty="0" smtClean="0">
                <a:solidFill>
                  <a:schemeClr val="tx1"/>
                </a:solidFill>
                <a:latin typeface="Arial" pitchFamily="34" charset="0"/>
                <a:cs typeface="Arial" pitchFamily="34" charset="0"/>
              </a:rPr>
              <a:t>11°E</a:t>
            </a:r>
            <a:r>
              <a:rPr lang="es-ES" sz="4000" dirty="0" smtClean="0">
                <a:solidFill>
                  <a:schemeClr val="tx1"/>
                </a:solidFill>
                <a:latin typeface="Arial" pitchFamily="34" charset="0"/>
                <a:cs typeface="Arial" pitchFamily="34" charset="0"/>
              </a:rPr>
              <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         Materia: Informática</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Tema: Las aplicaciones de la robótica</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Profesor: José Santos </a:t>
            </a:r>
            <a:br>
              <a:rPr lang="es-ES" sz="4000" dirty="0" smtClean="0">
                <a:solidFill>
                  <a:schemeClr val="tx1"/>
                </a:solidFill>
                <a:latin typeface="Arial" pitchFamily="34" charset="0"/>
                <a:cs typeface="Arial" pitchFamily="34" charset="0"/>
              </a:rPr>
            </a:br>
            <a:r>
              <a:rPr lang="es-ES" sz="4000" dirty="0" smtClean="0">
                <a:solidFill>
                  <a:schemeClr val="tx1"/>
                </a:solidFill>
                <a:latin typeface="Arial" pitchFamily="34" charset="0"/>
                <a:cs typeface="Arial" pitchFamily="34" charset="0"/>
              </a:rPr>
              <a:t>Año Lectivo 2015 </a:t>
            </a:r>
            <a:r>
              <a:rPr lang="es-ES" sz="4000" dirty="0" smtClean="0">
                <a:latin typeface="Arial" pitchFamily="34" charset="0"/>
                <a:cs typeface="Arial" pitchFamily="34" charset="0"/>
              </a:rPr>
              <a:t/>
            </a:r>
            <a:br>
              <a:rPr lang="es-ES" sz="4000" dirty="0" smtClean="0">
                <a:latin typeface="Arial" pitchFamily="34" charset="0"/>
                <a:cs typeface="Arial" pitchFamily="34" charset="0"/>
              </a:rPr>
            </a:br>
            <a:r>
              <a:rPr lang="es-ES" sz="4000" dirty="0" smtClean="0">
                <a:latin typeface="Arial" pitchFamily="34" charset="0"/>
                <a:cs typeface="Arial" pitchFamily="34" charset="0"/>
              </a:rPr>
              <a:t>   </a:t>
            </a:r>
            <a:endParaRPr lang="es-PA" sz="4000" dirty="0">
              <a:latin typeface="Arial" pitchFamily="34" charset="0"/>
              <a:cs typeface="Arial" pitchFamily="34" charset="0"/>
            </a:endParaRPr>
          </a:p>
        </p:txBody>
      </p:sp>
    </p:spTree>
    <p:extLst>
      <p:ext uri="{BB962C8B-B14F-4D97-AF65-F5344CB8AC3E}">
        <p14:creationId xmlns:p14="http://schemas.microsoft.com/office/powerpoint/2010/main" val="1612454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484784"/>
            <a:ext cx="2843808" cy="2441426"/>
          </a:xfrm>
        </p:spPr>
        <p:txBody>
          <a:bodyPr>
            <a:normAutofit/>
          </a:bodyPr>
          <a:lstStyle/>
          <a:p>
            <a:r>
              <a:rPr lang="es-PA" sz="2400" dirty="0" smtClean="0">
                <a:solidFill>
                  <a:schemeClr val="tx1"/>
                </a:solidFill>
                <a:effectLst/>
                <a:latin typeface="Arial" pitchFamily="34" charset="0"/>
                <a:cs typeface="Arial" pitchFamily="34" charset="0"/>
              </a:rPr>
              <a:t>Tractor con el implemento para detectar plantas de patata y malas hierbas para su control.</a:t>
            </a:r>
            <a:endParaRPr lang="es-PA" sz="2400" dirty="0">
              <a:solidFill>
                <a:schemeClr val="tx1"/>
              </a:solidFill>
              <a:effectLst/>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3419872" y="0"/>
            <a:ext cx="5724128" cy="6858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67544" y="4365104"/>
            <a:ext cx="2915816" cy="2492896"/>
          </a:xfrm>
          <a:prstGeom prst="rect">
            <a:avLst/>
          </a:prstGeom>
          <a:noFill/>
          <a:ln w="9525">
            <a:noFill/>
            <a:miter lim="800000"/>
            <a:headEnd/>
            <a:tailEnd/>
          </a:ln>
        </p:spPr>
      </p:pic>
    </p:spTree>
    <p:extLst>
      <p:ext uri="{BB962C8B-B14F-4D97-AF65-F5344CB8AC3E}">
        <p14:creationId xmlns:p14="http://schemas.microsoft.com/office/powerpoint/2010/main" val="80832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916832"/>
            <a:ext cx="8229600" cy="5249738"/>
          </a:xfrm>
        </p:spPr>
        <p:txBody>
          <a:bodyPr>
            <a:normAutofit fontScale="90000"/>
          </a:bodyPr>
          <a:lstStyle/>
          <a:p>
            <a:pPr algn="l"/>
            <a:r>
              <a:rPr lang="es-PA" sz="4400" dirty="0" smtClean="0">
                <a:latin typeface="Arial" pitchFamily="34" charset="0"/>
                <a:cs typeface="Arial" pitchFamily="34" charset="0"/>
              </a:rPr>
              <a:t>Aplicación de la robótica en la Medicina </a:t>
            </a:r>
            <a:r>
              <a:rPr lang="es-PA" sz="4000" dirty="0" smtClean="0">
                <a:latin typeface="Arial" pitchFamily="34" charset="0"/>
                <a:cs typeface="Arial" pitchFamily="34" charset="0"/>
              </a:rPr>
              <a:t/>
            </a:r>
            <a:br>
              <a:rPr lang="es-PA" sz="4000" dirty="0" smtClean="0">
                <a:latin typeface="Arial" pitchFamily="34" charset="0"/>
                <a:cs typeface="Arial" pitchFamily="34" charset="0"/>
              </a:rPr>
            </a:br>
            <a:r>
              <a:rPr lang="es-PA" sz="2700" b="1" dirty="0" smtClean="0"/>
              <a:t>La Robótica aplicada a la medicina para uso del cirujano:</a:t>
            </a:r>
            <a:r>
              <a:rPr lang="es-PA" sz="2700" dirty="0" smtClean="0"/>
              <a:t/>
            </a:r>
            <a:br>
              <a:rPr lang="es-PA" sz="2700" dirty="0" smtClean="0"/>
            </a:br>
            <a:r>
              <a:rPr lang="es-PA" sz="2700" dirty="0" smtClean="0"/>
              <a:t> </a:t>
            </a:r>
            <a:r>
              <a:rPr lang="es-PA" sz="4000" dirty="0" smtClean="0"/>
              <a:t/>
            </a:r>
            <a:br>
              <a:rPr lang="es-PA" sz="4000" dirty="0" smtClean="0"/>
            </a:br>
            <a:r>
              <a:rPr lang="es-PA" sz="2700" b="1" dirty="0" smtClean="0">
                <a:solidFill>
                  <a:schemeClr val="tx1"/>
                </a:solidFill>
                <a:latin typeface="Arial" pitchFamily="34" charset="0"/>
                <a:cs typeface="Arial" pitchFamily="34" charset="0"/>
              </a:rPr>
              <a:t>La robótica médica pretende compatibilizar el cirujano con el robot para mejorar los procedimientos quirúrgicos.</a:t>
            </a:r>
            <a:r>
              <a:rPr lang="es-PA" sz="4000" dirty="0" smtClean="0"/>
              <a:t/>
            </a:r>
            <a:br>
              <a:rPr lang="es-PA" sz="4000" dirty="0" smtClean="0"/>
            </a:br>
            <a:r>
              <a:rPr lang="es-PA" sz="2700" b="1" dirty="0" smtClean="0">
                <a:solidFill>
                  <a:schemeClr val="tx1"/>
                </a:solidFill>
                <a:latin typeface="Arial" pitchFamily="34" charset="0"/>
                <a:cs typeface="Arial" pitchFamily="34" charset="0"/>
              </a:rPr>
              <a:t>Es una herramienta más, pero es inteligente, ya que trata de compensar las deficiencias y limitaciones que pueda tener el cirujano para realizar ciertas actuaciones. De este modo, se hace posible la implantación de algunas técnicas de cirugía mínimamente invasiva gracias a la utilización de ayudas de soportes robotizados, consiguiendo minimizar la herida, reducir el tiempo de intervención y el de posterior recuperación.</a:t>
            </a:r>
            <a:r>
              <a:rPr lang="es-PA" sz="4000" dirty="0" smtClean="0"/>
              <a:t/>
            </a:r>
            <a:br>
              <a:rPr lang="es-PA" sz="4000" dirty="0" smtClean="0"/>
            </a:br>
            <a:endParaRPr lang="es-PA" sz="4000" dirty="0">
              <a:latin typeface="Arial" pitchFamily="34" charset="0"/>
              <a:cs typeface="Arial" pitchFamily="34" charset="0"/>
            </a:endParaRPr>
          </a:p>
        </p:txBody>
      </p:sp>
    </p:spTree>
    <p:extLst>
      <p:ext uri="{BB962C8B-B14F-4D97-AF65-F5344CB8AC3E}">
        <p14:creationId xmlns:p14="http://schemas.microsoft.com/office/powerpoint/2010/main" val="4204637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032198"/>
            <a:ext cx="4392488" cy="5825802"/>
          </a:xfrm>
        </p:spPr>
        <p:txBody>
          <a:bodyPr>
            <a:normAutofit fontScale="90000"/>
          </a:bodyPr>
          <a:lstStyle/>
          <a:p>
            <a:r>
              <a:rPr lang="es-PA" sz="4000" dirty="0" smtClean="0">
                <a:latin typeface="Arial" pitchFamily="34" charset="0"/>
                <a:cs typeface="Arial" pitchFamily="34" charset="0"/>
              </a:rPr>
              <a:t>Los robots para terapias de rehabilitación</a:t>
            </a:r>
            <a:r>
              <a:rPr lang="es-PA" sz="2700" b="1" dirty="0" smtClean="0">
                <a:solidFill>
                  <a:schemeClr val="tx1"/>
                </a:solidFill>
                <a:latin typeface="Arial" pitchFamily="34" charset="0"/>
                <a:cs typeface="Arial" pitchFamily="34" charset="0"/>
              </a:rPr>
              <a:t>: El</a:t>
            </a:r>
            <a:r>
              <a:rPr lang="es-PA" sz="2700" b="1" dirty="0" smtClean="0">
                <a:solidFill>
                  <a:schemeClr val="tx1"/>
                </a:solidFill>
              </a:rPr>
              <a:t> primer paso consistió en adaptar computadores para que las personas con discapacidades motoras y del habla pudieran comunicarse con las demás. Más adelante se plantearon diseños específicos para cubrir otras necesidades de personas con diversas discapacidades</a:t>
            </a:r>
            <a:br>
              <a:rPr lang="es-PA" sz="2700" b="1" dirty="0" smtClean="0">
                <a:solidFill>
                  <a:schemeClr val="tx1"/>
                </a:solidFill>
              </a:rPr>
            </a:br>
            <a:endParaRPr lang="es-PA" sz="2700" b="1" dirty="0">
              <a:solidFill>
                <a:schemeClr val="tx1"/>
              </a:solidFill>
              <a:latin typeface="Arial" pitchFamily="34" charset="0"/>
              <a:cs typeface="Arial" pitchFamily="34" charset="0"/>
            </a:endParaRPr>
          </a:p>
        </p:txBody>
      </p:sp>
      <p:pic>
        <p:nvPicPr>
          <p:cNvPr id="4" name="3 Imagen" descr="http://www-pagines.fib.upc.es/~rob/protegit/treballs/Q2_03-04/aplic_medicas/Aplicaciones%20robotica_archivos/image002.jpg"/>
          <p:cNvPicPr/>
          <p:nvPr/>
        </p:nvPicPr>
        <p:blipFill>
          <a:blip r:embed="rId2" cstate="print"/>
          <a:srcRect/>
          <a:stretch>
            <a:fillRect/>
          </a:stretch>
        </p:blipFill>
        <p:spPr bwMode="auto">
          <a:xfrm>
            <a:off x="4572000" y="332656"/>
            <a:ext cx="4572000" cy="5688632"/>
          </a:xfrm>
          <a:prstGeom prst="rect">
            <a:avLst/>
          </a:prstGeom>
          <a:noFill/>
          <a:ln w="9525">
            <a:noFill/>
            <a:miter lim="800000"/>
            <a:headEnd/>
            <a:tailEnd/>
          </a:ln>
        </p:spPr>
      </p:pic>
    </p:spTree>
    <p:extLst>
      <p:ext uri="{BB962C8B-B14F-4D97-AF65-F5344CB8AC3E}">
        <p14:creationId xmlns:p14="http://schemas.microsoft.com/office/powerpoint/2010/main" val="1594059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5393754"/>
          </a:xfrm>
        </p:spPr>
        <p:txBody>
          <a:bodyPr>
            <a:normAutofit fontScale="90000"/>
          </a:bodyPr>
          <a:lstStyle/>
          <a:p>
            <a:r>
              <a:rPr lang="es-PA" sz="4000" dirty="0" smtClean="0">
                <a:latin typeface="Arial" pitchFamily="34" charset="0"/>
                <a:cs typeface="Arial" pitchFamily="34" charset="0"/>
              </a:rPr>
              <a:t>La aplicación de la robótica en la Industria</a:t>
            </a:r>
            <a:r>
              <a:rPr lang="es-PA" sz="2400" b="1" dirty="0" smtClean="0">
                <a:solidFill>
                  <a:schemeClr val="tx1"/>
                </a:solidFill>
                <a:effectLst/>
                <a:latin typeface="Arial" pitchFamily="34" charset="0"/>
                <a:cs typeface="Arial" pitchFamily="34" charset="0"/>
              </a:rPr>
              <a:t>: </a:t>
            </a:r>
            <a:r>
              <a:rPr lang="es-PA" sz="2400" b="1" dirty="0" smtClean="0">
                <a:solidFill>
                  <a:schemeClr val="tx1"/>
                </a:solidFill>
                <a:effectLst/>
              </a:rPr>
              <a:t>  En la actualidad los robots son muy utilizados en la industria, siendo un elemento indispensable en la mayoría de los procesos de manufactura.</a:t>
            </a:r>
            <a:r>
              <a:rPr lang="es-PA" sz="4000" dirty="0" smtClean="0"/>
              <a:t/>
            </a:r>
            <a:br>
              <a:rPr lang="es-PA" sz="4000" dirty="0" smtClean="0"/>
            </a:br>
            <a:r>
              <a:rPr lang="es-PA" sz="2700" b="1" dirty="0" smtClean="0">
                <a:solidFill>
                  <a:schemeClr val="tx1"/>
                </a:solidFill>
                <a:latin typeface="Arial" pitchFamily="34" charset="0"/>
                <a:cs typeface="Arial" pitchFamily="34" charset="0"/>
              </a:rPr>
              <a:t> El robot industrial debido a su naturaleza multifuncional puede llevar a cabo un sin número de tareas, para lo cual es necesario estar dispuesto a  admitir cambios en el desarrollo del proceso primitivo como modificaciones en el diseño de piezas, sustitución de sistemas etc., que faciliten y hagan posible la introducción del robot.</a:t>
            </a:r>
            <a:r>
              <a:rPr lang="es-PA" sz="4000" dirty="0" smtClean="0"/>
              <a:t/>
            </a:r>
            <a:br>
              <a:rPr lang="es-PA" sz="4000" dirty="0" smtClean="0"/>
            </a:br>
            <a:endParaRPr lang="es-PA" sz="4000" dirty="0">
              <a:latin typeface="Arial" pitchFamily="34" charset="0"/>
              <a:cs typeface="Arial" pitchFamily="34" charset="0"/>
            </a:endParaRPr>
          </a:p>
        </p:txBody>
      </p:sp>
    </p:spTree>
    <p:extLst>
      <p:ext uri="{BB962C8B-B14F-4D97-AF65-F5344CB8AC3E}">
        <p14:creationId xmlns:p14="http://schemas.microsoft.com/office/powerpoint/2010/main" val="154696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27984" y="2177480"/>
            <a:ext cx="3909120" cy="4680520"/>
          </a:xfrm>
        </p:spPr>
        <p:txBody>
          <a:bodyPr>
            <a:normAutofit fontScale="90000"/>
          </a:bodyPr>
          <a:lstStyle/>
          <a:p>
            <a:pPr algn="ctr"/>
            <a:r>
              <a:rPr lang="es-CL" sz="4400" dirty="0" smtClean="0">
                <a:latin typeface="Arial" pitchFamily="34" charset="0"/>
                <a:cs typeface="Arial" pitchFamily="34" charset="0"/>
              </a:rPr>
              <a:t>Operaciones de Proceso:</a:t>
            </a:r>
            <a:r>
              <a:rPr lang="es-PA" dirty="0" smtClean="0"/>
              <a:t/>
            </a:r>
            <a:br>
              <a:rPr lang="es-PA" dirty="0" smtClean="0"/>
            </a:br>
            <a: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Algunas de estas operaciones son:</a:t>
            </a:r>
            <a:r>
              <a:rPr lang="es-PA"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PA"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Taladro, acanalado, y otras aplicaciones de mecanizado. </a:t>
            </a:r>
            <a:b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Rectificado, pulido, cepillado y operaciones similares. </a:t>
            </a:r>
            <a:b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Remachado</a:t>
            </a:r>
            <a:b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es-CL" sz="27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Taladro</a:t>
            </a:r>
            <a:r>
              <a:rPr lang="es-CL" b="1" dirty="0" smtClean="0"/>
              <a:t/>
            </a:r>
            <a:br>
              <a:rPr lang="es-CL" b="1" dirty="0" smtClean="0"/>
            </a:br>
            <a:r>
              <a:rPr lang="es-PA" dirty="0" smtClean="0"/>
              <a:t/>
            </a:r>
            <a:br>
              <a:rPr lang="es-PA" dirty="0" smtClean="0"/>
            </a:br>
            <a:endParaRPr lang="es-PA" dirty="0"/>
          </a:p>
        </p:txBody>
      </p:sp>
      <p:pic>
        <p:nvPicPr>
          <p:cNvPr id="6" name="5 Imagen" descr="http://www.industriaynegocios.cl/Academicos/AlexanderBorger/Docts%20Docencia/Seminario%20de%20Aut/trabajos/2004/Rob%C3%B3tica/seminario%202004%20robotica/Seminario_Robotica/Documentos/APLICACI%C3%93N%20DE%20LA%20ROB%C3%93TICA_archivos/image005.jpg"/>
          <p:cNvPicPr/>
          <p:nvPr/>
        </p:nvPicPr>
        <p:blipFill>
          <a:blip r:embed="rId2" cstate="print"/>
          <a:srcRect/>
          <a:stretch>
            <a:fillRect/>
          </a:stretch>
        </p:blipFill>
        <p:spPr bwMode="auto">
          <a:xfrm>
            <a:off x="395536" y="692696"/>
            <a:ext cx="4032448" cy="5877272"/>
          </a:xfrm>
          <a:prstGeom prst="rect">
            <a:avLst/>
          </a:prstGeom>
          <a:noFill/>
          <a:ln w="9525">
            <a:noFill/>
            <a:miter lim="800000"/>
            <a:headEnd/>
            <a:tailEnd/>
          </a:ln>
        </p:spPr>
      </p:pic>
    </p:spTree>
    <p:extLst>
      <p:ext uri="{BB962C8B-B14F-4D97-AF65-F5344CB8AC3E}">
        <p14:creationId xmlns:p14="http://schemas.microsoft.com/office/powerpoint/2010/main" val="2062990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http://www.industriaynegocios.cl/Academicos/AlexanderBorger/Docts%20Docencia/Seminario%20de%20Aut/trabajos/2004/Rob%C3%B3tica/seminario%202004%20robotica/Seminario_Robotica/Documentos/APLICACI%C3%93N%20DE%20LA%20ROB%C3%93TICA_archivos/image001.gif"/>
          <p:cNvPicPr/>
          <p:nvPr/>
        </p:nvPicPr>
        <p:blipFill>
          <a:blip r:embed="rId2" cstate="print"/>
          <a:srcRect/>
          <a:stretch>
            <a:fillRect/>
          </a:stretch>
        </p:blipFill>
        <p:spPr bwMode="auto">
          <a:xfrm>
            <a:off x="5220072" y="404664"/>
            <a:ext cx="3456384" cy="6264696"/>
          </a:xfrm>
          <a:prstGeom prst="rect">
            <a:avLst/>
          </a:prstGeom>
          <a:noFill/>
          <a:ln w="9525">
            <a:noFill/>
            <a:miter lim="800000"/>
            <a:headEnd/>
            <a:tailEnd/>
          </a:ln>
        </p:spPr>
      </p:pic>
      <p:sp>
        <p:nvSpPr>
          <p:cNvPr id="2" name="1 Título"/>
          <p:cNvSpPr>
            <a:spLocks noGrp="1"/>
          </p:cNvSpPr>
          <p:nvPr>
            <p:ph type="title"/>
          </p:nvPr>
        </p:nvSpPr>
        <p:spPr>
          <a:xfrm>
            <a:off x="0" y="548680"/>
            <a:ext cx="5256584" cy="4399600"/>
          </a:xfrm>
        </p:spPr>
        <p:txBody>
          <a:bodyPr>
            <a:noAutofit/>
          </a:bodyPr>
          <a:lstStyle/>
          <a:p>
            <a:pPr algn="ctr"/>
            <a:r>
              <a:rPr lang="es-CL" sz="2000" dirty="0" smtClean="0">
                <a:effectLst>
                  <a:outerShdw blurRad="38100" dist="38100" dir="2700000" algn="tl">
                    <a:srgbClr val="000000">
                      <a:alpha val="43137"/>
                    </a:srgbClr>
                  </a:outerShdw>
                </a:effectLst>
                <a:latin typeface="Arial" pitchFamily="34" charset="0"/>
                <a:cs typeface="Arial" pitchFamily="34" charset="0"/>
              </a:rPr>
              <a:t>Aplicación de Transferencia de Material:</a:t>
            </a:r>
            <a:r>
              <a:rPr lang="es-PA" sz="2000" dirty="0" smtClean="0"/>
              <a:t/>
            </a:r>
            <a:br>
              <a:rPr lang="es-PA" sz="2000" dirty="0" smtClean="0"/>
            </a:br>
            <a:r>
              <a:rPr lang="es-CL" sz="2000" b="1" dirty="0" smtClean="0">
                <a:solidFill>
                  <a:schemeClr val="tx1"/>
                </a:solidFill>
                <a:latin typeface="Arial" pitchFamily="34" charset="0"/>
                <a:cs typeface="Arial" pitchFamily="34" charset="0"/>
              </a:rPr>
              <a:t>Las aplicaciones de transferencia de material se definen como aquellas operaciones en las cuales el objetivo primario es mover una pieza de una posición a otra. Son consideraras entre las operaciones más sencillas o directas de realizar por los robots.</a:t>
            </a:r>
            <a:r>
              <a:rPr lang="es-PA" sz="2000" b="1" dirty="0" smtClean="0">
                <a:solidFill>
                  <a:schemeClr val="tx1"/>
                </a:solidFill>
                <a:latin typeface="Arial" pitchFamily="34" charset="0"/>
                <a:cs typeface="Arial" pitchFamily="34" charset="0"/>
              </a:rPr>
              <a:t/>
            </a:r>
            <a:br>
              <a:rPr lang="es-PA" sz="2000" b="1" dirty="0" smtClean="0">
                <a:solidFill>
                  <a:schemeClr val="tx1"/>
                </a:solidFill>
                <a:latin typeface="Arial" pitchFamily="34" charset="0"/>
                <a:cs typeface="Arial" pitchFamily="34" charset="0"/>
              </a:rPr>
            </a:br>
            <a:r>
              <a:rPr lang="es-CL" sz="2000" b="1" dirty="0" smtClean="0">
                <a:solidFill>
                  <a:schemeClr val="tx1"/>
                </a:solidFill>
                <a:latin typeface="Arial" pitchFamily="34" charset="0"/>
                <a:cs typeface="Arial" pitchFamily="34" charset="0"/>
              </a:rPr>
              <a:t>Para las aplicaciones de transferencia de material se requiere comúnmente un robot poco sofisticado, y los requisitos de enclavamiento con otros equipos son típicamente simples.</a:t>
            </a:r>
            <a:r>
              <a:rPr lang="es-PA" sz="2000" dirty="0" smtClean="0"/>
              <a:t/>
            </a:r>
            <a:br>
              <a:rPr lang="es-PA" sz="2000" dirty="0" smtClean="0"/>
            </a:br>
            <a:r>
              <a:rPr lang="es-CL" sz="2000" dirty="0" smtClean="0"/>
              <a:t> </a:t>
            </a:r>
            <a:r>
              <a:rPr lang="es-PA" sz="2000" dirty="0" smtClean="0"/>
              <a:t/>
            </a:r>
            <a:br>
              <a:rPr lang="es-PA" sz="2000" dirty="0" smtClean="0"/>
            </a:br>
            <a:endParaRPr lang="es-PA"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1339350501"/>
              </p:ext>
            </p:extLst>
          </p:nvPr>
        </p:nvGraphicFramePr>
        <p:xfrm>
          <a:off x="755576" y="1340768"/>
          <a:ext cx="7848872" cy="4120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26592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27584" y="548680"/>
            <a:ext cx="7884368" cy="4392488"/>
          </a:xfrm>
        </p:spPr>
        <p:style>
          <a:lnRef idx="1">
            <a:schemeClr val="accent1"/>
          </a:lnRef>
          <a:fillRef idx="3">
            <a:schemeClr val="accent1"/>
          </a:fillRef>
          <a:effectRef idx="2">
            <a:schemeClr val="accent1"/>
          </a:effectRef>
          <a:fontRef idx="minor">
            <a:schemeClr val="lt1"/>
          </a:fontRef>
        </p:style>
        <p:txBody>
          <a:bodyPr>
            <a:normAutofit/>
          </a:bodyPr>
          <a:lstStyle/>
          <a:p>
            <a:pPr algn="ctr"/>
            <a:r>
              <a:rPr lang="es-PA" sz="4000" b="1" dirty="0" smtClean="0">
                <a:solidFill>
                  <a:schemeClr val="tx1"/>
                </a:solidFill>
                <a:latin typeface="Arial" pitchFamily="34" charset="0"/>
                <a:cs typeface="Arial" pitchFamily="34" charset="0"/>
              </a:rPr>
              <a:t>Índice</a:t>
            </a:r>
          </a:p>
          <a:p>
            <a:pPr algn="ctr">
              <a:buFont typeface="Arial" charset="0"/>
              <a:buChar char="•"/>
            </a:pPr>
            <a:r>
              <a:rPr lang="es-PA" sz="2400" b="1" dirty="0" smtClean="0">
                <a:solidFill>
                  <a:schemeClr val="tx1"/>
                </a:solidFill>
                <a:latin typeface="Arial" pitchFamily="34" charset="0"/>
                <a:cs typeface="Arial" pitchFamily="34" charset="0"/>
              </a:rPr>
              <a:t>Aplicación de la robótica en la Educación   </a:t>
            </a:r>
          </a:p>
          <a:p>
            <a:pPr algn="ctr">
              <a:buFont typeface="Arial" charset="0"/>
              <a:buChar char="•"/>
            </a:pPr>
            <a:r>
              <a:rPr lang="es-PA" sz="2400" b="1" dirty="0" smtClean="0">
                <a:solidFill>
                  <a:schemeClr val="tx1"/>
                </a:solidFill>
                <a:latin typeface="Arial" pitchFamily="34" charset="0"/>
                <a:cs typeface="Arial" pitchFamily="34" charset="0"/>
              </a:rPr>
              <a:t>  Aplicación  de la robótica en la Agricultura </a:t>
            </a:r>
          </a:p>
          <a:p>
            <a:pPr algn="ctr">
              <a:buFont typeface="Arial" charset="0"/>
              <a:buChar char="•"/>
            </a:pPr>
            <a:r>
              <a:rPr lang="es-PA" sz="2400" b="1" dirty="0" smtClean="0">
                <a:solidFill>
                  <a:schemeClr val="tx1"/>
                </a:solidFill>
                <a:latin typeface="Arial" pitchFamily="34" charset="0"/>
                <a:cs typeface="Arial" pitchFamily="34" charset="0"/>
              </a:rPr>
              <a:t>Aplicación de la robótica en la Medicina </a:t>
            </a:r>
          </a:p>
          <a:p>
            <a:pPr algn="ctr">
              <a:buFont typeface="Arial" charset="0"/>
              <a:buChar char="•"/>
            </a:pPr>
            <a:r>
              <a:rPr lang="es-PA" sz="2400" b="1" dirty="0" smtClean="0">
                <a:solidFill>
                  <a:schemeClr val="tx1"/>
                </a:solidFill>
                <a:latin typeface="Arial" pitchFamily="34" charset="0"/>
                <a:cs typeface="Arial" pitchFamily="34" charset="0"/>
              </a:rPr>
              <a:t>Aplicación de la robótica en la Industria</a:t>
            </a:r>
            <a:endParaRPr lang="es-PA" sz="24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314235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420888"/>
            <a:ext cx="8229600" cy="6401866"/>
          </a:xfrm>
        </p:spPr>
        <p:txBody>
          <a:bodyPr>
            <a:normAutofit fontScale="90000"/>
          </a:bodyPr>
          <a:lstStyle/>
          <a:p>
            <a:pPr fontAlgn="base"/>
            <a:r>
              <a:rPr lang="es-ES" sz="4400" dirty="0" smtClean="0">
                <a:solidFill>
                  <a:schemeClr val="accent1"/>
                </a:solidFill>
                <a:effectLst/>
                <a:latin typeface="Arial" pitchFamily="34" charset="0"/>
                <a:cs typeface="Arial" pitchFamily="34" charset="0"/>
              </a:rPr>
              <a:t>La aplicación de la robótica en la Educación </a:t>
            </a:r>
            <a:r>
              <a:rPr lang="es-PA" sz="4000" dirty="0" smtClean="0"/>
              <a:t/>
            </a:r>
            <a:br>
              <a:rPr lang="es-PA" sz="4000" dirty="0" smtClean="0"/>
            </a:br>
            <a:r>
              <a:rPr lang="es-PA" sz="2700" dirty="0" smtClean="0"/>
              <a:t/>
            </a:r>
            <a:br>
              <a:rPr lang="es-PA" sz="2700" dirty="0" smtClean="0"/>
            </a:br>
            <a:r>
              <a:rPr lang="es-PA" sz="2700" b="1" dirty="0" smtClean="0">
                <a:solidFill>
                  <a:schemeClr val="tx1">
                    <a:lumMod val="95000"/>
                  </a:schemeClr>
                </a:solidFill>
                <a:effectLst>
                  <a:outerShdw blurRad="38100" dist="38100" dir="2700000" algn="tl">
                    <a:srgbClr val="000000">
                      <a:alpha val="43137"/>
                    </a:srgbClr>
                  </a:outerShdw>
                </a:effectLst>
              </a:rPr>
              <a:t>Cuando el niño programa una computadora, adquiere un sentido de dominio sobre un elemento de la tecnología. A la vez, establece un íntimo contacto con algunas de las ideas más profundas de la ciencia, la matemática, el lenguaje, y el arte de la construcción de modelos intelectuales. Si a esto se le agrega el poder de trasladar esta programación a objetos concretos, la actividad intelectual se vuelve mucho más rica y emocionante. </a:t>
            </a:r>
            <a:r>
              <a:rPr lang="es-PA" sz="4000" b="1" dirty="0" smtClean="0">
                <a:solidFill>
                  <a:schemeClr val="tx1">
                    <a:lumMod val="95000"/>
                  </a:schemeClr>
                </a:solidFill>
                <a:effectLst>
                  <a:outerShdw blurRad="38100" dist="38100" dir="2700000" algn="tl">
                    <a:srgbClr val="000000">
                      <a:alpha val="43137"/>
                    </a:srgbClr>
                  </a:outerShdw>
                </a:effectLst>
              </a:rPr>
              <a:t/>
            </a:r>
            <a:br>
              <a:rPr lang="es-PA" sz="4000" b="1" dirty="0" smtClean="0">
                <a:solidFill>
                  <a:schemeClr val="tx1">
                    <a:lumMod val="95000"/>
                  </a:schemeClr>
                </a:solidFill>
                <a:effectLst>
                  <a:outerShdw blurRad="38100" dist="38100" dir="2700000" algn="tl">
                    <a:srgbClr val="000000">
                      <a:alpha val="43137"/>
                    </a:srgbClr>
                  </a:outerShdw>
                </a:effectLst>
              </a:rPr>
            </a:br>
            <a:r>
              <a:rPr lang="es-PA" sz="4000" dirty="0" smtClean="0"/>
              <a:t/>
            </a:r>
            <a:br>
              <a:rPr lang="es-PA" sz="4000" dirty="0" smtClean="0"/>
            </a:br>
            <a:r>
              <a:rPr lang="es-ES" sz="4000" dirty="0" smtClean="0">
                <a:solidFill>
                  <a:schemeClr val="bg1"/>
                </a:solidFill>
                <a:effectLst/>
              </a:rPr>
              <a:t/>
            </a:r>
            <a:br>
              <a:rPr lang="es-ES" sz="4000" dirty="0" smtClean="0">
                <a:solidFill>
                  <a:schemeClr val="bg1"/>
                </a:solidFill>
                <a:effectLst/>
              </a:rPr>
            </a:br>
            <a:r>
              <a:rPr lang="es-ES" sz="2400" dirty="0">
                <a:solidFill>
                  <a:schemeClr val="bg1"/>
                </a:solidFill>
                <a:effectLst/>
              </a:rPr>
              <a:t/>
            </a:r>
            <a:br>
              <a:rPr lang="es-ES" sz="2400" dirty="0">
                <a:solidFill>
                  <a:schemeClr val="bg1"/>
                </a:solidFill>
                <a:effectLst/>
              </a:rPr>
            </a:br>
            <a:r>
              <a:rPr lang="es-ES" sz="2400" dirty="0">
                <a:solidFill>
                  <a:schemeClr val="bg1"/>
                </a:solidFill>
                <a:effectLst/>
              </a:rPr>
              <a:t/>
            </a:r>
            <a:br>
              <a:rPr lang="es-ES" sz="2400" dirty="0">
                <a:solidFill>
                  <a:schemeClr val="bg1"/>
                </a:solidFill>
                <a:effectLst/>
              </a:rPr>
            </a:br>
            <a:r>
              <a:rPr lang="es-ES" sz="2400" dirty="0" smtClean="0">
                <a:solidFill>
                  <a:schemeClr val="bg1"/>
                </a:solidFill>
                <a:effectLst/>
              </a:rPr>
              <a:t/>
            </a:r>
            <a:br>
              <a:rPr lang="es-ES" sz="2400" dirty="0" smtClean="0">
                <a:solidFill>
                  <a:schemeClr val="bg1"/>
                </a:solidFill>
                <a:effectLst/>
              </a:rPr>
            </a:br>
            <a:r>
              <a:rPr lang="es-ES" sz="2400" dirty="0">
                <a:solidFill>
                  <a:schemeClr val="bg1"/>
                </a:solidFill>
                <a:effectLst/>
              </a:rPr>
              <a:t/>
            </a:r>
            <a:br>
              <a:rPr lang="es-ES" sz="2400" dirty="0">
                <a:solidFill>
                  <a:schemeClr val="bg1"/>
                </a:solidFill>
                <a:effectLst/>
              </a:rPr>
            </a:br>
            <a:endParaRPr lang="es-PA" sz="4000" dirty="0">
              <a:solidFill>
                <a:schemeClr val="bg1"/>
              </a:solidFill>
              <a:effectLst/>
            </a:endParaRPr>
          </a:p>
        </p:txBody>
      </p:sp>
    </p:spTree>
    <p:extLst>
      <p:ext uri="{BB962C8B-B14F-4D97-AF65-F5344CB8AC3E}">
        <p14:creationId xmlns:p14="http://schemas.microsoft.com/office/powerpoint/2010/main" val="366847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5825802"/>
          </a:xfrm>
        </p:spPr>
        <p:txBody>
          <a:bodyPr>
            <a:normAutofit/>
          </a:bodyPr>
          <a:lstStyle/>
          <a:p>
            <a:pPr fontAlgn="base"/>
            <a:r>
              <a:rPr lang="es-PA" sz="2700" b="1" dirty="0" smtClean="0">
                <a:latin typeface="Arial" pitchFamily="34" charset="0"/>
                <a:cs typeface="Arial" pitchFamily="34" charset="0"/>
              </a:rPr>
              <a:t>¿Qué puede hacer la robótica por los estudiantes? </a:t>
            </a:r>
            <a:br>
              <a:rPr lang="es-PA" sz="2700" b="1" dirty="0" smtClean="0">
                <a:latin typeface="Arial" pitchFamily="34" charset="0"/>
                <a:cs typeface="Arial" pitchFamily="34" charset="0"/>
              </a:rPr>
            </a:br>
            <a:r>
              <a:rPr lang="es-PA" sz="2800" b="1" dirty="0" smtClean="0"/>
              <a:t> </a:t>
            </a:r>
            <a:r>
              <a:rPr lang="es-PA" sz="2800" b="1" i="1" dirty="0" smtClean="0">
                <a:solidFill>
                  <a:schemeClr val="accent1"/>
                </a:solidFill>
                <a:effectLst>
                  <a:outerShdw blurRad="38100" dist="38100" dir="2700000" algn="tl">
                    <a:srgbClr val="000000">
                      <a:alpha val="43137"/>
                    </a:srgbClr>
                  </a:outerShdw>
                </a:effectLst>
              </a:rPr>
              <a:t>Los estudiantes de primaria-intermedia </a:t>
            </a:r>
            <a:r>
              <a:rPr lang="es-PA" sz="2800" i="1" dirty="0" smtClean="0">
                <a:solidFill>
                  <a:schemeClr val="accent1"/>
                </a:solidFill>
                <a:effectLst>
                  <a:outerShdw blurRad="38100" dist="38100" dir="2700000" algn="tl">
                    <a:srgbClr val="000000">
                      <a:alpha val="43137"/>
                    </a:srgbClr>
                  </a:outerShdw>
                </a:effectLst>
              </a:rPr>
              <a:t> : </a:t>
            </a:r>
            <a:r>
              <a:rPr lang="es-PA" sz="2700" b="1" dirty="0" smtClean="0">
                <a:solidFill>
                  <a:schemeClr val="tx1"/>
                </a:solidFill>
                <a:effectLst/>
              </a:rPr>
              <a:t>pueden aprender de forma progresiva cómo funcionan los engranajes, como seguir un plano de construcción, como escribir y depurar un procedimiento, luego que cumpla una tarea como planear un proyecto. Pueden inventar máquinas, crear tareas, resolver problemas. Se vuelven inventores, diseñadores, experimentadores y científicos</a:t>
            </a:r>
            <a:r>
              <a:rPr lang="es-PA" b="1" dirty="0" smtClean="0">
                <a:solidFill>
                  <a:schemeClr val="tx1"/>
                </a:solidFill>
                <a:effectLst/>
              </a:rPr>
              <a:t>. </a:t>
            </a:r>
            <a:endParaRPr lang="es-PA" b="1" dirty="0">
              <a:solidFill>
                <a:schemeClr val="tx1"/>
              </a:solidFill>
              <a:effectLst/>
            </a:endParaRPr>
          </a:p>
        </p:txBody>
      </p:sp>
    </p:spTree>
    <p:extLst>
      <p:ext uri="{BB962C8B-B14F-4D97-AF65-F5344CB8AC3E}">
        <p14:creationId xmlns:p14="http://schemas.microsoft.com/office/powerpoint/2010/main" val="156849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6041826"/>
          </a:xfrm>
        </p:spPr>
        <p:txBody>
          <a:bodyPr>
            <a:normAutofit/>
          </a:bodyPr>
          <a:lstStyle/>
          <a:p>
            <a:r>
              <a:rPr lang="es-PA" sz="2800" b="1" dirty="0" smtClean="0"/>
              <a:t>Los estudiantes avanzados de primaria y secundaria:</a:t>
            </a:r>
            <a:r>
              <a:rPr lang="es-PA" dirty="0" smtClean="0"/>
              <a:t> </a:t>
            </a:r>
            <a:r>
              <a:rPr lang="es-PA" sz="2700" b="1" dirty="0" smtClean="0">
                <a:solidFill>
                  <a:schemeClr val="tx1"/>
                </a:solidFill>
                <a:effectLst>
                  <a:outerShdw blurRad="38100" dist="38100" dir="2700000" algn="tl">
                    <a:srgbClr val="000000">
                      <a:alpha val="43137"/>
                    </a:srgbClr>
                  </a:outerShdw>
                </a:effectLst>
              </a:rPr>
              <a:t>Aprenderán sobre conceptos de precisión, depuración, toma de decisiones estimación, electrónica, etc. Los robots son una introducción al mundo de la programación y la ingeniería. Los alumnos pueden comprender los roles importantes que pueden cumplir los robots, desde realizar tareas en la industria hasta asistir a personas discapacitadas. </a:t>
            </a:r>
            <a:endParaRPr lang="es-PA" sz="27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3555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24744"/>
            <a:ext cx="8229600" cy="5465762"/>
          </a:xfrm>
        </p:spPr>
        <p:txBody>
          <a:bodyPr>
            <a:noAutofit/>
          </a:bodyPr>
          <a:lstStyle/>
          <a:p>
            <a:r>
              <a:rPr lang="es-PA" sz="2400" dirty="0" smtClean="0">
                <a:latin typeface="Arial" pitchFamily="34" charset="0"/>
                <a:cs typeface="Arial" pitchFamily="34" charset="0"/>
              </a:rPr>
              <a:t>Aplicaciones de la robótica</a:t>
            </a:r>
            <a:br>
              <a:rPr lang="es-PA" sz="2400" dirty="0" smtClean="0">
                <a:latin typeface="Arial" pitchFamily="34" charset="0"/>
                <a:cs typeface="Arial" pitchFamily="34" charset="0"/>
              </a:rPr>
            </a:br>
            <a:r>
              <a:rPr lang="es-PA" sz="2400" dirty="0" smtClean="0">
                <a:latin typeface="Arial" pitchFamily="34" charset="0"/>
                <a:cs typeface="Arial" pitchFamily="34" charset="0"/>
              </a:rPr>
              <a:t>en la agricultura</a:t>
            </a:r>
            <a:r>
              <a:rPr lang="es-PA" sz="2400" b="1" dirty="0" smtClean="0"/>
              <a:t/>
            </a:r>
            <a:br>
              <a:rPr lang="es-PA" sz="2400" b="1" dirty="0" smtClean="0"/>
            </a:br>
            <a:r>
              <a:rPr lang="es-PA" sz="2400" b="1" dirty="0" smtClean="0">
                <a:solidFill>
                  <a:schemeClr val="tx1"/>
                </a:solidFill>
              </a:rPr>
              <a:t>La robótica en la agricultura</a:t>
            </a:r>
            <a:r>
              <a:rPr lang="es-PA" sz="2400" b="1" dirty="0" smtClean="0"/>
              <a:t/>
            </a:r>
            <a:br>
              <a:rPr lang="es-PA" sz="2400" b="1" dirty="0" smtClean="0"/>
            </a:br>
            <a:r>
              <a:rPr lang="es-PA" sz="2400" b="1" dirty="0" smtClean="0">
                <a:solidFill>
                  <a:schemeClr val="tx1"/>
                </a:solidFill>
              </a:rPr>
              <a:t>Tanto en la agricultura protegida como extensiva</a:t>
            </a:r>
            <a:br>
              <a:rPr lang="es-PA" sz="2400" b="1" dirty="0" smtClean="0">
                <a:solidFill>
                  <a:schemeClr val="tx1"/>
                </a:solidFill>
              </a:rPr>
            </a:br>
            <a:r>
              <a:rPr lang="es-PA" sz="2400" b="1" dirty="0" smtClean="0">
                <a:solidFill>
                  <a:schemeClr val="tx1"/>
                </a:solidFill>
              </a:rPr>
              <a:t>se requiere de mucha mano de obra y</a:t>
            </a:r>
            <a:br>
              <a:rPr lang="es-PA" sz="2400" b="1" dirty="0" smtClean="0">
                <a:solidFill>
                  <a:schemeClr val="tx1"/>
                </a:solidFill>
              </a:rPr>
            </a:br>
            <a:r>
              <a:rPr lang="es-PA" sz="2400" b="1" dirty="0" smtClean="0">
                <a:solidFill>
                  <a:schemeClr val="tx1"/>
                </a:solidFill>
              </a:rPr>
              <a:t>equipos ,debido al incremento de los volúmenes</a:t>
            </a:r>
            <a:br>
              <a:rPr lang="es-PA" sz="2400" b="1" dirty="0" smtClean="0">
                <a:solidFill>
                  <a:schemeClr val="tx1"/>
                </a:solidFill>
              </a:rPr>
            </a:br>
            <a:r>
              <a:rPr lang="es-PA" sz="2400" b="1" dirty="0" smtClean="0">
                <a:solidFill>
                  <a:schemeClr val="tx1"/>
                </a:solidFill>
              </a:rPr>
              <a:t>de producción requeridos, por lo que es</a:t>
            </a:r>
            <a:br>
              <a:rPr lang="es-PA" sz="2400" b="1" dirty="0" smtClean="0">
                <a:solidFill>
                  <a:schemeClr val="tx1"/>
                </a:solidFill>
              </a:rPr>
            </a:br>
            <a:r>
              <a:rPr lang="es-PA" sz="2400" b="1" dirty="0" smtClean="0">
                <a:solidFill>
                  <a:schemeClr val="tx1"/>
                </a:solidFill>
              </a:rPr>
              <a:t>necesario desarrollar nuevas sistemas para</a:t>
            </a:r>
            <a:br>
              <a:rPr lang="es-PA" sz="2400" b="1" dirty="0" smtClean="0">
                <a:solidFill>
                  <a:schemeClr val="tx1"/>
                </a:solidFill>
              </a:rPr>
            </a:br>
            <a:r>
              <a:rPr lang="es-PA" sz="2400" b="1" dirty="0" smtClean="0">
                <a:solidFill>
                  <a:schemeClr val="tx1"/>
                </a:solidFill>
              </a:rPr>
              <a:t>mejorar la eficiencia de los equipos utilizados</a:t>
            </a:r>
            <a:br>
              <a:rPr lang="es-PA" sz="2400" b="1" dirty="0" smtClean="0">
                <a:solidFill>
                  <a:schemeClr val="tx1"/>
                </a:solidFill>
              </a:rPr>
            </a:br>
            <a:r>
              <a:rPr lang="es-PA" sz="2400" b="1" dirty="0" smtClean="0">
                <a:solidFill>
                  <a:schemeClr val="tx1"/>
                </a:solidFill>
              </a:rPr>
              <a:t>en las labores agrícolas, las cuales consisten</a:t>
            </a:r>
            <a:br>
              <a:rPr lang="es-PA" sz="2400" b="1" dirty="0" smtClean="0">
                <a:solidFill>
                  <a:schemeClr val="tx1"/>
                </a:solidFill>
              </a:rPr>
            </a:br>
            <a:r>
              <a:rPr lang="es-PA" sz="2400" b="1" dirty="0" smtClean="0">
                <a:solidFill>
                  <a:schemeClr val="tx1"/>
                </a:solidFill>
              </a:rPr>
              <a:t>en combinar las tecnologías informática,</a:t>
            </a:r>
            <a:br>
              <a:rPr lang="es-PA" sz="2400" b="1" dirty="0" smtClean="0">
                <a:solidFill>
                  <a:schemeClr val="tx1"/>
                </a:solidFill>
              </a:rPr>
            </a:br>
            <a:r>
              <a:rPr lang="es-PA" sz="2400" b="1" dirty="0" smtClean="0">
                <a:solidFill>
                  <a:schemeClr val="tx1"/>
                </a:solidFill>
              </a:rPr>
              <a:t>electrónica y mecánica disponible para el</a:t>
            </a:r>
            <a:br>
              <a:rPr lang="es-PA" sz="2400" b="1" dirty="0" smtClean="0">
                <a:solidFill>
                  <a:schemeClr val="tx1"/>
                </a:solidFill>
              </a:rPr>
            </a:br>
            <a:r>
              <a:rPr lang="es-PA" sz="2400" b="1" dirty="0" smtClean="0">
                <a:solidFill>
                  <a:schemeClr val="tx1"/>
                </a:solidFill>
              </a:rPr>
              <a:t>desarrollo de máquinas más inteligentes y</a:t>
            </a:r>
            <a:br>
              <a:rPr lang="es-PA" sz="2400" b="1" dirty="0" smtClean="0">
                <a:solidFill>
                  <a:schemeClr val="tx1"/>
                </a:solidFill>
              </a:rPr>
            </a:br>
            <a:r>
              <a:rPr lang="es-PA" sz="2400" b="1" dirty="0" smtClean="0">
                <a:solidFill>
                  <a:schemeClr val="tx1"/>
                </a:solidFill>
              </a:rPr>
              <a:t>eficientes, que puedan hacer las actividades</a:t>
            </a:r>
            <a:br>
              <a:rPr lang="es-PA" sz="2400" b="1" dirty="0" smtClean="0">
                <a:solidFill>
                  <a:schemeClr val="tx1"/>
                </a:solidFill>
              </a:rPr>
            </a:br>
            <a:r>
              <a:rPr lang="es-PA" sz="2400" b="1" dirty="0" smtClean="0">
                <a:solidFill>
                  <a:schemeClr val="tx1"/>
                </a:solidFill>
              </a:rPr>
              <a:t>agrícolas de manera correcta.</a:t>
            </a:r>
            <a:endParaRPr lang="es-PA" sz="2400" b="1" dirty="0">
              <a:solidFill>
                <a:schemeClr val="tx1"/>
              </a:solidFill>
            </a:endParaRPr>
          </a:p>
        </p:txBody>
      </p:sp>
    </p:spTree>
    <p:extLst>
      <p:ext uri="{BB962C8B-B14F-4D97-AF65-F5344CB8AC3E}">
        <p14:creationId xmlns:p14="http://schemas.microsoft.com/office/powerpoint/2010/main" val="313371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6525344"/>
          </a:xfrm>
        </p:spPr>
        <p:txBody>
          <a:bodyPr>
            <a:noAutofit/>
          </a:bodyPr>
          <a:lstStyle/>
          <a:p>
            <a:r>
              <a:rPr lang="es-PA" sz="2000" b="1" dirty="0" smtClean="0">
                <a:solidFill>
                  <a:schemeClr val="accent1"/>
                </a:solidFill>
              </a:rPr>
              <a:t>Algunas de las Universidades e instituciones que aplican la robótica en la Agricultura </a:t>
            </a:r>
            <a:r>
              <a:rPr lang="es-PA" sz="2000" b="1" dirty="0" smtClean="0">
                <a:solidFill>
                  <a:schemeClr val="tx1"/>
                </a:solidFill>
              </a:rPr>
              <a:t>: </a:t>
            </a:r>
            <a:r>
              <a:rPr lang="es-PA" sz="2000" b="1" i="1" dirty="0" smtClean="0">
                <a:solidFill>
                  <a:schemeClr val="tx1"/>
                </a:solidFill>
              </a:rPr>
              <a:t>Laboratorio de bio-robótica de la Universidad Tecnológica de Delft( Holanda )</a:t>
            </a:r>
            <a:r>
              <a:rPr lang="es-PA" sz="2000" b="1" dirty="0" smtClean="0">
                <a:solidFill>
                  <a:schemeClr val="tx1"/>
                </a:solidFill>
              </a:rPr>
              <a:t> : Entre los trabajos que se realizan en el laboratorio de bio-robótica de la Universidad</a:t>
            </a:r>
            <a:br>
              <a:rPr lang="es-PA" sz="2000" b="1" dirty="0" smtClean="0">
                <a:solidFill>
                  <a:schemeClr val="tx1"/>
                </a:solidFill>
              </a:rPr>
            </a:br>
            <a:r>
              <a:rPr lang="es-PA" sz="2000" b="1" dirty="0" smtClean="0">
                <a:solidFill>
                  <a:schemeClr val="tx1"/>
                </a:solidFill>
              </a:rPr>
              <a:t>Técnica de Delft, está el desarrollo de máquinas</a:t>
            </a:r>
            <a:br>
              <a:rPr lang="es-PA" sz="2000" b="1" dirty="0" smtClean="0">
                <a:solidFill>
                  <a:schemeClr val="tx1"/>
                </a:solidFill>
              </a:rPr>
            </a:br>
            <a:r>
              <a:rPr lang="es-PA" sz="2000" b="1" dirty="0" smtClean="0">
                <a:solidFill>
                  <a:schemeClr val="tx1"/>
                </a:solidFill>
              </a:rPr>
              <a:t>que caminen a pie con la mayor apariencia</a:t>
            </a:r>
            <a:br>
              <a:rPr lang="es-PA" sz="2000" b="1" dirty="0" smtClean="0">
                <a:solidFill>
                  <a:schemeClr val="tx1"/>
                </a:solidFill>
              </a:rPr>
            </a:br>
            <a:r>
              <a:rPr lang="es-PA" sz="2000" b="1" dirty="0" smtClean="0">
                <a:solidFill>
                  <a:schemeClr val="tx1"/>
                </a:solidFill>
              </a:rPr>
              <a:t>humana, es decir, el desarrollo de robots</a:t>
            </a:r>
            <a:br>
              <a:rPr lang="es-PA" sz="2000" b="1" dirty="0" smtClean="0">
                <a:solidFill>
                  <a:schemeClr val="tx1"/>
                </a:solidFill>
              </a:rPr>
            </a:br>
            <a:r>
              <a:rPr lang="es-PA" sz="2000" b="1" dirty="0" smtClean="0">
                <a:solidFill>
                  <a:schemeClr val="tx1"/>
                </a:solidFill>
              </a:rPr>
              <a:t>inspirados biológicamente y con una forma</a:t>
            </a:r>
            <a:br>
              <a:rPr lang="es-PA" sz="2000" b="1" dirty="0" smtClean="0">
                <a:solidFill>
                  <a:schemeClr val="tx1"/>
                </a:solidFill>
              </a:rPr>
            </a:br>
            <a:r>
              <a:rPr lang="es-PA" sz="2000" b="1" dirty="0" smtClean="0">
                <a:solidFill>
                  <a:schemeClr val="tx1"/>
                </a:solidFill>
              </a:rPr>
              <a:t>natural de caminar, haciendo uso de las tecnologías de la mecánica, eléctrica e informática.</a:t>
            </a:r>
            <a:br>
              <a:rPr lang="es-PA" sz="2000" b="1" dirty="0" smtClean="0">
                <a:solidFill>
                  <a:schemeClr val="tx1"/>
                </a:solidFill>
              </a:rPr>
            </a:br>
            <a:r>
              <a:rPr lang="es-PA" sz="2000" b="1" dirty="0" smtClean="0">
                <a:solidFill>
                  <a:schemeClr val="tx1"/>
                </a:solidFill>
              </a:rPr>
              <a:t>Para ello, se está trabajando arduamente</a:t>
            </a:r>
            <a:br>
              <a:rPr lang="es-PA" sz="2000" b="1" dirty="0" smtClean="0">
                <a:solidFill>
                  <a:schemeClr val="tx1"/>
                </a:solidFill>
              </a:rPr>
            </a:br>
            <a:r>
              <a:rPr lang="es-PA" sz="2000" b="1" dirty="0" smtClean="0">
                <a:solidFill>
                  <a:schemeClr val="tx1"/>
                </a:solidFill>
              </a:rPr>
              <a:t>con la simulación del funcionamiento del</a:t>
            </a:r>
            <a:br>
              <a:rPr lang="es-PA" sz="2000" b="1" dirty="0" smtClean="0">
                <a:solidFill>
                  <a:schemeClr val="tx1"/>
                </a:solidFill>
              </a:rPr>
            </a:br>
            <a:r>
              <a:rPr lang="es-PA" sz="2000" b="1" dirty="0" smtClean="0">
                <a:solidFill>
                  <a:schemeClr val="tx1"/>
                </a:solidFill>
              </a:rPr>
              <a:t>exoesqueleto humano y articulaciones de los</a:t>
            </a:r>
            <a:br>
              <a:rPr lang="es-PA" sz="2000" b="1" dirty="0" smtClean="0">
                <a:solidFill>
                  <a:schemeClr val="tx1"/>
                </a:solidFill>
              </a:rPr>
            </a:br>
            <a:r>
              <a:rPr lang="es-PA" sz="2000" b="1" dirty="0" smtClean="0">
                <a:solidFill>
                  <a:schemeClr val="tx1"/>
                </a:solidFill>
              </a:rPr>
              <a:t>pies , rodillas y manos de los robots , procurando</a:t>
            </a:r>
            <a:br>
              <a:rPr lang="es-PA" sz="2000" b="1" dirty="0" smtClean="0">
                <a:solidFill>
                  <a:schemeClr val="tx1"/>
                </a:solidFill>
              </a:rPr>
            </a:br>
            <a:r>
              <a:rPr lang="es-PA" sz="2000" b="1" dirty="0" smtClean="0">
                <a:solidFill>
                  <a:schemeClr val="tx1"/>
                </a:solidFill>
              </a:rPr>
              <a:t>usar la energía de manera más eficiente.</a:t>
            </a:r>
            <a:r>
              <a:rPr lang="es-PA" sz="2400" b="1" dirty="0" smtClean="0">
                <a:solidFill>
                  <a:schemeClr val="tx1"/>
                </a:solidFill>
              </a:rPr>
              <a:t/>
            </a:r>
            <a:br>
              <a:rPr lang="es-PA" sz="2400" b="1" dirty="0" smtClean="0">
                <a:solidFill>
                  <a:schemeClr val="tx1"/>
                </a:solidFill>
              </a:rPr>
            </a:br>
            <a:r>
              <a:rPr lang="es-PA" sz="2400" b="1" dirty="0" smtClean="0">
                <a:solidFill>
                  <a:schemeClr val="tx1"/>
                </a:solidFill>
              </a:rPr>
              <a:t/>
            </a:r>
            <a:br>
              <a:rPr lang="es-PA" sz="2400" b="1" dirty="0" smtClean="0">
                <a:solidFill>
                  <a:schemeClr val="tx1"/>
                </a:solidFill>
              </a:rPr>
            </a:br>
            <a:r>
              <a:rPr lang="es-PA" sz="2400" b="1" dirty="0" smtClean="0">
                <a:solidFill>
                  <a:schemeClr val="tx1"/>
                </a:solidFill>
              </a:rPr>
              <a:t/>
            </a:r>
            <a:br>
              <a:rPr lang="es-PA" sz="2400" b="1" dirty="0" smtClean="0">
                <a:solidFill>
                  <a:schemeClr val="tx1"/>
                </a:solidFill>
              </a:rPr>
            </a:br>
            <a:endParaRPr lang="es-PA" sz="2400" b="1" dirty="0">
              <a:solidFill>
                <a:schemeClr val="tx1"/>
              </a:solidFill>
            </a:endParaRPr>
          </a:p>
        </p:txBody>
      </p:sp>
    </p:spTree>
    <p:extLst>
      <p:ext uri="{BB962C8B-B14F-4D97-AF65-F5344CB8AC3E}">
        <p14:creationId xmlns:p14="http://schemas.microsoft.com/office/powerpoint/2010/main" val="1446919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68288"/>
            <a:ext cx="8229600" cy="5248275"/>
          </a:xfrm>
        </p:spPr>
        <p:txBody>
          <a:bodyPr>
            <a:noAutofit/>
          </a:bodyPr>
          <a:lstStyle/>
          <a:p>
            <a:r>
              <a:rPr lang="es-PA" sz="2400" b="1" dirty="0" smtClean="0">
                <a:solidFill>
                  <a:schemeClr val="tx1"/>
                </a:solidFill>
              </a:rPr>
              <a:t/>
            </a:r>
            <a:br>
              <a:rPr lang="es-PA" sz="2400" b="1" dirty="0" smtClean="0">
                <a:solidFill>
                  <a:schemeClr val="tx1"/>
                </a:solidFill>
              </a:rPr>
            </a:br>
            <a:r>
              <a:rPr lang="es-PA" sz="2400" b="1" dirty="0" smtClean="0">
                <a:solidFill>
                  <a:schemeClr val="tx1"/>
                </a:solidFill>
              </a:rPr>
              <a:t/>
            </a:r>
            <a:br>
              <a:rPr lang="es-PA" sz="2400" b="1" dirty="0" smtClean="0">
                <a:solidFill>
                  <a:schemeClr val="tx1"/>
                </a:solidFill>
              </a:rPr>
            </a:br>
            <a:endParaRPr lang="es-PA" sz="2400" b="1" dirty="0">
              <a:solidFill>
                <a:schemeClr val="tx1"/>
              </a:solidFill>
            </a:endParaRPr>
          </a:p>
        </p:txBody>
      </p:sp>
      <p:sp>
        <p:nvSpPr>
          <p:cNvPr id="5" name="4 Rectángulo"/>
          <p:cNvSpPr/>
          <p:nvPr/>
        </p:nvSpPr>
        <p:spPr>
          <a:xfrm>
            <a:off x="467544" y="620688"/>
            <a:ext cx="8064896" cy="1938992"/>
          </a:xfrm>
          <a:prstGeom prst="rect">
            <a:avLst/>
          </a:prstGeom>
        </p:spPr>
        <p:txBody>
          <a:bodyPr wrap="square">
            <a:spAutoFit/>
          </a:bodyPr>
          <a:lstStyle/>
          <a:p>
            <a:r>
              <a:rPr lang="es-PA" sz="2400" b="1" dirty="0" smtClean="0">
                <a:latin typeface="Arial" pitchFamily="34" charset="0"/>
                <a:cs typeface="Arial" pitchFamily="34" charset="0"/>
              </a:rPr>
              <a:t>En el sector agrícola podría emplearse en actividades</a:t>
            </a:r>
          </a:p>
          <a:p>
            <a:r>
              <a:rPr lang="es-PA" sz="2400" b="1" dirty="0" smtClean="0">
                <a:latin typeface="Arial" pitchFamily="34" charset="0"/>
                <a:cs typeface="Arial" pitchFamily="34" charset="0"/>
              </a:rPr>
              <a:t>que se necesiten desplazamiento</a:t>
            </a:r>
          </a:p>
          <a:p>
            <a:r>
              <a:rPr lang="es-PA" sz="2400" b="1" dirty="0" smtClean="0">
                <a:latin typeface="Arial" pitchFamily="34" charset="0"/>
                <a:cs typeface="Arial" pitchFamily="34" charset="0"/>
              </a:rPr>
              <a:t>como la aplicación de productos fitosanitarios</a:t>
            </a:r>
          </a:p>
          <a:p>
            <a:r>
              <a:rPr lang="es-PA" sz="2400" b="1" dirty="0" smtClean="0">
                <a:latin typeface="Arial" pitchFamily="34" charset="0"/>
                <a:cs typeface="Arial" pitchFamily="34" charset="0"/>
              </a:rPr>
              <a:t>y monitoreo de los cultivos en extensivo o</a:t>
            </a:r>
          </a:p>
          <a:p>
            <a:r>
              <a:rPr lang="es-PA" sz="2400" b="1" dirty="0" smtClean="0">
                <a:latin typeface="Arial" pitchFamily="34" charset="0"/>
                <a:cs typeface="Arial" pitchFamily="34" charset="0"/>
              </a:rPr>
              <a:t>en invernaderos (fotos 1 y 2).</a:t>
            </a:r>
            <a:endParaRPr lang="es-PA" sz="2400" b="1" dirty="0">
              <a:latin typeface="Arial" pitchFamily="34" charset="0"/>
              <a:cs typeface="Arial" pitchFamily="34" charset="0"/>
            </a:endParaRPr>
          </a:p>
        </p:txBody>
      </p:sp>
      <p:pic>
        <p:nvPicPr>
          <p:cNvPr id="3" name="Picture 2"/>
          <p:cNvPicPr>
            <a:picLocks noChangeAspect="1" noChangeArrowheads="1"/>
          </p:cNvPicPr>
          <p:nvPr/>
        </p:nvPicPr>
        <p:blipFill>
          <a:blip r:embed="rId2" cstate="print"/>
          <a:srcRect/>
          <a:stretch>
            <a:fillRect/>
          </a:stretch>
        </p:blipFill>
        <p:spPr bwMode="auto">
          <a:xfrm>
            <a:off x="0" y="2636912"/>
            <a:ext cx="4139952" cy="4221088"/>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48064" y="2636912"/>
            <a:ext cx="3995936" cy="4221088"/>
          </a:xfrm>
          <a:prstGeom prst="rect">
            <a:avLst/>
          </a:prstGeom>
          <a:noFill/>
          <a:ln w="9525">
            <a:noFill/>
            <a:miter lim="800000"/>
            <a:headEnd/>
            <a:tailEnd/>
          </a:ln>
        </p:spPr>
      </p:pic>
    </p:spTree>
    <p:extLst>
      <p:ext uri="{BB962C8B-B14F-4D97-AF65-F5344CB8AC3E}">
        <p14:creationId xmlns:p14="http://schemas.microsoft.com/office/powerpoint/2010/main" val="1682990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933056"/>
            <a:ext cx="8229600" cy="2520280"/>
          </a:xfrm>
        </p:spPr>
        <p:txBody>
          <a:bodyPr>
            <a:noAutofit/>
          </a:bodyPr>
          <a:lstStyle/>
          <a:p>
            <a:r>
              <a:rPr lang="es-PA" sz="2000" dirty="0" smtClean="0">
                <a:latin typeface="Arial" pitchFamily="34" charset="0"/>
                <a:cs typeface="Arial" pitchFamily="34" charset="0"/>
              </a:rPr>
              <a:t>Universidad de Wageningen</a:t>
            </a:r>
            <a:r>
              <a:rPr lang="es-PA" sz="2000" b="1" dirty="0" smtClean="0"/>
              <a:t/>
            </a:r>
            <a:br>
              <a:rPr lang="es-PA" sz="2000" b="1" dirty="0" smtClean="0"/>
            </a:br>
            <a:r>
              <a:rPr lang="es-PA" sz="2000" b="1" dirty="0" smtClean="0">
                <a:solidFill>
                  <a:schemeClr val="accent2"/>
                </a:solidFill>
              </a:rPr>
              <a:t>Tractor inteligente y autónomo:   </a:t>
            </a:r>
            <a:r>
              <a:rPr lang="es-PA" sz="2000" b="1" dirty="0" smtClean="0"/>
              <a:t/>
            </a:r>
            <a:br>
              <a:rPr lang="es-PA" sz="2000" b="1" dirty="0" smtClean="0"/>
            </a:br>
            <a:r>
              <a:rPr lang="es-PA" sz="2000" b="1" dirty="0" smtClean="0">
                <a:solidFill>
                  <a:schemeClr val="tx1"/>
                </a:solidFill>
              </a:rPr>
              <a:t>Se está desarrollando un tractor que funcione</a:t>
            </a:r>
            <a:br>
              <a:rPr lang="es-PA" sz="2000" b="1" dirty="0" smtClean="0">
                <a:solidFill>
                  <a:schemeClr val="tx1"/>
                </a:solidFill>
              </a:rPr>
            </a:br>
            <a:r>
              <a:rPr lang="es-PA" sz="2000" b="1" dirty="0" smtClean="0">
                <a:solidFill>
                  <a:schemeClr val="tx1"/>
                </a:solidFill>
              </a:rPr>
              <a:t>de manera autónoma para trabajar en la</a:t>
            </a:r>
            <a:br>
              <a:rPr lang="es-PA" sz="2000" b="1" dirty="0" smtClean="0">
                <a:solidFill>
                  <a:schemeClr val="tx1"/>
                </a:solidFill>
              </a:rPr>
            </a:br>
            <a:r>
              <a:rPr lang="es-PA" sz="2000" b="1" dirty="0" smtClean="0">
                <a:solidFill>
                  <a:schemeClr val="tx1"/>
                </a:solidFill>
              </a:rPr>
              <a:t>producción cultivos hortícolas en extensivo . En</a:t>
            </a:r>
            <a:br>
              <a:rPr lang="es-PA" sz="2000" b="1" dirty="0" smtClean="0">
                <a:solidFill>
                  <a:schemeClr val="tx1"/>
                </a:solidFill>
              </a:rPr>
            </a:br>
            <a:r>
              <a:rPr lang="es-PA" sz="2000" b="1" dirty="0" smtClean="0">
                <a:solidFill>
                  <a:schemeClr val="tx1"/>
                </a:solidFill>
              </a:rPr>
              <a:t>la actualidad los tractores por lo general son</a:t>
            </a:r>
            <a:br>
              <a:rPr lang="es-PA" sz="2000" b="1" dirty="0" smtClean="0">
                <a:solidFill>
                  <a:schemeClr val="tx1"/>
                </a:solidFill>
              </a:rPr>
            </a:br>
            <a:r>
              <a:rPr lang="es-PA" sz="2000" b="1" dirty="0" smtClean="0">
                <a:solidFill>
                  <a:schemeClr val="tx1"/>
                </a:solidFill>
              </a:rPr>
              <a:t>de un gran tamaño debido a que necesitan de</a:t>
            </a:r>
            <a:br>
              <a:rPr lang="es-PA" sz="2000" b="1" dirty="0" smtClean="0">
                <a:solidFill>
                  <a:schemeClr val="tx1"/>
                </a:solidFill>
              </a:rPr>
            </a:br>
            <a:r>
              <a:rPr lang="es-PA" sz="2000" b="1" dirty="0" smtClean="0">
                <a:solidFill>
                  <a:schemeClr val="tx1"/>
                </a:solidFill>
              </a:rPr>
              <a:t>una persona para su conducción, las investigaciones que se realizan en esta área se centran principalmente en obtener un tractor que</a:t>
            </a:r>
            <a:br>
              <a:rPr lang="es-PA" sz="2000" b="1" dirty="0" smtClean="0">
                <a:solidFill>
                  <a:schemeClr val="tx1"/>
                </a:solidFill>
              </a:rPr>
            </a:br>
            <a:r>
              <a:rPr lang="es-PA" sz="2000" b="1" dirty="0" smtClean="0">
                <a:solidFill>
                  <a:schemeClr val="tx1"/>
                </a:solidFill>
              </a:rPr>
              <a:t>realice las actividades de manera autónoma y</a:t>
            </a:r>
            <a:br>
              <a:rPr lang="es-PA" sz="2000" b="1" dirty="0" smtClean="0">
                <a:solidFill>
                  <a:schemeClr val="tx1"/>
                </a:solidFill>
              </a:rPr>
            </a:br>
            <a:r>
              <a:rPr lang="es-PA" sz="2000" b="1" dirty="0" smtClean="0">
                <a:solidFill>
                  <a:schemeClr val="tx1"/>
                </a:solidFill>
              </a:rPr>
              <a:t>sin dañar a los cultivos , mediante la programación por GPS de los recorridos a realizar dentro del área de cultivo .El tractor</a:t>
            </a:r>
            <a:br>
              <a:rPr lang="es-PA" sz="2000" b="1" dirty="0" smtClean="0">
                <a:solidFill>
                  <a:schemeClr val="tx1"/>
                </a:solidFill>
              </a:rPr>
            </a:br>
            <a:r>
              <a:rPr lang="es-PA" sz="2000" b="1" dirty="0" smtClean="0">
                <a:solidFill>
                  <a:schemeClr val="tx1"/>
                </a:solidFill>
              </a:rPr>
              <a:t>más seguro es el Hubrina que funciona a partir</a:t>
            </a:r>
            <a:br>
              <a:rPr lang="es-PA" sz="2000" b="1" dirty="0" smtClean="0">
                <a:solidFill>
                  <a:schemeClr val="tx1"/>
                </a:solidFill>
              </a:rPr>
            </a:br>
            <a:r>
              <a:rPr lang="es-PA" sz="2000" b="1" dirty="0" smtClean="0">
                <a:solidFill>
                  <a:schemeClr val="tx1"/>
                </a:solidFill>
              </a:rPr>
              <a:t>de un tractor maestro, por lo que se puede</a:t>
            </a:r>
            <a:br>
              <a:rPr lang="es-PA" sz="2000" b="1" dirty="0" smtClean="0">
                <a:solidFill>
                  <a:schemeClr val="tx1"/>
                </a:solidFill>
              </a:rPr>
            </a:br>
            <a:r>
              <a:rPr lang="es-PA" sz="2000" b="1" dirty="0" smtClean="0">
                <a:solidFill>
                  <a:schemeClr val="tx1"/>
                </a:solidFill>
              </a:rPr>
              <a:t>decir que es un tractor parcialmente autónomo,</a:t>
            </a:r>
            <a:br>
              <a:rPr lang="es-PA" sz="2000" b="1" dirty="0" smtClean="0">
                <a:solidFill>
                  <a:schemeClr val="tx1"/>
                </a:solidFill>
              </a:rPr>
            </a:br>
            <a:r>
              <a:rPr lang="es-PA" sz="2000" b="1" dirty="0" smtClean="0">
                <a:solidFill>
                  <a:schemeClr val="tx1"/>
                </a:solidFill>
              </a:rPr>
              <a:t>que realiza la misma actividad que el tractor</a:t>
            </a:r>
            <a:br>
              <a:rPr lang="es-PA" sz="2000" b="1" dirty="0" smtClean="0">
                <a:solidFill>
                  <a:schemeClr val="tx1"/>
                </a:solidFill>
              </a:rPr>
            </a:br>
            <a:r>
              <a:rPr lang="es-PA" sz="2000" b="1" dirty="0" smtClean="0">
                <a:solidFill>
                  <a:schemeClr val="tx1"/>
                </a:solidFill>
              </a:rPr>
              <a:t>maestro consiguiendo reducir el tiempo de</a:t>
            </a:r>
            <a:br>
              <a:rPr lang="es-PA" sz="2000" b="1" dirty="0" smtClean="0">
                <a:solidFill>
                  <a:schemeClr val="tx1"/>
                </a:solidFill>
              </a:rPr>
            </a:br>
            <a:r>
              <a:rPr lang="es-PA" sz="2000" b="1" dirty="0" smtClean="0">
                <a:solidFill>
                  <a:schemeClr val="tx1"/>
                </a:solidFill>
              </a:rPr>
              <a:t>realización de las labores agrícolas.</a:t>
            </a:r>
            <a:endParaRPr lang="es-PA" sz="2000" b="1" dirty="0">
              <a:solidFill>
                <a:schemeClr val="tx1"/>
              </a:solidFill>
            </a:endParaRPr>
          </a:p>
        </p:txBody>
      </p:sp>
    </p:spTree>
    <p:extLst>
      <p:ext uri="{BB962C8B-B14F-4D97-AF65-F5344CB8AC3E}">
        <p14:creationId xmlns:p14="http://schemas.microsoft.com/office/powerpoint/2010/main" val="2884941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454</TotalTime>
  <Words>284</Words>
  <Application>Microsoft Office PowerPoint</Application>
  <PresentationFormat>Presentación en pantalla (4:3)</PresentationFormat>
  <Paragraphs>28</Paragraphs>
  <Slides>16</Slides>
  <Notes>0</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Aspecto</vt:lpstr>
      <vt:lpstr>Republica de Panamá  Ministerio de Educación I.P.T.A El Silencio  Integrantes: Roger Pineda                Nivel: 11°E          Materia: Informática Tema: Las aplicaciones de la robótica Profesor: José Santos  Año Lectivo 2015     </vt:lpstr>
      <vt:lpstr>Presentación de PowerPoint</vt:lpstr>
      <vt:lpstr>La aplicación de la robótica en la Educación   Cuando el niño programa una computadora, adquiere un sentido de dominio sobre un elemento de la tecnología. A la vez, establece un íntimo contacto con algunas de las ideas más profundas de la ciencia, la matemática, el lenguaje, y el arte de la construcción de modelos intelectuales. Si a esto se le agrega el poder de trasladar esta programación a objetos concretos, la actividad intelectual se vuelve mucho más rica y emocionante.        </vt:lpstr>
      <vt:lpstr>¿Qué puede hacer la robótica por los estudiantes?   Los estudiantes de primaria-intermedia  : pueden aprender de forma progresiva cómo funcionan los engranajes, como seguir un plano de construcción, como escribir y depurar un procedimiento, luego que cumpla una tarea como planear un proyecto. Pueden inventar máquinas, crear tareas, resolver problemas. Se vuelven inventores, diseñadores, experimentadores y científicos. </vt:lpstr>
      <vt:lpstr>Los estudiantes avanzados de primaria y secundaria: Aprenderán sobre conceptos de precisión, depuración, toma de decisiones estimación, electrónica, etc. Los robots son una introducción al mundo de la programación y la ingeniería. Los alumnos pueden comprender los roles importantes que pueden cumplir los robots, desde realizar tareas en la industria hasta asistir a personas discapacitadas. </vt:lpstr>
      <vt:lpstr>Aplicaciones de la robótica en la agricultura La robótica en la agricultura Tanto en la agricultura protegida como extensiva se requiere de mucha mano de obra y equipos ,debido al incremento de los volúmenes de producción requeridos, por lo que es necesario desarrollar nuevas sistemas para mejorar la eficiencia de los equipos utilizados en las labores agrícolas, las cuales consisten en combinar las tecnologías informática, electrónica y mecánica disponible para el desarrollo de máquinas más inteligentes y eficientes, que puedan hacer las actividades agrícolas de manera correcta.</vt:lpstr>
      <vt:lpstr>Algunas de las Universidades e instituciones que aplican la robótica en la Agricultura : Laboratorio de bio-robótica de la Universidad Tecnológica de Delft( Holanda ) : Entre los trabajos que se realizan en el laboratorio de bio-robótica de la Universidad Técnica de Delft, está el desarrollo de máquinas que caminen a pie con la mayor apariencia humana, es decir, el desarrollo de robots inspirados biológicamente y con una forma natural de caminar, haciendo uso de las tecnologías de la mecánica, eléctrica e informática. Para ello, se está trabajando arduamente con la simulación del funcionamiento del exoesqueleto humano y articulaciones de los pies , rodillas y manos de los robots , procurando usar la energía de manera más eficiente.   </vt:lpstr>
      <vt:lpstr>  </vt:lpstr>
      <vt:lpstr>Universidad de Wageningen Tractor inteligente y autónomo:    Se está desarrollando un tractor que funcione de manera autónoma para trabajar en la producción cultivos hortícolas en extensivo . En la actualidad los tractores por lo general son de un gran tamaño debido a que necesitan de una persona para su conducción, las investigaciones que se realizan en esta área se centran principalmente en obtener un tractor que realice las actividades de manera autónoma y sin dañar a los cultivos , mediante la programación por GPS de los recorridos a realizar dentro del área de cultivo .El tractor más seguro es el Hubrina que funciona a partir de un tractor maestro, por lo que se puede decir que es un tractor parcialmente autónomo, que realiza la misma actividad que el tractor maestro consiguiendo reducir el tiempo de realización de las labores agrícolas.</vt:lpstr>
      <vt:lpstr>Tractor con el implemento para detectar plantas de patata y malas hierbas para su control.</vt:lpstr>
      <vt:lpstr>Aplicación de la robótica en la Medicina  La Robótica aplicada a la medicina para uso del cirujano:   La robótica médica pretende compatibilizar el cirujano con el robot para mejorar los procedimientos quirúrgicos. Es una herramienta más, pero es inteligente, ya que trata de compensar las deficiencias y limitaciones que pueda tener el cirujano para realizar ciertas actuaciones. De este modo, se hace posible la implantación de algunas técnicas de cirugía mínimamente invasiva gracias a la utilización de ayudas de soportes robotizados, consiguiendo minimizar la herida, reducir el tiempo de intervención y el de posterior recuperación. </vt:lpstr>
      <vt:lpstr>Los robots para terapias de rehabilitación: El primer paso consistió en adaptar computadores para que las personas con discapacidades motoras y del habla pudieran comunicarse con las demás. Más adelante se plantearon diseños específicos para cubrir otras necesidades de personas con diversas discapacidades </vt:lpstr>
      <vt:lpstr>La aplicación de la robótica en la Industria:   En la actualidad los robots son muy utilizados en la industria, siendo un elemento indispensable en la mayoría de los procesos de manufactura.  El robot industrial debido a su naturaleza multifuncional puede llevar a cabo un sin número de tareas, para lo cual es necesario estar dispuesto a  admitir cambios en el desarrollo del proceso primitivo como modificaciones en el diseño de piezas, sustitución de sistemas etc., que faciliten y hagan posible la introducción del robot. </vt:lpstr>
      <vt:lpstr>Operaciones de Proceso: Algunas de estas operaciones son: Taladro, acanalado, y otras aplicaciones de mecanizado.  Rectificado, pulido, cepillado y operaciones similares.  Remachado Taladro  </vt:lpstr>
      <vt:lpstr>Aplicación de Transferencia de Material: Las aplicaciones de transferencia de material se definen como aquellas operaciones en las cuales el objetivo primario es mover una pieza de una posición a otra. Son consideraras entre las operaciones más sencillas o directas de realizar por los robots. Para las aplicaciones de transferencia de material se requiere comúnmente un robot poco sofisticado, y los requisitos de enclavamiento con otros equipos son típicamente simples.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rafael</dc:creator>
  <cp:lastModifiedBy>pc12</cp:lastModifiedBy>
  <cp:revision>42</cp:revision>
  <dcterms:created xsi:type="dcterms:W3CDTF">2015-04-01T08:45:46Z</dcterms:created>
  <dcterms:modified xsi:type="dcterms:W3CDTF">2015-05-27T18:52:32Z</dcterms:modified>
</cp:coreProperties>
</file>