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0"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9F411310-6276-4A1B-9475-7CB6536BB752}"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B495881-CE06-44D5-B6EC-63066958A45B}" type="slidenum">
              <a:rPr lang="es-ES" smtClean="0"/>
              <a:t>‹Nº›</a:t>
            </a:fld>
            <a:endParaRPr lang="es-ES"/>
          </a:p>
        </p:txBody>
      </p:sp>
    </p:spTree>
    <p:extLst>
      <p:ext uri="{BB962C8B-B14F-4D97-AF65-F5344CB8AC3E}">
        <p14:creationId xmlns:p14="http://schemas.microsoft.com/office/powerpoint/2010/main" val="2431448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F411310-6276-4A1B-9475-7CB6536BB752}"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B495881-CE06-44D5-B6EC-63066958A45B}" type="slidenum">
              <a:rPr lang="es-ES" smtClean="0"/>
              <a:t>‹Nº›</a:t>
            </a:fld>
            <a:endParaRPr lang="es-ES"/>
          </a:p>
        </p:txBody>
      </p:sp>
    </p:spTree>
    <p:extLst>
      <p:ext uri="{BB962C8B-B14F-4D97-AF65-F5344CB8AC3E}">
        <p14:creationId xmlns:p14="http://schemas.microsoft.com/office/powerpoint/2010/main" val="1199315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F411310-6276-4A1B-9475-7CB6536BB752}"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B495881-CE06-44D5-B6EC-63066958A45B}" type="slidenum">
              <a:rPr lang="es-ES" smtClean="0"/>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823870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F411310-6276-4A1B-9475-7CB6536BB752}"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B495881-CE06-44D5-B6EC-63066958A45B}" type="slidenum">
              <a:rPr lang="es-ES" smtClean="0"/>
              <a:t>‹Nº›</a:t>
            </a:fld>
            <a:endParaRPr lang="es-ES"/>
          </a:p>
        </p:txBody>
      </p:sp>
    </p:spTree>
    <p:extLst>
      <p:ext uri="{BB962C8B-B14F-4D97-AF65-F5344CB8AC3E}">
        <p14:creationId xmlns:p14="http://schemas.microsoft.com/office/powerpoint/2010/main" val="7926945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F411310-6276-4A1B-9475-7CB6536BB752}"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B495881-CE06-44D5-B6EC-63066958A45B}" type="slidenum">
              <a:rPr lang="es-ES" smtClean="0"/>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762517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F411310-6276-4A1B-9475-7CB6536BB752}"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B495881-CE06-44D5-B6EC-63066958A45B}" type="slidenum">
              <a:rPr lang="es-ES" smtClean="0"/>
              <a:t>‹Nº›</a:t>
            </a:fld>
            <a:endParaRPr lang="es-ES"/>
          </a:p>
        </p:txBody>
      </p:sp>
    </p:spTree>
    <p:extLst>
      <p:ext uri="{BB962C8B-B14F-4D97-AF65-F5344CB8AC3E}">
        <p14:creationId xmlns:p14="http://schemas.microsoft.com/office/powerpoint/2010/main" val="42191605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F411310-6276-4A1B-9475-7CB6536BB752}"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B495881-CE06-44D5-B6EC-63066958A45B}" type="slidenum">
              <a:rPr lang="es-ES" smtClean="0"/>
              <a:t>‹Nº›</a:t>
            </a:fld>
            <a:endParaRPr lang="es-ES"/>
          </a:p>
        </p:txBody>
      </p:sp>
    </p:spTree>
    <p:extLst>
      <p:ext uri="{BB962C8B-B14F-4D97-AF65-F5344CB8AC3E}">
        <p14:creationId xmlns:p14="http://schemas.microsoft.com/office/powerpoint/2010/main" val="42054304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F411310-6276-4A1B-9475-7CB6536BB752}"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B495881-CE06-44D5-B6EC-63066958A45B}" type="slidenum">
              <a:rPr lang="es-ES" smtClean="0"/>
              <a:t>‹Nº›</a:t>
            </a:fld>
            <a:endParaRPr lang="es-ES"/>
          </a:p>
        </p:txBody>
      </p:sp>
    </p:spTree>
    <p:extLst>
      <p:ext uri="{BB962C8B-B14F-4D97-AF65-F5344CB8AC3E}">
        <p14:creationId xmlns:p14="http://schemas.microsoft.com/office/powerpoint/2010/main" val="62687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F411310-6276-4A1B-9475-7CB6536BB752}"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B495881-CE06-44D5-B6EC-63066958A45B}" type="slidenum">
              <a:rPr lang="es-ES" smtClean="0"/>
              <a:t>‹Nº›</a:t>
            </a:fld>
            <a:endParaRPr lang="es-ES"/>
          </a:p>
        </p:txBody>
      </p:sp>
    </p:spTree>
    <p:extLst>
      <p:ext uri="{BB962C8B-B14F-4D97-AF65-F5344CB8AC3E}">
        <p14:creationId xmlns:p14="http://schemas.microsoft.com/office/powerpoint/2010/main" val="2421932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F411310-6276-4A1B-9475-7CB6536BB752}"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B495881-CE06-44D5-B6EC-63066958A45B}" type="slidenum">
              <a:rPr lang="es-ES" smtClean="0"/>
              <a:t>‹Nº›</a:t>
            </a:fld>
            <a:endParaRPr lang="es-ES"/>
          </a:p>
        </p:txBody>
      </p:sp>
    </p:spTree>
    <p:extLst>
      <p:ext uri="{BB962C8B-B14F-4D97-AF65-F5344CB8AC3E}">
        <p14:creationId xmlns:p14="http://schemas.microsoft.com/office/powerpoint/2010/main" val="2859384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F411310-6276-4A1B-9475-7CB6536BB752}" type="datetimeFigureOut">
              <a:rPr lang="es-ES" smtClean="0"/>
              <a:t>27/05/2015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B495881-CE06-44D5-B6EC-63066958A45B}" type="slidenum">
              <a:rPr lang="es-ES" smtClean="0"/>
              <a:t>‹Nº›</a:t>
            </a:fld>
            <a:endParaRPr lang="es-ES"/>
          </a:p>
        </p:txBody>
      </p:sp>
    </p:spTree>
    <p:extLst>
      <p:ext uri="{BB962C8B-B14F-4D97-AF65-F5344CB8AC3E}">
        <p14:creationId xmlns:p14="http://schemas.microsoft.com/office/powerpoint/2010/main" val="2524389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F411310-6276-4A1B-9475-7CB6536BB752}" type="datetimeFigureOut">
              <a:rPr lang="es-ES" smtClean="0"/>
              <a:t>27/05/2015</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8B495881-CE06-44D5-B6EC-63066958A45B}" type="slidenum">
              <a:rPr lang="es-ES" smtClean="0"/>
              <a:t>‹Nº›</a:t>
            </a:fld>
            <a:endParaRPr lang="es-ES"/>
          </a:p>
        </p:txBody>
      </p:sp>
    </p:spTree>
    <p:extLst>
      <p:ext uri="{BB962C8B-B14F-4D97-AF65-F5344CB8AC3E}">
        <p14:creationId xmlns:p14="http://schemas.microsoft.com/office/powerpoint/2010/main" val="416960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F411310-6276-4A1B-9475-7CB6536BB752}" type="datetimeFigureOut">
              <a:rPr lang="es-ES" smtClean="0"/>
              <a:t>27/05/2015</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8B495881-CE06-44D5-B6EC-63066958A45B}" type="slidenum">
              <a:rPr lang="es-ES" smtClean="0"/>
              <a:t>‹Nº›</a:t>
            </a:fld>
            <a:endParaRPr lang="es-ES"/>
          </a:p>
        </p:txBody>
      </p:sp>
    </p:spTree>
    <p:extLst>
      <p:ext uri="{BB962C8B-B14F-4D97-AF65-F5344CB8AC3E}">
        <p14:creationId xmlns:p14="http://schemas.microsoft.com/office/powerpoint/2010/main" val="4292274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411310-6276-4A1B-9475-7CB6536BB752}" type="datetimeFigureOut">
              <a:rPr lang="es-ES" smtClean="0"/>
              <a:t>27/05/2015</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8B495881-CE06-44D5-B6EC-63066958A45B}" type="slidenum">
              <a:rPr lang="es-ES" smtClean="0"/>
              <a:t>‹Nº›</a:t>
            </a:fld>
            <a:endParaRPr lang="es-ES"/>
          </a:p>
        </p:txBody>
      </p:sp>
    </p:spTree>
    <p:extLst>
      <p:ext uri="{BB962C8B-B14F-4D97-AF65-F5344CB8AC3E}">
        <p14:creationId xmlns:p14="http://schemas.microsoft.com/office/powerpoint/2010/main" val="286706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F411310-6276-4A1B-9475-7CB6536BB752}" type="datetimeFigureOut">
              <a:rPr lang="es-ES" smtClean="0"/>
              <a:t>27/05/2015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B495881-CE06-44D5-B6EC-63066958A45B}" type="slidenum">
              <a:rPr lang="es-ES" smtClean="0"/>
              <a:t>‹Nº›</a:t>
            </a:fld>
            <a:endParaRPr lang="es-ES"/>
          </a:p>
        </p:txBody>
      </p:sp>
    </p:spTree>
    <p:extLst>
      <p:ext uri="{BB962C8B-B14F-4D97-AF65-F5344CB8AC3E}">
        <p14:creationId xmlns:p14="http://schemas.microsoft.com/office/powerpoint/2010/main" val="1584241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B495881-CE06-44D5-B6EC-63066958A45B}" type="slidenum">
              <a:rPr lang="es-ES" smtClean="0"/>
              <a:t>‹Nº›</a:t>
            </a:fld>
            <a:endParaRPr lang="es-ES"/>
          </a:p>
        </p:txBody>
      </p:sp>
      <p:sp>
        <p:nvSpPr>
          <p:cNvPr id="5" name="Date Placeholder 4"/>
          <p:cNvSpPr>
            <a:spLocks noGrp="1"/>
          </p:cNvSpPr>
          <p:nvPr>
            <p:ph type="dt" sz="half" idx="10"/>
          </p:nvPr>
        </p:nvSpPr>
        <p:spPr/>
        <p:txBody>
          <a:bodyPr/>
          <a:lstStyle/>
          <a:p>
            <a:fld id="{9F411310-6276-4A1B-9475-7CB6536BB752}" type="datetimeFigureOut">
              <a:rPr lang="es-ES" smtClean="0"/>
              <a:t>27/05/2015</a:t>
            </a:fld>
            <a:endParaRPr lang="es-ES"/>
          </a:p>
        </p:txBody>
      </p:sp>
    </p:spTree>
    <p:extLst>
      <p:ext uri="{BB962C8B-B14F-4D97-AF65-F5344CB8AC3E}">
        <p14:creationId xmlns:p14="http://schemas.microsoft.com/office/powerpoint/2010/main" val="2228713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F411310-6276-4A1B-9475-7CB6536BB752}" type="datetimeFigureOut">
              <a:rPr lang="es-ES" smtClean="0"/>
              <a:t>27/05/2015</a:t>
            </a:fld>
            <a:endParaRPr lang="es-E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B495881-CE06-44D5-B6EC-63066958A45B}" type="slidenum">
              <a:rPr lang="es-ES" smtClean="0"/>
              <a:t>‹Nº›</a:t>
            </a:fld>
            <a:endParaRPr lang="es-ES"/>
          </a:p>
        </p:txBody>
      </p:sp>
    </p:spTree>
    <p:extLst>
      <p:ext uri="{BB962C8B-B14F-4D97-AF65-F5344CB8AC3E}">
        <p14:creationId xmlns:p14="http://schemas.microsoft.com/office/powerpoint/2010/main" val="159932357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922451" y="2404534"/>
            <a:ext cx="9795517" cy="2809266"/>
          </a:xfrm>
        </p:spPr>
        <p:txBody>
          <a:bodyPr>
            <a:normAutofit/>
          </a:bodyPr>
          <a:lstStyle/>
          <a:p>
            <a:pPr algn="ctr"/>
            <a:r>
              <a:rPr lang="es-ES" sz="2400" dirty="0">
                <a:solidFill>
                  <a:schemeClr val="accent2">
                    <a:lumMod val="50000"/>
                  </a:schemeClr>
                </a:solidFill>
                <a:latin typeface="Times New Roman" panose="02020603050405020304" pitchFamily="18" charset="0"/>
                <a:cs typeface="Times New Roman" panose="02020603050405020304" pitchFamily="18" charset="0"/>
              </a:rPr>
              <a:t>La implantación de un robot industrial en un determinado proceso exige un detallado estudio previo del proceso en cuestión, examinando las ventajas e inconvenientes que conlleva la introducción del robot.</a:t>
            </a:r>
            <a:r>
              <a:rPr lang="es-ES" sz="2400" dirty="0">
                <a:solidFill>
                  <a:schemeClr val="accent2">
                    <a:lumMod val="50000"/>
                  </a:schemeClr>
                </a:solidFill>
                <a:latin typeface="Times New Roman" panose="02020603050405020304" pitchFamily="18" charset="0"/>
                <a:cs typeface="Times New Roman" panose="02020603050405020304" pitchFamily="18" charset="0"/>
              </a:rPr>
              <a:t/>
            </a:r>
            <a:br>
              <a:rPr lang="es-ES" sz="2400" dirty="0">
                <a:solidFill>
                  <a:schemeClr val="accent2">
                    <a:lumMod val="50000"/>
                  </a:schemeClr>
                </a:solidFill>
                <a:latin typeface="Times New Roman" panose="02020603050405020304" pitchFamily="18" charset="0"/>
                <a:cs typeface="Times New Roman" panose="02020603050405020304" pitchFamily="18" charset="0"/>
              </a:rPr>
            </a:br>
            <a:r>
              <a:rPr lang="es-ES" sz="2400" dirty="0">
                <a:solidFill>
                  <a:schemeClr val="accent2">
                    <a:lumMod val="50000"/>
                  </a:schemeClr>
                </a:solidFill>
                <a:latin typeface="Times New Roman" panose="02020603050405020304" pitchFamily="18" charset="0"/>
                <a:cs typeface="Times New Roman" panose="02020603050405020304" pitchFamily="18" charset="0"/>
              </a:rPr>
              <a:t>Será preciso siempre estar dispuesto a admitir cambios en el desarrollo del proceso primitivo (modificaciones en el diseño de piezas, sustitución de unos sistemas por otros, etc.) que faciliten y hagan viable la aplicación del robot</a:t>
            </a:r>
            <a:endParaRPr lang="es-ES" sz="2400"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4" name="Título 3"/>
          <p:cNvSpPr>
            <a:spLocks noGrp="1"/>
          </p:cNvSpPr>
          <p:nvPr>
            <p:ph type="ctrTitle"/>
          </p:nvPr>
        </p:nvSpPr>
        <p:spPr>
          <a:xfrm>
            <a:off x="1124261" y="689548"/>
            <a:ext cx="10268263" cy="974360"/>
          </a:xfrm>
        </p:spPr>
        <p:txBody>
          <a:bodyPr/>
          <a:lstStyle/>
          <a:p>
            <a:pPr algn="ctr"/>
            <a:r>
              <a:rPr lang="es-ES" sz="3200" dirty="0" smtClean="0">
                <a:solidFill>
                  <a:schemeClr val="accent2">
                    <a:lumMod val="50000"/>
                  </a:schemeClr>
                </a:solidFill>
                <a:latin typeface="Times New Roman" panose="02020603050405020304" pitchFamily="18" charset="0"/>
                <a:cs typeface="Times New Roman" panose="02020603050405020304" pitchFamily="18" charset="0"/>
              </a:rPr>
              <a:t>APLICACIONES INDUSTRIALES</a:t>
            </a:r>
            <a:endParaRPr lang="es-ES" sz="3200" dirty="0">
              <a:solidFill>
                <a:schemeClr val="accent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059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489679"/>
            <a:ext cx="8596668" cy="1114269"/>
          </a:xfrm>
        </p:spPr>
        <p:txBody>
          <a:bodyPr/>
          <a:lstStyle/>
          <a:p>
            <a:pPr algn="ctr"/>
            <a:r>
              <a:rPr lang="es-ES" dirty="0" smtClean="0">
                <a:solidFill>
                  <a:schemeClr val="accent2">
                    <a:lumMod val="50000"/>
                  </a:schemeClr>
                </a:solidFill>
                <a:latin typeface="Times New Roman" panose="02020603050405020304" pitchFamily="18" charset="0"/>
                <a:cs typeface="Times New Roman" panose="02020603050405020304" pitchFamily="18" charset="0"/>
              </a:rPr>
              <a:t>TRABAJO EN FUNCION</a:t>
            </a:r>
            <a:endParaRPr lang="es-ES"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677334" y="1495685"/>
            <a:ext cx="8596668" cy="3115949"/>
          </a:xfrm>
        </p:spPr>
        <p:txBody>
          <a:bodyPr>
            <a:normAutofit/>
          </a:bodyPr>
          <a:lstStyle/>
          <a:p>
            <a:pPr algn="ctr"/>
            <a:r>
              <a:rPr lang="es-ES" sz="2400" dirty="0">
                <a:solidFill>
                  <a:schemeClr val="accent2">
                    <a:lumMod val="50000"/>
                  </a:schemeClr>
                </a:solidFill>
                <a:latin typeface="Times New Roman" panose="02020603050405020304" pitchFamily="18" charset="0"/>
                <a:cs typeface="Times New Roman" panose="02020603050405020304" pitchFamily="18" charset="0"/>
              </a:rPr>
              <a:t>La fundición por inyección fue el primer proceso robotizado (1960). En este proceso el material usado, en estado liquido, es inyectado a presión en el molde. Este ultimo esta formado por dos mitades que se mantienen unidas durante la inyección del metal mediante la presión ejercida por dos cilindros. La pieza solidificada se extrae del molde y se enfría para su posterior desbardado. El molde, una vez limpio de residuos de restos de metal y adecuadamente lubricado, puede ser usado de nuevo.</a:t>
            </a:r>
            <a:endParaRPr lang="es-ES" sz="2400" dirty="0">
              <a:solidFill>
                <a:schemeClr val="accent2">
                  <a:lumMod val="50000"/>
                </a:schemeClr>
              </a:solidFill>
              <a:latin typeface="Times New Roman" panose="02020603050405020304" pitchFamily="18" charset="0"/>
              <a:cs typeface="Times New Roman" panose="02020603050405020304" pitchFamily="18" charset="0"/>
            </a:endParaRPr>
          </a:p>
        </p:txBody>
      </p:sp>
      <p:pic>
        <p:nvPicPr>
          <p:cNvPr id="1026" name="Picture 2" descr="http://proton.ucting.udg.mx/materias/robotica/r166/r108/r108_archivos/image00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3908" y="4576710"/>
            <a:ext cx="2840375" cy="210018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proton.ucting.udg.mx/materias/robotica/r166/r108/r108_archivos/image00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51095" y="4611634"/>
            <a:ext cx="2788171" cy="2065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6089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339777"/>
            <a:ext cx="8596668" cy="949377"/>
          </a:xfrm>
        </p:spPr>
        <p:txBody>
          <a:bodyPr/>
          <a:lstStyle/>
          <a:p>
            <a:pPr algn="ctr"/>
            <a:r>
              <a:rPr lang="es-ES" dirty="0" smtClean="0">
                <a:solidFill>
                  <a:schemeClr val="accent2">
                    <a:lumMod val="50000"/>
                  </a:schemeClr>
                </a:solidFill>
                <a:latin typeface="Times New Roman" panose="02020603050405020304" pitchFamily="18" charset="0"/>
                <a:cs typeface="Times New Roman" panose="02020603050405020304" pitchFamily="18" charset="0"/>
              </a:rPr>
              <a:t>SOLDADURA</a:t>
            </a:r>
            <a:endParaRPr lang="es-ES"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812245" y="1289155"/>
            <a:ext cx="8596668" cy="3057994"/>
          </a:xfrm>
        </p:spPr>
        <p:txBody>
          <a:bodyPr>
            <a:noAutofit/>
          </a:bodyPr>
          <a:lstStyle/>
          <a:p>
            <a:r>
              <a:rPr lang="es-ES" sz="2400" dirty="0">
                <a:solidFill>
                  <a:schemeClr val="accent2">
                    <a:lumMod val="50000"/>
                  </a:schemeClr>
                </a:solidFill>
                <a:latin typeface="Times New Roman" panose="02020603050405020304" pitchFamily="18" charset="0"/>
                <a:cs typeface="Times New Roman" panose="02020603050405020304" pitchFamily="18" charset="0"/>
              </a:rPr>
              <a:t>La industria automovilística ha sido gran impulsora de la robótica industrial, empleando la mayor parte de los robots hoy día instalados. La tarea más frecuente robotizada dentro de la fabricación de automóviles ha sido sin duda alguna la soldadura de carrocerías. En este proceso, dos piezas metálicas se unen en un punto para la </a:t>
            </a:r>
            <a:r>
              <a:rPr lang="es-ES" sz="2400" dirty="0" smtClean="0">
                <a:solidFill>
                  <a:schemeClr val="accent2">
                    <a:lumMod val="50000"/>
                  </a:schemeClr>
                </a:solidFill>
                <a:latin typeface="Times New Roman" panose="02020603050405020304" pitchFamily="18" charset="0"/>
                <a:cs typeface="Times New Roman" panose="02020603050405020304" pitchFamily="18" charset="0"/>
              </a:rPr>
              <a:t>fusión </a:t>
            </a:r>
            <a:r>
              <a:rPr lang="es-ES" sz="2400" dirty="0">
                <a:solidFill>
                  <a:schemeClr val="accent2">
                    <a:lumMod val="50000"/>
                  </a:schemeClr>
                </a:solidFill>
                <a:latin typeface="Times New Roman" panose="02020603050405020304" pitchFamily="18" charset="0"/>
                <a:cs typeface="Times New Roman" panose="02020603050405020304" pitchFamily="18" charset="0"/>
              </a:rPr>
              <a:t>conjunta de ambas partes, denominándose a este tipo de soldadura por puntos</a:t>
            </a:r>
            <a:r>
              <a:rPr lang="es-ES" sz="2400" dirty="0" smtClean="0">
                <a:solidFill>
                  <a:schemeClr val="accent2">
                    <a:lumMod val="50000"/>
                  </a:schemeClr>
                </a:solidFill>
                <a:latin typeface="Times New Roman" panose="02020603050405020304" pitchFamily="18" charset="0"/>
                <a:cs typeface="Times New Roman" panose="02020603050405020304" pitchFamily="18" charset="0"/>
              </a:rPr>
              <a:t>.</a:t>
            </a:r>
            <a:r>
              <a:rPr lang="es-ES" sz="2400" dirty="0">
                <a:solidFill>
                  <a:schemeClr val="accent2">
                    <a:lumMod val="50000"/>
                  </a:schemeClr>
                </a:solidFill>
                <a:latin typeface="Times New Roman" panose="02020603050405020304" pitchFamily="18" charset="0"/>
                <a:cs typeface="Times New Roman" panose="02020603050405020304" pitchFamily="18" charset="0"/>
              </a:rPr>
              <a:t> </a:t>
            </a:r>
            <a:endParaRPr lang="es-ES" sz="2400" dirty="0">
              <a:solidFill>
                <a:schemeClr val="accent2">
                  <a:lumMod val="50000"/>
                </a:schemeClr>
              </a:solidFill>
              <a:latin typeface="Times New Roman" panose="02020603050405020304" pitchFamily="18" charset="0"/>
              <a:cs typeface="Times New Roman" panose="02020603050405020304" pitchFamily="18" charset="0"/>
            </a:endParaRPr>
          </a:p>
        </p:txBody>
      </p:sp>
      <p:pic>
        <p:nvPicPr>
          <p:cNvPr id="4" name="Imagen 3"/>
          <p:cNvPicPr>
            <a:picLocks noChangeAspect="1"/>
          </p:cNvPicPr>
          <p:nvPr/>
        </p:nvPicPr>
        <p:blipFill>
          <a:blip r:embed="rId2"/>
          <a:stretch>
            <a:fillRect/>
          </a:stretch>
        </p:blipFill>
        <p:spPr>
          <a:xfrm>
            <a:off x="1244184" y="4347149"/>
            <a:ext cx="3252865" cy="2284908"/>
          </a:xfrm>
          <a:prstGeom prst="rect">
            <a:avLst/>
          </a:prstGeom>
        </p:spPr>
      </p:pic>
      <p:pic>
        <p:nvPicPr>
          <p:cNvPr id="5" name="Imagen 4"/>
          <p:cNvPicPr>
            <a:picLocks noChangeAspect="1"/>
          </p:cNvPicPr>
          <p:nvPr/>
        </p:nvPicPr>
        <p:blipFill>
          <a:blip r:embed="rId3"/>
          <a:stretch>
            <a:fillRect/>
          </a:stretch>
        </p:blipFill>
        <p:spPr>
          <a:xfrm>
            <a:off x="6775555" y="4347149"/>
            <a:ext cx="3065298" cy="2284908"/>
          </a:xfrm>
          <a:prstGeom prst="rect">
            <a:avLst/>
          </a:prstGeom>
        </p:spPr>
      </p:pic>
    </p:spTree>
    <p:extLst>
      <p:ext uri="{BB962C8B-B14F-4D97-AF65-F5344CB8AC3E}">
        <p14:creationId xmlns:p14="http://schemas.microsoft.com/office/powerpoint/2010/main" val="2288096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829456"/>
          </a:xfrm>
        </p:spPr>
        <p:txBody>
          <a:bodyPr/>
          <a:lstStyle/>
          <a:p>
            <a:pPr algn="ctr"/>
            <a:r>
              <a:rPr lang="es-ES" dirty="0" smtClean="0">
                <a:solidFill>
                  <a:schemeClr val="accent2">
                    <a:lumMod val="50000"/>
                  </a:schemeClr>
                </a:solidFill>
              </a:rPr>
              <a:t>MATERIALES</a:t>
            </a:r>
            <a:endParaRPr lang="es-ES" dirty="0">
              <a:solidFill>
                <a:schemeClr val="accent2">
                  <a:lumMod val="50000"/>
                </a:schemeClr>
              </a:solidFill>
            </a:endParaRPr>
          </a:p>
        </p:txBody>
      </p:sp>
      <p:sp>
        <p:nvSpPr>
          <p:cNvPr id="3" name="Marcador de contenido 2"/>
          <p:cNvSpPr>
            <a:spLocks noGrp="1"/>
          </p:cNvSpPr>
          <p:nvPr>
            <p:ph idx="1"/>
          </p:nvPr>
        </p:nvSpPr>
        <p:spPr>
          <a:xfrm>
            <a:off x="1591733" y="1439056"/>
            <a:ext cx="8596668" cy="3475712"/>
          </a:xfrm>
        </p:spPr>
        <p:txBody>
          <a:bodyPr>
            <a:normAutofit/>
          </a:bodyPr>
          <a:lstStyle/>
          <a:p>
            <a:pPr algn="ctr"/>
            <a:r>
              <a:rPr lang="es-ES" sz="2400" dirty="0">
                <a:solidFill>
                  <a:schemeClr val="accent2">
                    <a:lumMod val="50000"/>
                  </a:schemeClr>
                </a:solidFill>
                <a:latin typeface="Times New Roman" panose="02020603050405020304" pitchFamily="18" charset="0"/>
                <a:cs typeface="Times New Roman" panose="02020603050405020304" pitchFamily="18" charset="0"/>
              </a:rPr>
              <a:t>El acabado de superficies por recubrimiento de un cierto material (pintura, esmalte, partículas de metal, etc.) con fines decorativos o de protección, es una parte critica en muchos procesos de fabricación.</a:t>
            </a:r>
            <a:r>
              <a:rPr lang="es-ES" sz="2400" dirty="0">
                <a:solidFill>
                  <a:schemeClr val="accent2">
                    <a:lumMod val="50000"/>
                  </a:schemeClr>
                </a:solidFill>
                <a:latin typeface="Times New Roman" panose="02020603050405020304" pitchFamily="18" charset="0"/>
                <a:cs typeface="Times New Roman" panose="02020603050405020304" pitchFamily="18" charset="0"/>
              </a:rPr>
              <a:t/>
            </a:r>
            <a:br>
              <a:rPr lang="es-ES" sz="2400" dirty="0">
                <a:solidFill>
                  <a:schemeClr val="accent2">
                    <a:lumMod val="50000"/>
                  </a:schemeClr>
                </a:solidFill>
                <a:latin typeface="Times New Roman" panose="02020603050405020304" pitchFamily="18" charset="0"/>
                <a:cs typeface="Times New Roman" panose="02020603050405020304" pitchFamily="18" charset="0"/>
              </a:rPr>
            </a:br>
            <a:r>
              <a:rPr lang="es-ES" sz="2400" dirty="0">
                <a:solidFill>
                  <a:schemeClr val="accent2">
                    <a:lumMod val="50000"/>
                  </a:schemeClr>
                </a:solidFill>
                <a:latin typeface="Times New Roman" panose="02020603050405020304" pitchFamily="18" charset="0"/>
                <a:cs typeface="Times New Roman" panose="02020603050405020304" pitchFamily="18" charset="0"/>
              </a:rPr>
              <a:t>Tanto en la pintura como en el metalizado, esmaltado o arenado, la problemática a resolver es similar, siendo la primera la que cuenta con mayor difusión. Su empleo esta generalizado en la fabricación de automóviles, electrodomésticos, muebles, etc.</a:t>
            </a:r>
            <a:endParaRPr lang="es-ES" sz="2400" dirty="0">
              <a:solidFill>
                <a:schemeClr val="accent2">
                  <a:lumMod val="50000"/>
                </a:schemeClr>
              </a:solidFill>
              <a:latin typeface="Times New Roman" panose="02020603050405020304" pitchFamily="18" charset="0"/>
              <a:cs typeface="Times New Roman" panose="02020603050405020304" pitchFamily="18" charset="0"/>
            </a:endParaRPr>
          </a:p>
        </p:txBody>
      </p:sp>
      <p:pic>
        <p:nvPicPr>
          <p:cNvPr id="5" name="Imagen 4"/>
          <p:cNvPicPr>
            <a:picLocks noChangeAspect="1"/>
          </p:cNvPicPr>
          <p:nvPr/>
        </p:nvPicPr>
        <p:blipFill>
          <a:blip r:embed="rId2"/>
          <a:stretch>
            <a:fillRect/>
          </a:stretch>
        </p:blipFill>
        <p:spPr>
          <a:xfrm>
            <a:off x="3613410" y="4410075"/>
            <a:ext cx="4095750" cy="2447925"/>
          </a:xfrm>
          <a:prstGeom prst="rect">
            <a:avLst/>
          </a:prstGeom>
        </p:spPr>
      </p:pic>
    </p:spTree>
    <p:extLst>
      <p:ext uri="{BB962C8B-B14F-4D97-AF65-F5344CB8AC3E}">
        <p14:creationId xmlns:p14="http://schemas.microsoft.com/office/powerpoint/2010/main" val="4047622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76941" y="669561"/>
            <a:ext cx="8596668" cy="844446"/>
          </a:xfrm>
        </p:spPr>
        <p:txBody>
          <a:bodyPr/>
          <a:lstStyle/>
          <a:p>
            <a:r>
              <a:rPr lang="es-ES" dirty="0" smtClean="0">
                <a:solidFill>
                  <a:schemeClr val="accent2">
                    <a:lumMod val="50000"/>
                  </a:schemeClr>
                </a:solidFill>
                <a:latin typeface="Times New Roman" panose="02020603050405020304" pitchFamily="18" charset="0"/>
                <a:cs typeface="Times New Roman" panose="02020603050405020304" pitchFamily="18" charset="0"/>
              </a:rPr>
              <a:t>ALIMENTACION DE MAQUINA</a:t>
            </a:r>
            <a:endParaRPr lang="es-ES"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1276941" y="1785835"/>
            <a:ext cx="8596668" cy="2786165"/>
          </a:xfrm>
        </p:spPr>
        <p:txBody>
          <a:bodyPr>
            <a:normAutofit/>
          </a:bodyPr>
          <a:lstStyle/>
          <a:p>
            <a:pPr algn="ctr"/>
            <a:r>
              <a:rPr lang="es-ES" sz="2400" dirty="0">
                <a:solidFill>
                  <a:schemeClr val="accent2">
                    <a:lumMod val="50000"/>
                  </a:schemeClr>
                </a:solidFill>
                <a:latin typeface="Times New Roman" panose="02020603050405020304" pitchFamily="18" charset="0"/>
                <a:cs typeface="Times New Roman" panose="02020603050405020304" pitchFamily="18" charset="0"/>
              </a:rPr>
              <a:t>La alimentación de maquinas especializadas es otra tarea de manipulación de posible robotización. La peligrosidad y monotonía de las operaciones de carga y descarga de maquinas como prensas, estampadoras, hornos o la posibilidad de usar un mismo robot para transferir una pieza a través de diferentes maquinas de procesado, ha conseguido que gran numero de empresas hayan introducido robots en sus talleres.</a:t>
            </a:r>
            <a:endParaRPr lang="es-ES" sz="2400" dirty="0">
              <a:solidFill>
                <a:schemeClr val="accent2">
                  <a:lumMod val="50000"/>
                </a:schemeClr>
              </a:solidFill>
              <a:latin typeface="Times New Roman" panose="02020603050405020304" pitchFamily="18" charset="0"/>
              <a:cs typeface="Times New Roman" panose="02020603050405020304" pitchFamily="18" charset="0"/>
            </a:endParaRPr>
          </a:p>
        </p:txBody>
      </p:sp>
      <p:pic>
        <p:nvPicPr>
          <p:cNvPr id="4" name="Imagen 3"/>
          <p:cNvPicPr>
            <a:picLocks noChangeAspect="1"/>
          </p:cNvPicPr>
          <p:nvPr/>
        </p:nvPicPr>
        <p:blipFill>
          <a:blip r:embed="rId2"/>
          <a:stretch>
            <a:fillRect/>
          </a:stretch>
        </p:blipFill>
        <p:spPr>
          <a:xfrm>
            <a:off x="1828801" y="4572000"/>
            <a:ext cx="2440820" cy="2286000"/>
          </a:xfrm>
          <a:prstGeom prst="rect">
            <a:avLst/>
          </a:prstGeom>
        </p:spPr>
      </p:pic>
      <p:pic>
        <p:nvPicPr>
          <p:cNvPr id="5" name="Imagen 4"/>
          <p:cNvPicPr>
            <a:picLocks noChangeAspect="1"/>
          </p:cNvPicPr>
          <p:nvPr/>
        </p:nvPicPr>
        <p:blipFill>
          <a:blip r:embed="rId3"/>
          <a:stretch>
            <a:fillRect/>
          </a:stretch>
        </p:blipFill>
        <p:spPr>
          <a:xfrm>
            <a:off x="6430781" y="4572000"/>
            <a:ext cx="2413416" cy="2286000"/>
          </a:xfrm>
          <a:prstGeom prst="rect">
            <a:avLst/>
          </a:prstGeom>
        </p:spPr>
      </p:pic>
    </p:spTree>
    <p:extLst>
      <p:ext uri="{BB962C8B-B14F-4D97-AF65-F5344CB8AC3E}">
        <p14:creationId xmlns:p14="http://schemas.microsoft.com/office/powerpoint/2010/main" val="3679893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solidFill>
                  <a:schemeClr val="accent2">
                    <a:lumMod val="50000"/>
                  </a:schemeClr>
                </a:solidFill>
                <a:latin typeface="Times New Roman" panose="02020603050405020304" pitchFamily="18" charset="0"/>
                <a:cs typeface="Times New Roman" panose="02020603050405020304" pitchFamily="18" charset="0"/>
              </a:rPr>
              <a:t>PROSESADO</a:t>
            </a:r>
            <a:endParaRPr lang="es-ES"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677334" y="1516012"/>
            <a:ext cx="9396056" cy="3145929"/>
          </a:xfrm>
        </p:spPr>
        <p:txBody>
          <a:bodyPr>
            <a:normAutofit/>
          </a:bodyPr>
          <a:lstStyle/>
          <a:p>
            <a:pPr algn="ctr"/>
            <a:r>
              <a:rPr lang="es-ES" sz="2400" dirty="0">
                <a:solidFill>
                  <a:schemeClr val="accent2">
                    <a:lumMod val="50000"/>
                  </a:schemeClr>
                </a:solidFill>
                <a:latin typeface="Times New Roman" panose="02020603050405020304" pitchFamily="18" charset="0"/>
                <a:cs typeface="Times New Roman" panose="02020603050405020304" pitchFamily="18" charset="0"/>
              </a:rPr>
              <a:t>Dentro del procesado se incluyen operaciones en las que el robot se enfrenta a piezas y herramientas (transportando una u otra) para conseguir, en general, una modificación en la forma de la pieza.</a:t>
            </a:r>
            <a:r>
              <a:rPr lang="es-ES" sz="2400" dirty="0">
                <a:solidFill>
                  <a:schemeClr val="accent2">
                    <a:lumMod val="50000"/>
                  </a:schemeClr>
                </a:solidFill>
                <a:latin typeface="Times New Roman" panose="02020603050405020304" pitchFamily="18" charset="0"/>
                <a:cs typeface="Times New Roman" panose="02020603050405020304" pitchFamily="18" charset="0"/>
              </a:rPr>
              <a:t/>
            </a:r>
            <a:br>
              <a:rPr lang="es-ES" sz="2400" dirty="0">
                <a:solidFill>
                  <a:schemeClr val="accent2">
                    <a:lumMod val="50000"/>
                  </a:schemeClr>
                </a:solidFill>
                <a:latin typeface="Times New Roman" panose="02020603050405020304" pitchFamily="18" charset="0"/>
                <a:cs typeface="Times New Roman" panose="02020603050405020304" pitchFamily="18" charset="0"/>
              </a:rPr>
            </a:br>
            <a:r>
              <a:rPr lang="es-ES" sz="2400" dirty="0">
                <a:solidFill>
                  <a:schemeClr val="accent2">
                    <a:lumMod val="50000"/>
                  </a:schemeClr>
                </a:solidFill>
                <a:latin typeface="Times New Roman" panose="02020603050405020304" pitchFamily="18" charset="0"/>
                <a:cs typeface="Times New Roman" panose="02020603050405020304" pitchFamily="18" charset="0"/>
              </a:rPr>
              <a:t>El desbardado consiste en la eliminación de rebabas de la pieza de metal o plástico, procedentes de un proceso anterior (fundición, estampación, etc.). Esta operación se realiza manualmente con una esmeriladora o fresa, dependiendo la herramienta de las características del material a desbardar.</a:t>
            </a:r>
            <a:endParaRPr lang="es-ES" sz="2400" dirty="0">
              <a:solidFill>
                <a:schemeClr val="accent2">
                  <a:lumMod val="50000"/>
                </a:schemeClr>
              </a:solidFill>
              <a:latin typeface="Times New Roman" panose="02020603050405020304" pitchFamily="18" charset="0"/>
              <a:cs typeface="Times New Roman" panose="02020603050405020304" pitchFamily="18" charset="0"/>
            </a:endParaRPr>
          </a:p>
        </p:txBody>
      </p:sp>
      <p:pic>
        <p:nvPicPr>
          <p:cNvPr id="4" name="Imagen 3"/>
          <p:cNvPicPr>
            <a:picLocks noChangeAspect="1"/>
          </p:cNvPicPr>
          <p:nvPr/>
        </p:nvPicPr>
        <p:blipFill>
          <a:blip r:embed="rId2"/>
          <a:stretch>
            <a:fillRect/>
          </a:stretch>
        </p:blipFill>
        <p:spPr>
          <a:xfrm>
            <a:off x="1304145" y="4311053"/>
            <a:ext cx="2623278" cy="2514600"/>
          </a:xfrm>
          <a:prstGeom prst="rect">
            <a:avLst/>
          </a:prstGeom>
        </p:spPr>
      </p:pic>
      <p:pic>
        <p:nvPicPr>
          <p:cNvPr id="5" name="Imagen 4"/>
          <p:cNvPicPr>
            <a:picLocks noChangeAspect="1"/>
          </p:cNvPicPr>
          <p:nvPr/>
        </p:nvPicPr>
        <p:blipFill>
          <a:blip r:embed="rId3"/>
          <a:stretch>
            <a:fillRect/>
          </a:stretch>
        </p:blipFill>
        <p:spPr>
          <a:xfrm>
            <a:off x="7023983" y="4320578"/>
            <a:ext cx="2419819" cy="2495550"/>
          </a:xfrm>
          <a:prstGeom prst="rect">
            <a:avLst/>
          </a:prstGeom>
        </p:spPr>
      </p:pic>
    </p:spTree>
    <p:extLst>
      <p:ext uri="{BB962C8B-B14F-4D97-AF65-F5344CB8AC3E}">
        <p14:creationId xmlns:p14="http://schemas.microsoft.com/office/powerpoint/2010/main" val="1607192623"/>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94</TotalTime>
  <Words>351</Words>
  <Application>Microsoft Office PowerPoint</Application>
  <PresentationFormat>Panorámica</PresentationFormat>
  <Paragraphs>12</Paragraphs>
  <Slides>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vt:i4>
      </vt:variant>
    </vt:vector>
  </HeadingPairs>
  <TitlesOfParts>
    <vt:vector size="11" baseType="lpstr">
      <vt:lpstr>Arial</vt:lpstr>
      <vt:lpstr>Times New Roman</vt:lpstr>
      <vt:lpstr>Trebuchet MS</vt:lpstr>
      <vt:lpstr>Wingdings 3</vt:lpstr>
      <vt:lpstr>Faceta</vt:lpstr>
      <vt:lpstr>APLICACIONES INDUSTRIALES</vt:lpstr>
      <vt:lpstr>TRABAJO EN FUNCION</vt:lpstr>
      <vt:lpstr>SOLDADURA</vt:lpstr>
      <vt:lpstr>MATERIALES</vt:lpstr>
      <vt:lpstr>ALIMENTACION DE MAQUINA</vt:lpstr>
      <vt:lpstr>PROSESADO</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APLICACIONES INDUSTRIALES</dc:title>
  <dc:creator>joy martinez</dc:creator>
  <cp:lastModifiedBy>joy martinez</cp:lastModifiedBy>
  <cp:revision>4</cp:revision>
  <dcterms:created xsi:type="dcterms:W3CDTF">2015-05-27T12:02:57Z</dcterms:created>
  <dcterms:modified xsi:type="dcterms:W3CDTF">2015-05-27T13:37:52Z</dcterms:modified>
</cp:coreProperties>
</file>