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buClr>
                <a:srgbClr val="53ECF3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45720" rtl="0" algn="r">
              <a:spcBef>
                <a:spcPts val="520"/>
              </a:spcBef>
              <a:buClr>
                <a:schemeClr val="accent3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420"/>
              </a:spcBef>
              <a:buClr>
                <a:schemeClr val="accent2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chemeClr val="accent5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20"/>
              </a:spcBef>
              <a:buClr>
                <a:schemeClr val="accent6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marL="274320" rtl="0" algn="l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indent="-129540" marL="64008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0655" marL="914400" rtl="0" algn="l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indent="-128269" marL="118872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indent="-135889" marL="146304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marL="274320" rtl="0" algn="l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indent="-129540" marL="64008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0655" marL="914400" rtl="0" algn="l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indent="-128269" marL="118872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indent="-135889" marL="146304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marL="274320" rtl="0" algn="l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indent="-129540" marL="64008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0655" marL="914400" rtl="0" algn="l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indent="-128269" marL="118872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indent="-135889" marL="146304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indent="-121920" marL="173736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marL="192024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marL="219456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indent="-93979" marL="246888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rgbClr val="54EEC5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dk2"/>
              </a:buClr>
              <a:buFont typeface="Merriweather"/>
              <a:buNone/>
              <a:defRPr/>
            </a:lvl1pPr>
            <a:lvl2pPr rtl="0">
              <a:spcBef>
                <a:spcPts val="0"/>
              </a:spcBef>
              <a:buFont typeface="Merriweather"/>
              <a:buNone/>
              <a:defRPr/>
            </a:lvl2pPr>
            <a:lvl3pPr rtl="0">
              <a:spcBef>
                <a:spcPts val="0"/>
              </a:spcBef>
              <a:buFont typeface="Merriweather"/>
              <a:buNone/>
              <a:defRPr/>
            </a:lvl3pPr>
            <a:lvl4pPr rtl="0">
              <a:spcBef>
                <a:spcPts val="0"/>
              </a:spcBef>
              <a:buFont typeface="Merriweather"/>
              <a:buNone/>
              <a:defRPr/>
            </a:lvl4pPr>
            <a:lvl5pPr rtl="0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Merriweather"/>
              <a:buNone/>
              <a:defRPr/>
            </a:lvl1pPr>
            <a:lvl2pPr indent="0" rtl="0" algn="l">
              <a:spcBef>
                <a:spcPts val="0"/>
              </a:spcBef>
              <a:buFont typeface="Merriweather"/>
              <a:buNone/>
              <a:defRPr/>
            </a:lvl2pPr>
            <a:lvl3pPr indent="0" rtl="0" algn="l">
              <a:spcBef>
                <a:spcPts val="0"/>
              </a:spcBef>
              <a:buFont typeface="Merriweather"/>
              <a:buNone/>
              <a:defRPr/>
            </a:lvl3pPr>
            <a:lvl4pPr indent="0" rtl="0" algn="l">
              <a:spcBef>
                <a:spcPts val="0"/>
              </a:spcBef>
              <a:buFont typeface="Merriweather"/>
              <a:buNone/>
              <a:defRPr/>
            </a:lvl4pPr>
            <a:lvl5pPr indent="0" rtl="0" algn="l">
              <a:spcBef>
                <a:spcPts val="0"/>
              </a:spcBef>
              <a:buFont typeface="Merriweather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 rot="-10380000">
            <a:off x="3165753" y="1108076"/>
            <a:ext cx="5257800" cy="4114799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7" name="Shape 67"/>
          <p:cNvSpPr/>
          <p:nvPr/>
        </p:nvSpPr>
        <p:spPr>
          <a:xfrm flipH="1" rot="-10379999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250"/>
              </a:spcBef>
              <a:buFont typeface="Merriweather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  <p:sp>
        <p:nvSpPr>
          <p:cNvPr id="73" name="Shape 73"/>
          <p:cNvSpPr/>
          <p:nvPr>
            <p:ph idx="2" type="pic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/>
          <p:nvPr/>
        </p:nvSpPr>
        <p:spPr>
          <a:xfrm flipH="1" rot="10800000">
            <a:off x="-9525" y="5816600"/>
            <a:ext cx="9163050" cy="1041400"/>
          </a:xfrm>
          <a:custGeom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Shape 75"/>
          <p:cNvSpPr/>
          <p:nvPr/>
        </p:nvSpPr>
        <p:spPr>
          <a:xfrm flipH="1" rot="10800000">
            <a:off x="4381500" y="6219825"/>
            <a:ext cx="4762500" cy="638174"/>
          </a:xfrm>
          <a:custGeom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-9525" y="-7144"/>
            <a:ext cx="9163050" cy="1041400"/>
          </a:xfrm>
          <a:custGeom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" name="Shape 6"/>
          <p:cNvSpPr/>
          <p:nvPr/>
        </p:nvSpPr>
        <p:spPr>
          <a:xfrm>
            <a:off x="4381500" y="-7144"/>
            <a:ext cx="4762500" cy="638174"/>
          </a:xfrm>
          <a:custGeom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marL="274320" marR="0" rtl="0" algn="l">
              <a:spcBef>
                <a:spcPts val="520"/>
              </a:spcBef>
              <a:buClr>
                <a:schemeClr val="accent3"/>
              </a:buClr>
              <a:buFont typeface="Noto Symbol"/>
              <a:buChar char="●"/>
              <a:defRPr/>
            </a:lvl1pPr>
            <a:lvl2pPr indent="-129540" marL="640080" marR="0" rtl="0" algn="l">
              <a:spcBef>
                <a:spcPts val="480"/>
              </a:spcBef>
              <a:buClr>
                <a:schemeClr val="accent1"/>
              </a:buClr>
              <a:buFont typeface="Noto Symbol"/>
              <a:buChar char="●"/>
              <a:defRPr/>
            </a:lvl2pPr>
            <a:lvl3pPr indent="-160655" marL="914400" marR="0" rtl="0" algn="l">
              <a:spcBef>
                <a:spcPts val="420"/>
              </a:spcBef>
              <a:buClr>
                <a:schemeClr val="accent2"/>
              </a:buClr>
              <a:buFont typeface="Noto Symbol"/>
              <a:buChar char="●"/>
              <a:defRPr/>
            </a:lvl3pPr>
            <a:lvl4pPr indent="-128269" marL="1188720" marR="0" rtl="0" algn="l">
              <a:spcBef>
                <a:spcPts val="400"/>
              </a:spcBef>
              <a:buClr>
                <a:schemeClr val="accent3"/>
              </a:buClr>
              <a:buFont typeface="Noto Symbol"/>
              <a:buChar char="●"/>
              <a:defRPr/>
            </a:lvl4pPr>
            <a:lvl5pPr indent="-135889" marL="1463040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/>
            </a:lvl5pPr>
            <a:lvl6pPr indent="-121920" marL="1737360" marR="0" rtl="0" algn="l">
              <a:spcBef>
                <a:spcPts val="360"/>
              </a:spcBef>
              <a:buClr>
                <a:schemeClr val="accent5"/>
              </a:buClr>
              <a:buFont typeface="Noto Symbol"/>
              <a:buChar char="●"/>
              <a:defRPr/>
            </a:lvl6pPr>
            <a:lvl7pPr indent="-111760" marL="1920240" marR="0" rtl="0" algn="l">
              <a:spcBef>
                <a:spcPts val="320"/>
              </a:spcBef>
              <a:buClr>
                <a:schemeClr val="accent6"/>
              </a:buClr>
              <a:buFont typeface="Noto Symbol"/>
              <a:buChar char="●"/>
              <a:defRPr/>
            </a:lvl7pPr>
            <a:lvl8pPr indent="-86360" marL="2194560" marR="0" rtl="0" algn="l">
              <a:spcBef>
                <a:spcPts val="320"/>
              </a:spcBef>
              <a:buClr>
                <a:schemeClr val="dk2"/>
              </a:buClr>
              <a:buFont typeface="Merriweather"/>
              <a:buChar char="•"/>
              <a:defRPr/>
            </a:lvl8pPr>
            <a:lvl9pPr indent="-93979" marL="2468880" marR="0" rtl="0" algn="l">
              <a:spcBef>
                <a:spcPts val="280"/>
              </a:spcBef>
              <a:buClr>
                <a:schemeClr val="dk2"/>
              </a:buClr>
              <a:buFont typeface="Merriweather"/>
              <a:buChar char="•"/>
              <a:defRPr/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200" u="none" cap="none" strike="noStrike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/>
              <a:t>‹#›</a:t>
            </a:fld>
          </a:p>
        </p:txBody>
      </p:sp>
      <p:grpSp>
        <p:nvGrpSpPr>
          <p:cNvPr id="12" name="Shape 12"/>
          <p:cNvGrpSpPr/>
          <p:nvPr/>
        </p:nvGrpSpPr>
        <p:grpSpPr>
          <a:xfrm>
            <a:off x="-29294" y="-16113"/>
            <a:ext cx="9198254" cy="1086266"/>
            <a:chOff x="-29322" y="-1971"/>
            <a:chExt cx="9198254" cy="1086266"/>
          </a:xfrm>
        </p:grpSpPr>
        <p:sp>
          <p:nvSpPr>
            <p:cNvPr id="13" name="Shape 13"/>
            <p:cNvSpPr/>
            <p:nvPr/>
          </p:nvSpPr>
          <p:spPr>
            <a:xfrm rot="-164307">
              <a:off x="-19044" y="216549"/>
              <a:ext cx="9163050" cy="649224"/>
            </a:xfrm>
            <a:custGeom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33B7B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rot="-164308">
              <a:off x="-14309" y="290002"/>
              <a:ext cx="9175811" cy="530351"/>
            </a:xfrm>
            <a:custGeom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6.jpg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VWGdEMUMTBU" TargetMode="External"/><Relationship Id="rId5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png"/><Relationship Id="rId3" Type="http://schemas.openxmlformats.org/officeDocument/2006/relationships/image" Target="../media/image07.gif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542oTWpKPlE" TargetMode="External"/><Relationship Id="rId5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8.png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04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TK-S_fH2D5Y" TargetMode="External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xa10dITq6fA" TargetMode="External"/><Relationship Id="rId5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4500562" y="357165"/>
            <a:ext cx="3429023" cy="7858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0C0C0C"/>
              </a:buClr>
              <a:buSzPct val="25000"/>
              <a:buFont typeface="Calibri"/>
              <a:buNone/>
            </a:pPr>
            <a:r>
              <a:rPr b="1" lang="es-ES" sz="25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INGENIERÍA</a:t>
            </a:r>
            <a:r>
              <a:rPr b="1" baseline="0" i="0" lang="es-ES" sz="2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DE SISTEMAS 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357158" y="1500174"/>
            <a:ext cx="8786842" cy="928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ctr">
              <a:spcBef>
                <a:spcPts val="0"/>
              </a:spcBef>
              <a:buClr>
                <a:schemeClr val="accent3"/>
              </a:buClr>
              <a:buSzPct val="25000"/>
              <a:buFont typeface="Noto Symbol"/>
              <a:buNone/>
            </a:pPr>
            <a:r>
              <a:rPr b="0" baseline="0" i="0" lang="es-ES" sz="3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INTERNET DE LAS COSAS (IOT)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267199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0298" y="2214553"/>
            <a:ext cx="4500594" cy="292895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226100" y="4616875"/>
            <a:ext cx="8738400" cy="212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</a:pPr>
            <a:r>
              <a:t/>
            </a:r>
            <a:endParaRPr b="0" baseline="0" i="0" sz="7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</a:pPr>
            <a:r>
              <a:t/>
            </a:r>
            <a:endParaRPr b="0" baseline="0" i="0" sz="7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</a:pPr>
            <a:r>
              <a:t/>
            </a:r>
            <a:endParaRPr b="0" baseline="0" i="0" sz="7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</a:pPr>
            <a:r>
              <a:t/>
            </a:r>
            <a:endParaRPr b="0" baseline="0" i="0" sz="7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</a:pPr>
            <a:r>
              <a:t/>
            </a:r>
            <a:endParaRPr b="0" baseline="0" i="0" sz="7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Calibri"/>
              <a:buNone/>
            </a:pPr>
            <a:r>
              <a:rPr b="0" baseline="0" i="0" lang="es-ES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INTEGRANTES :											DOCENTE: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Noto Symbol"/>
              <a:buChar char="➢"/>
            </a:pPr>
            <a:r>
              <a:rPr b="0" baseline="0" i="0" lang="es-ES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Ricardo Seledonio Alcántara						Ing. Fredy Aliaga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Noto Symbol"/>
              <a:buChar char="➢"/>
            </a:pPr>
            <a:r>
              <a:rPr b="0" baseline="0" i="0" lang="es-ES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Edder Jamanca Mendoza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Noto Symbol"/>
              <a:buChar char="➢"/>
            </a:pPr>
            <a:r>
              <a:rPr b="0" baseline="0" i="0" lang="es-ES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Eduardo Correa Chura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Noto Symbol"/>
              <a:buChar char="➢"/>
            </a:pPr>
            <a:r>
              <a:rPr b="0" baseline="0" i="0" lang="es-ES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Renzo Melgarejo</a:t>
            </a: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</a:pPr>
            <a:r>
              <a:t/>
            </a:r>
            <a:endParaRPr b="0" baseline="0" i="0" sz="7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6770100" y="6215075"/>
            <a:ext cx="21102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s-ES" sz="1800"/>
              <a:t>LIMA,08/01/2015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142852"/>
            <a:ext cx="8229600" cy="78581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Noto Symbol"/>
              <a:buChar char="➢"/>
            </a:pPr>
            <a:r>
              <a:rPr lang="es-ES" sz="4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b="0" baseline="0" i="0" lang="es-E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pic>
        <p:nvPicPr>
          <p:cNvPr id="163" name="Shape 1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43" y="1000108"/>
            <a:ext cx="8858312" cy="5692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150724"/>
            <a:ext cx="822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</a:pPr>
            <a:r>
              <a:t/>
            </a:r>
            <a:endParaRPr b="0" baseline="0" i="0" sz="5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17475" lvl="0" marL="274320" marR="0" rtl="0" algn="l">
              <a:spcBef>
                <a:spcPts val="0"/>
              </a:spcBef>
              <a:buClr>
                <a:schemeClr val="accent3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" name="Shape 170">
            <a:hlinkClick r:id="rId4"/>
          </p:cNvPr>
          <p:cNvSpPr/>
          <p:nvPr/>
        </p:nvSpPr>
        <p:spPr>
          <a:xfrm>
            <a:off x="457200" y="929475"/>
            <a:ext cx="8229599" cy="550147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2662799"/>
            <a:ext cx="8229600" cy="369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7200">
                <a:solidFill>
                  <a:srgbClr val="195D75"/>
                </a:solidFill>
              </a:rPr>
              <a:t>GRACIAS..!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28600" y="653150"/>
            <a:ext cx="7143899" cy="9167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Noto Symbol"/>
              <a:buChar char="➢"/>
            </a:pPr>
            <a:r>
              <a:rPr lang="es-ES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9625" y="119800"/>
            <a:ext cx="1285650" cy="15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00" y="3381050"/>
            <a:ext cx="8229600" cy="337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28600" y="1869050"/>
            <a:ext cx="81468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s-ES" sz="2000"/>
              <a:t>Internet de las cosas, es conectar estos objetos físicos que utilizamos en nuestra casa o en nuestro lugar de trabajo, a través  de chips integrados a la red y administrar los mismos  a través de los teléfonos móviles, o en el computador.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28595" y="500041"/>
            <a:ext cx="6215106" cy="10001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Noto Symbol"/>
              <a:buChar char="➢"/>
            </a:pPr>
            <a:r>
              <a:rPr b="0" baseline="0" i="0" lang="es-E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 POCO DE HISTORIA 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428736"/>
            <a:ext cx="6115063" cy="4429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b="0" baseline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 concepto de internet de las cosas fue propuesto por Kevin Ashton en el Auto-ID center del MIT en 1999, donde se realizaban investigaciones en el campo de la identificación por radiofrecuencia en red (RFID) y tecnologías de sensores. En ese mismo año, impartió una conferencia en Procter &amp; Gamble donde habló por primera vez del concepto de Internet de las Cosas.</a:t>
            </a:r>
          </a:p>
        </p:txBody>
      </p:sp>
      <p:sp>
        <p:nvSpPr>
          <p:cNvPr id="109" name="Shape 109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5139" y="928670"/>
            <a:ext cx="2214578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351700"/>
            <a:ext cx="7561200" cy="590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-ES" sz="3000">
                <a:solidFill>
                  <a:srgbClr val="195D75"/>
                </a:solidFill>
              </a:rPr>
              <a:t> </a:t>
            </a:r>
            <a:r>
              <a:rPr lang="es-ES" sz="3000" u="sng">
                <a:solidFill>
                  <a:srgbClr val="195D75"/>
                </a:solidFill>
              </a:rPr>
              <a:t> INTERNET DE LAS COSAS</a:t>
            </a:r>
            <a:r>
              <a:rPr lang="es-ES" u="sng">
                <a:solidFill>
                  <a:srgbClr val="195D75"/>
                </a:solidFill>
              </a:rPr>
              <a:t> 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>
            <a:hlinkClick r:id="rId4"/>
          </p:cNvPr>
          <p:cNvSpPr/>
          <p:nvPr/>
        </p:nvSpPr>
        <p:spPr>
          <a:xfrm>
            <a:off x="457200" y="1055075"/>
            <a:ext cx="8229599" cy="52694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42850" y="1571600"/>
            <a:ext cx="49191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-361950" lvl="0" marL="71755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Noto Symbol"/>
              <a:buChar char="❖"/>
            </a:pPr>
            <a:r>
              <a:rPr b="0" baseline="0" i="0" lang="es-E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Sensoria: cuantificación en el calcetín</a:t>
            </a:r>
          </a:p>
        </p:txBody>
      </p:sp>
      <p:pic>
        <p:nvPicPr>
          <p:cNvPr id="123" name="Shape 1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5376" y="1708162"/>
            <a:ext cx="4191599" cy="2714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4" name="Shape 124"/>
          <p:cNvSpPr txBox="1"/>
          <p:nvPr/>
        </p:nvSpPr>
        <p:spPr>
          <a:xfrm>
            <a:off x="4477287" y="4445619"/>
            <a:ext cx="4429200" cy="1571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531813" lvl="0" marL="531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ymbol"/>
              <a:buChar char="❖"/>
            </a:pPr>
            <a:r>
              <a:rPr b="0" baseline="0" i="0" lang="es-E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Cepillo de diente inteligente: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3286123"/>
            <a:ext cx="3493830" cy="3233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8358214" y="3786189"/>
            <a:ext cx="4757742" cy="19288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61950" lvl="0" marL="717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1425" y="285850"/>
            <a:ext cx="9001200" cy="1422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457200" marR="0" rtl="0">
              <a:spcBef>
                <a:spcPts val="0"/>
              </a:spcBef>
              <a:buClr>
                <a:schemeClr val="dk2"/>
              </a:buClr>
              <a:buSzPct val="100000"/>
              <a:buFont typeface="Merriweather"/>
              <a:buChar char="➢"/>
            </a:pPr>
            <a:r>
              <a:rPr baseline="0" i="0" lang="es-ES" sz="32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s-ES" sz="3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LGUNOS EJEMPLOS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s-E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M2M:(</a:t>
            </a:r>
            <a:r>
              <a:rPr b="0" baseline="0" i="0" lang="es-E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 un concepto que se refiere al intercambio de información) Cuando las cosas se vuelven inteligentes.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6115063" cy="10112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Noto Symbol"/>
              <a:buChar char="❖"/>
            </a:pPr>
            <a:r>
              <a:rPr b="0" baseline="0" i="0" lang="es-E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Frigoríficos conectados: </a:t>
            </a:r>
          </a:p>
        </p:txBody>
      </p:sp>
      <p:pic>
        <p:nvPicPr>
          <p:cNvPr id="133" name="Shape 1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5" y="1357298"/>
            <a:ext cx="2928900" cy="27692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48" y="4000503"/>
            <a:ext cx="4220507" cy="257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500174"/>
            <a:ext cx="4214841" cy="241292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28595" y="4357694"/>
            <a:ext cx="4143403" cy="1357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450850" lvl="0" marL="45085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Noto Symbol"/>
              <a:buChar char="❖"/>
            </a:pPr>
            <a:r>
              <a:rPr b="0" baseline="0" i="0" lang="es-E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Lavadoras        conectadas: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49175" y="364250"/>
            <a:ext cx="8732100" cy="71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-317500" lvl="0" marL="45720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s-ES"/>
              <a:t> </a:t>
            </a:r>
            <a:r>
              <a:rPr lang="es-ES" sz="2200">
                <a:solidFill>
                  <a:srgbClr val="195D75"/>
                </a:solidFill>
              </a:rPr>
              <a:t>DISPOSITIVOS ELECTRÓNICOS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>
            <a:hlinkClick r:id="rId4"/>
          </p:cNvPr>
          <p:cNvSpPr/>
          <p:nvPr/>
        </p:nvSpPr>
        <p:spPr>
          <a:xfrm>
            <a:off x="457200" y="1078250"/>
            <a:ext cx="8229599" cy="542609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543775" y="490549"/>
            <a:ext cx="8229600" cy="644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195D75"/>
              </a:buClr>
              <a:buSzPct val="100000"/>
              <a:buFont typeface="Calibri"/>
              <a:buChar char="●"/>
            </a:pPr>
            <a:r>
              <a:rPr lang="es-ES" sz="2400">
                <a:solidFill>
                  <a:srgbClr val="195D75"/>
                </a:solidFill>
              </a:rPr>
              <a:t>ARM  and IBM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>
            <a:hlinkClick r:id="rId4"/>
          </p:cNvPr>
          <p:cNvSpPr/>
          <p:nvPr/>
        </p:nvSpPr>
        <p:spPr>
          <a:xfrm>
            <a:off x="457200" y="1308125"/>
            <a:ext cx="8229599" cy="501635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64250" y="866675"/>
            <a:ext cx="8227199" cy="10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100000"/>
              <a:buFont typeface="Noto Symbol"/>
              <a:buChar char="➢"/>
            </a:pPr>
            <a:r>
              <a:rPr b="0" baseline="0" i="0" lang="es-ES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S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 PROBLEMA DE LA 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rPr lang="es-ES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SEGURIDAD: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288900" y="2059900"/>
            <a:ext cx="8355000" cy="463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7465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Merriweather"/>
              <a:buChar char="●"/>
            </a:pPr>
            <a:r>
              <a:rPr lang="es-ES" sz="2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 perdida de privacidad viene de la habilidad de localizar individuos, asi como saber lo que están consumiendo o si se encuentran lejos de casa.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Merriweather"/>
              <a:buChar char="●"/>
            </a:pPr>
            <a:r>
              <a:rPr lang="es-ES" sz="2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La mezcla de información personal y de una compañía es un reto que varias empresas están empezando a experimentar con el uso de dispositivos móviles en el área de trabajo.</a:t>
            </a:r>
          </a:p>
          <a:p>
            <a:pPr indent="-129540" lvl="0" marL="274320" marR="0" rtl="0" algn="l">
              <a:spcBef>
                <a:spcPts val="480"/>
              </a:spcBef>
              <a:buNone/>
            </a:pPr>
            <a:r>
              <a:t/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Merriweather"/>
              <a:buChar char="●"/>
            </a:pPr>
            <a:r>
              <a:rPr lang="es-ES" sz="23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El descubrimiento hace referencia a la habilidad de los atacantes para leer remotamente datos personales.</a:t>
            </a:r>
          </a:p>
          <a:p>
            <a:pPr indent="-129540" lvl="0" marL="274320" marR="0" rtl="0" algn="l">
              <a:spcBef>
                <a:spcPts val="480"/>
              </a:spcBef>
              <a:buNone/>
            </a:pPr>
            <a:r>
              <a:t/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480"/>
              </a:spcBef>
              <a:buNone/>
            </a:pPr>
            <a:r>
              <a:t/>
            </a:r>
            <a:endParaRPr sz="23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9725" y="665325"/>
            <a:ext cx="1741225" cy="13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