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60" r:id="rId2"/>
    <p:sldId id="261" r:id="rId3"/>
    <p:sldId id="262" r:id="rId4"/>
    <p:sldId id="263" r:id="rId5"/>
    <p:sldId id="264" r:id="rId6"/>
    <p:sldId id="275" r:id="rId7"/>
    <p:sldId id="269" r:id="rId8"/>
    <p:sldId id="270" r:id="rId9"/>
    <p:sldId id="271" r:id="rId10"/>
    <p:sldId id="272" r:id="rId11"/>
    <p:sldId id="276" r:id="rId12"/>
    <p:sldId id="277" r:id="rId13"/>
    <p:sldId id="279" r:id="rId14"/>
    <p:sldId id="278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</p:sldIdLst>
  <p:sldSz cx="12192000" cy="6858000"/>
  <p:notesSz cx="6858000" cy="9144000"/>
  <p:photoAlbum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4660"/>
  </p:normalViewPr>
  <p:slideViewPr>
    <p:cSldViewPr snapToGrid="0">
      <p:cViewPr varScale="1">
        <p:scale>
          <a:sx n="65" d="100"/>
          <a:sy n="65" d="100"/>
        </p:scale>
        <p:origin x="5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85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40CE-258F-4195-9F6C-C7B39194AE19}" type="datetimeFigureOut">
              <a:rPr lang="es-CO" smtClean="0"/>
              <a:t>02/11/2015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BBBBA8F-741C-4ACD-958E-B69C7EFA4C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7627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40CE-258F-4195-9F6C-C7B39194AE19}" type="datetimeFigureOut">
              <a:rPr lang="es-CO" smtClean="0"/>
              <a:t>02/11/2015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BBBBA8F-741C-4ACD-958E-B69C7EFA4C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6403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40CE-258F-4195-9F6C-C7B39194AE19}" type="datetimeFigureOut">
              <a:rPr lang="es-CO" smtClean="0"/>
              <a:t>02/11/2015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BBBBA8F-741C-4ACD-958E-B69C7EFA4CC7}" type="slidenum">
              <a:rPr lang="es-CO" smtClean="0"/>
              <a:t>‹Nº›</a:t>
            </a:fld>
            <a:endParaRPr lang="es-CO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7457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40CE-258F-4195-9F6C-C7B39194AE19}" type="datetimeFigureOut">
              <a:rPr lang="es-CO" smtClean="0"/>
              <a:t>02/11/2015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BBBA8F-741C-4ACD-958E-B69C7EFA4C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4480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40CE-258F-4195-9F6C-C7B39194AE19}" type="datetimeFigureOut">
              <a:rPr lang="es-CO" smtClean="0"/>
              <a:t>02/11/2015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BBBA8F-741C-4ACD-958E-B69C7EFA4CC7}" type="slidenum">
              <a:rPr lang="es-CO" smtClean="0"/>
              <a:t>‹Nº›</a:t>
            </a:fld>
            <a:endParaRPr lang="es-CO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0604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40CE-258F-4195-9F6C-C7B39194AE19}" type="datetimeFigureOut">
              <a:rPr lang="es-CO" smtClean="0"/>
              <a:t>02/11/2015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BBBA8F-741C-4ACD-958E-B69C7EFA4C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0155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40CE-258F-4195-9F6C-C7B39194AE19}" type="datetimeFigureOut">
              <a:rPr lang="es-CO" smtClean="0"/>
              <a:t>02/11/2015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BA8F-741C-4ACD-958E-B69C7EFA4C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4312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40CE-258F-4195-9F6C-C7B39194AE19}" type="datetimeFigureOut">
              <a:rPr lang="es-CO" smtClean="0"/>
              <a:t>02/11/2015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BA8F-741C-4ACD-958E-B69C7EFA4C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103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40CE-258F-4195-9F6C-C7B39194AE19}" type="datetimeFigureOut">
              <a:rPr lang="es-CO" smtClean="0"/>
              <a:t>02/11/2015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BA8F-741C-4ACD-958E-B69C7EFA4C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184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40CE-258F-4195-9F6C-C7B39194AE19}" type="datetimeFigureOut">
              <a:rPr lang="es-CO" smtClean="0"/>
              <a:t>02/11/2015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BBBBA8F-741C-4ACD-958E-B69C7EFA4C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20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40CE-258F-4195-9F6C-C7B39194AE19}" type="datetimeFigureOut">
              <a:rPr lang="es-CO" smtClean="0"/>
              <a:t>02/11/2015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BBBBA8F-741C-4ACD-958E-B69C7EFA4C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827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40CE-258F-4195-9F6C-C7B39194AE19}" type="datetimeFigureOut">
              <a:rPr lang="es-CO" smtClean="0"/>
              <a:t>02/11/2015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BBBBA8F-741C-4ACD-958E-B69C7EFA4C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2409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40CE-258F-4195-9F6C-C7B39194AE19}" type="datetimeFigureOut">
              <a:rPr lang="es-CO" smtClean="0"/>
              <a:t>02/11/2015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BA8F-741C-4ACD-958E-B69C7EFA4C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4447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40CE-258F-4195-9F6C-C7B39194AE19}" type="datetimeFigureOut">
              <a:rPr lang="es-CO" smtClean="0"/>
              <a:t>02/11/2015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BA8F-741C-4ACD-958E-B69C7EFA4C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7095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40CE-258F-4195-9F6C-C7B39194AE19}" type="datetimeFigureOut">
              <a:rPr lang="es-CO" smtClean="0"/>
              <a:t>02/11/2015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BA8F-741C-4ACD-958E-B69C7EFA4C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9480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40CE-258F-4195-9F6C-C7B39194AE19}" type="datetimeFigureOut">
              <a:rPr lang="es-CO" smtClean="0"/>
              <a:t>02/11/2015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BBBA8F-741C-4ACD-958E-B69C7EFA4C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709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040CE-258F-4195-9F6C-C7B39194AE19}" type="datetimeFigureOut">
              <a:rPr lang="es-CO" smtClean="0"/>
              <a:t>02/11/2015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BBBBA8F-741C-4ACD-958E-B69C7EFA4C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009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sistema-muscular-de-ejercicio-masculino-535146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406" y="285008"/>
            <a:ext cx="7337425" cy="62107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592924" y="2588820"/>
            <a:ext cx="8911687" cy="1033153"/>
          </a:xfrm>
        </p:spPr>
        <p:txBody>
          <a:bodyPr>
            <a:normAutofit/>
          </a:bodyPr>
          <a:lstStyle/>
          <a:p>
            <a:r>
              <a:rPr lang="es-CO" dirty="0" smtClean="0"/>
              <a:t>SISTEMA MUSCULAR Y EJERCICIO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6987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2318" y="0"/>
            <a:ext cx="8915399" cy="1468800"/>
          </a:xfrm>
        </p:spPr>
        <p:txBody>
          <a:bodyPr/>
          <a:lstStyle/>
          <a:p>
            <a:pPr algn="ctr"/>
            <a:r>
              <a:rPr lang="es-CO" dirty="0" smtClean="0"/>
              <a:t>FONTANELAS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553586" y="2121943"/>
            <a:ext cx="8915399" cy="4568842"/>
          </a:xfrm>
        </p:spPr>
        <p:txBody>
          <a:bodyPr/>
          <a:lstStyle/>
          <a:p>
            <a:r>
              <a:rPr lang="es-CO" dirty="0" smtClean="0"/>
              <a:t>Espacio membranoso entre los huesoso del cráneo</a:t>
            </a:r>
          </a:p>
          <a:p>
            <a:r>
              <a:rPr lang="es-CO" dirty="0" smtClean="0"/>
              <a:t>FUNCIONES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 smtClean="0"/>
              <a:t>Disminuye el diámetro craneal en el trabajo del parto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 smtClean="0"/>
              <a:t>Permite el desarrollo y crecimiento normal del encéfalo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 smtClean="0"/>
              <a:t>Permite medir la presión intracraneal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 smtClean="0"/>
              <a:t>Vía de administración accesoria de medicamentos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6710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2396" y="178130"/>
            <a:ext cx="10364581" cy="1721779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 smtClean="0"/>
              <a:t>VASCULARIZACION E INERVACION DE LOS HUESOS</a:t>
            </a:r>
            <a:r>
              <a:rPr lang="es-CO" b="1" dirty="0" smtClean="0"/>
              <a:t>  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080443" y="1833682"/>
            <a:ext cx="6341033" cy="1588136"/>
          </a:xfrm>
        </p:spPr>
        <p:txBody>
          <a:bodyPr>
            <a:noAutofit/>
          </a:bodyPr>
          <a:lstStyle/>
          <a:p>
            <a:r>
              <a:rPr lang="es-CO" sz="2800" dirty="0"/>
              <a:t>l</a:t>
            </a:r>
            <a:r>
              <a:rPr lang="es-CO" sz="2800" dirty="0" smtClean="0"/>
              <a:t>as arterias  perióticas entran por muchos lugares para nutrir el hueso y no dejar que el hueso muera </a:t>
            </a:r>
            <a:endParaRPr lang="es-CO" sz="2800" dirty="0"/>
          </a:p>
        </p:txBody>
      </p:sp>
      <p:sp>
        <p:nvSpPr>
          <p:cNvPr id="4" name="AutoShape 2" descr="data:image/jpeg;base64,/9j/4AAQSkZJRgABAQAAAQABAAD/2wCEAAkGBxQQEhUUExQWFRUUGB4YFxUXGB0cHRoWHhgfGiEYGxcaHSggHB8mGxgYITEiJSkrLi4uGh8zODMsNygtMCsBCgoKDg0OGhAQGi8kHyQsNCs0LywsLC0sLCwsLTg0NDQvLCwsLCwsNzAtLjU3LCwsLCwsLC80MSwsLCwvLCwsLP/AABEIAOsAoAMBIgACEQEDEQH/xAAbAAEAAgMBAQAAAAAAAAAAAAAABQYCAwQBB//EAEAQAAIBAgQCCAIIBAYBBQAAAAECEQADBBIhMQVBBhMiUWFxgZEyoSNCUnKCscHRM2KS8AcUorLh8cIkQ1NjZP/EABkBAQADAQEAAAAAAAAAAAAAAAABAgMEBf/EADARAAIBAgIGCgMAAwAAAAAAAAABAgMRITEEEkFRcZETIjJhgaGxwdHwI+HxQoLi/9oADAMBAAIRAxEAPwD7jSvKUB7SlKAUpXFdxrEsLSZyuhJbKs92aDJ8hQHbSo1cfdX+Jh2HjbcP8iFPyrIcSzfBausfFco9S0UBIUqO6y/uepX+WWP+vT/bWzCY8OxtsMtwDNlmQVmMytzE0B20rwV7QClKUApStYvqWKhhmAkrIkDvI3oDZSvIr2gFKUoDylKqGP4hirhuOhNtbDmE0PWKh1BET2gDrpEjQ71lWrwoq83ZZEpN5FwpWFq4GAYGQRIPeDrWdakGrE3MqM32VJ9hNQQaAtoGAirm8WIkk+v51J8QxJDJbyyLuYEzGXTeI11IqED/AExn6yI3usaeqmoTuCQsKU2do7q7FBMSxg+NRq3vGDJA9DvXZYuZhB3FIyTWAsSFu0F2FRHSWyVRb6Dt2DmEc0PxL6ipSwx2PpWPEbea04HNT+VSDfbcMARqCJB8DWVU7A9NMPatIjC4XtjIwCHdezudDtU1a4heuqGt2goYSGczof5Vj/dQEvXlQzYPFNvfjwCKP0b864ccFtsFu4m7cczFpDBJAn6sEesUBO8RxXVISBLHRV2ljsPLvPdNVLFcDZntm1cK4h2DXLoAkgas2u2+UeYBmseD8a6wQZLW36pFJntnU9rdoGk9ynvq1cLsRLnd9vujb3kn1ry5TnW0tQWEY4vv+/JoklC5IUpSvUMxSlKAGoC+nV4hu66A48x2WH+0+tT9RvG7Eqrje20/hOh+WvpXHp9HpaEo+PIvB2ka+jbxaNo72WKfh3U/0ke1dXEcS1tewod2MKpMAmJ1bWAACSdaisK/VYkH6t9cjeFxJK+6lh+EV18b3X7r+0D+/er6HW6WjGXd5kTVnYrHGcRcVQ+IYXGOYots/REKA5XvBgc550w136DDXW7IAa2wHKDmUf0z71o41iM1zD29DmY+pNvKT5AMoHme6tXDXLW7tnTS3bxKLzhVAPyAj1q6larq71cjYTODMAsSSXJbedDyHcP3qRwtzWI0qOt3ZEgjzrMOeX7VskkQTtpwrT6Gu46jwNQeDxBPZb+xUthrk6HcflQHy5sWMJfurkls0gxyiSJ5azVotcUxT21yBEDLKn4jJAI9NTUF/iDgGTEpcRTlb4sokzqQY3+18qsPRbEi/h0gg5OyY8tPlS5Bx3cPfZT1t92llEAwIO4gcq3cPwSKxAWCQcz84j7RB/ualb6HQASVyz4QecbabCoPFaXBans3Gy3G2nTUeEidaA4OjnDlN5+0DmdurQH4EZiC3mQjCeQAr6QoiqT0Q4UEx+KeZCIiDWdSTPyVfc1d6zhTUZSlv+/PMtcUpStCBSleRQHtYuoIg7Hesq8NAVvF25Xq5AcN2CftqZU/IfOpO0wxKK0m26nUCCVaIKmRBEHu1EGo/pHhBmV5gAhifskCC39JB/DXNZxZt3irnqr3utxRzExPoZE15FFPRJS2wvy3eFvQ2fXS3lcxFkXOJ6kxaEgkzzYkz6T7V7wfFLbxVl8o+lYq065bTDIg8jAH4R31jxu5bsXXzdZcv4jsABSqhJnKra6drUiSdtK5+Pr1FnK9w3Lt2CiqoQWwuxAk6A7a6xXXTbrVOkj2cuP32M3grEpgotu9lm/htCSd13U+PZipRnVBJPmSeX6VB8exS3Ew2NQArfQI8fVuDX0ntD0FZYHEBiRlXQBtd948uVdU21axVEzZxGUg91T2GudoEwCdPOq+gnw/OpjDXSQOfKasD3pLwv8AzFogEh11Vl+IEa6Hv5iqPwXiDNimsPh1VmBD3VchjbH1mIUBp79N/CvomHxMwG9/31qB6VcFN0O9ghbpUqdPiB1I9YrCvR6SLtnseKtyJi7HvRx1uWXFtmNrO62ySSSBGzHXLmzAeG1Z8Y4UrKuURlmBy25VUOiXHmw46lxpbiVO6a6x3jUmr+LodNGBB1Hv+xHtWsY6sUrkXuRPCUTC4gRAW8pk8s2ms+P61bJqE4Gyv11tlEq0GRuhEjfluPStOInAtmWTZPxp3DTtKORHMDerAsVKxRwwBBkHUHvFZUApSlAKUpQHNj7WZCImNQO/w9RpUdgbVu/aNm4A4twva3yxKt7aT3g1MkVBX4w98Nsp0b7hO/4XPs9c9TqTU9jwft5+pZYqxWOklu7w+CpN7DlgDaftMuYEghjuJUjXXxqI4nwpcUgvYYksg7Vkyez/ACTrp9n2q+dLcF1tuBu3YH3pDKT5MPmaovC8De4e5vX2TKOyVDdrMZK6HfYwfAiqVqWonUpYSXJ8QnfBmPRXGJcS5hLhC2sRqjfYvcj6kD1HjWnDB7D5bgi4kq3gR+h3FdnSjAW+tDg9V14zAkdhzEwSPgbWe4+HPaWbGp/+uwII0PX2xqII3YCdt9fTWhpEasU1h3ESi0dtjiHhoeZ0+Vd+Fx8aqO41XsLiARO5/vlXSmJ029D+1blSZvY4j4GcSQGLE6Tynl/1U7nLAHnA28u6qFirpYZdAJ5AzUxguMGIJnQGPHn+tYxi4zff7f0tfA1dNuC9apv2h9JbHbUfWTy7+f8A3Ub0a41ECdHEET9Ycx5j8quFjGh9jr8/TvqkdI+jly1iA2FAyXpZbcxDjVkE/wBQGnPurSUlFXZXgWe/iHt3FvICYBnQ625kg+I3q0W3TEWwQZVh7VVejHF+tQ27krdt6MraGO+CK68Pd/yt9YMWrxgjkr9/9+FSsSTv6NuUz2G/9oyv3GmB6EEe1TdQ3Efob9q7sGOR/wAUAH3ipmgFKUoBSlKAVw8XwnWIdJInTvBEFfUT8q7qVWcVKLi9oRBYXEZrEEybTLJ5lZGVvVfmDXH0rwi3LQJUHIeYkQeXjy9q337JS8VHw3Aye4LJ7MHHrWXHQXwzEbkK3zBrOhJuNpZrD7xJkVa3iA9q7ZuW+sFkK+Qbm00kFI1zqVaI7qi7fC1tAYnCuHtEAi4vxIBr2o3g8456iuLH8QzXLJRyq9aAzJuHCkrrsQoLacyTW2/1uBvG/ZACufpbQ+HrDroOSuJKnkZU1y9FOE3Om8G8nk/i+x+BfWTVmTjgY4F7MJilE3Lcdm6v20/m/fyNReHxqtoRl1iDpB7iDrMj0pxPEW7LWL1jMpvfSWgqyAw+JF17JE/AdCJiK7OL4EcQtnE2FC4m3/Hsj64+2vOdPXbcV20qqqR1kUkrGnOCNxrWzBntRHLTwj1qvYPHxpI7v++6pbC3w2oYDvEbVoVJ1DFdd7LiLbWXbKWgpcG6uNVbwIPyJqOsX2Ohg7R+dZOSNtDHPvqLAisPxB+sVcQpDq5t5x8Vm+I0zHe24IIB035bWt7i37WU7kTI01GkgHUajUcjpVY6XYZnw9vEgdoxbveLISEeeRhiPxDurdwviQm4+8tnifhJ3kDkQJPkDXHquhK8ezu+PuNt5ftFxcHFYRlPxqCD5j9xrUnwfE9bZtudyon7w0PzFRfAG+lcTKOoYeYMH5EVu6Kt9G6/Yuuvzn9a7CpNUpSgFKUoBSlKAh+kIIVXAkrJHmIcf7Y9a8FsPaZQdCGA8uUehru4kk2yd8va9tfymozg3ZQrp2dB6So+QX3rCPVrPvV+WHwWeRQuligYMMB/CdW/Q/JjW+3i7b2VNwF1dSjBdyh1zeGUgEf8119LMH/6fEW+4EjT8QqA4FcY2lKt/DEmNisakg7kCSK0rKLpvWyKq98DZwnhz3evwbMM6nrsPcHK6B8Q7ldSp9WrLhWOuQLtubd22e0Pstsykc1JG1bOvzqLikqwXqi40zAjMjKY1hw6+1bLb9bmxAGV/hxKjk3K8BzVhv5VzUZyhN6+Tdv9v+s/6TKN1hn7G3iXDUx83cPFnFRmewSMt0/atsee/wCsb1Uhjbllyjoyup7SssEelXMWliNiO0I/NW7vHlz762XeL2ny28faW6my3mHaX8Q1/vnXdYpe5AYHiq8/KP8AmpZrsgFSSNdO6obpv0cTAujWXY2buwJnKYkQ3METE91RvDeItbOuo8e79aA+l8Mw63uHkHVbjsPc5flVT6MqASpEMCJ1jtKY18JqwdEsXODuHZWv9geizHrNRGFtxjLy7Sxb3yn9aiwLx0dwyoxCCFjbxJ5eHhXvREyl5vtX3j0IH6VnwtxbtPcJgAb+Qmveh9uMJaJ3YFz5sS361BJNUpShIpSlAKUpQHhquYMdXeZfz5/UPzW2fxVZKgeNWwjq+08+7YEn/S34TWFbBxnufk/3YstxEdK7UdZ/PbOneRoR5wVr5z0PtyCsliyMg170IHZ9Yr6t0hXPaV4MgwR3T2SJ75/KvmPRp8jPlIPVudx9lzqD6VrUjrQku4rezRasfi7GIwiLm6shAACORAIK95DKpga71AYMsr5lfJcSA0Qwg8mUfEp+VWjg90W89vXLbYhfunVf9JFOLi21sXSIyAsCFgkROU94MVm3Fwc9jV7eBNndIhMOy3DFsi1c3NhmhTP17FzaD3VxcXx2QGzfRkLbZljXwOx9K6nKOFS6gBAAykdloESDy2ru6ShcDcs2boL4O8sEsc5tXNNRmmV11FGqlFdXrLc8/B7fHmRZSzIfhPGLT2v8njGm0f4d3Yp4Enl3d1didBQCCcT9HvK2jmI8DOX12qA4pwZ7d82rnU5Wg2SjwSDserJLAHzPnXfgLt3DkoZYAfw2JgeIGx84raE41IqUXmVs07MuWDVFRVtrksIsWwTqRu1xie/vqt4C+f8ANX2MgkyAdoMEfKK2XuNBiFu9YAYZlAjMJ0thiYy8ydzWePYJj8TM6hTHoNqxdX8yp22N+nyXt1blr4veycOPfcEDXvPlrVk4fayWra/ZQD2FUzib9auDsrsXWRP1RBNXqtip7SlKEilKUApSlAK5eJWM9sgCSNQDz8PUSPWuqvDVZRUk09oKv1ma1ctkzKSDsSAPzge4NfMMGTh3cQWzdsOIEq0kSvhMHxmvpnSPBlHDLs0wP5jEj3gxzk91UHpZgT1llpEurK4A0lYIA7xDVTR5Ss4yzWHH6hNbjsTEkWus7WltlMdnKyrKHTvBj8FZ3cX1gSySTIzsO5fqr6kT5Ad9bujvDFJa07dm8hRhz7wVPIjX3rgs2h1tx4eTEKIEGPhJIPwrlG3fWVN/mdPZn4f30RL7NyQvKRkA1M7R/wAVYv8AEjBi7hA0SVKnQajy7t6roJ5rlB5kyf79Kt3FYv8ADm5kJHdqBFdbKpprA+Z8YsdZhMNf54e4bLczlOqa+B0HnXPiMdcvlSXgJ8Mbz46ajwrfwfCkYHGpJOiXR4FWg6f0+1cvCsLc6wLcurbQsATllmkwAuup/KuejJU9eLyi/XH1Yl1rW2ne+MzDJegSNAozFx3JPPz2qXx9p8XlvImW8ttbwtzMr8Ny3PMgopHr31Xl4feulc5GUsBJBJUHSd+WkxVn4Dbez1RufxMPce0xmQVcBwQeYlSKrUcVWg745eD/AHYvjqs7ujmI6/EYWB2VV29YiK+h1S+GYcJxIFRCvba4B3EkAx4Tr61dK6mUQpSlQSKUpQClKUApSlAcPGcF11pk58v+/Ka+TdIyTh7LLOl05STzYEsAB4x/Zr7NXyX/ABKwww5cgZc1xLggiSSGBGWPMyO491Qo9a4eQ4AmQrcks4gify1qUNtVxNzYpfAu2ztOgVh5ggH1qs8Fx0jQSNxBHf8AKrFYtdehtSFdT1lhp2f6yT3H8ie6sdI/HJV92D4P4flcpDFOP25m7kNyykGMo1zKdQT5FT7118Lx8WsSjiBkLEbmY2jyI8oqL4fiutfqtnJAKNpDqdv6cw8dKlOC8IZrOLvsY6xbgtg92ZjmPmQPQVMKjdRxfHinl78jW1kV7hFsBWtHfFq9pOcFULEk+ZQetcFgZ7asRBIHoRy8DNbDjAAuIjW0BcHhBlgAOZ1BrtvYfK91BBXPmt6bo/aHyOlKa1K0r/5K/LD0aKSV48DLh+ELW31JIkR3Hf123860YC62fED6zr1wjQZ0bOY9GapTotc1cEdxM+oitSIFxiaaZ8p+60gj++6raRFdHJrNK/LH1REb4E50TuC9iVuKZC2XGvcWQiPDertXz/8AwxsFLuKQmepy2/8AU/6KDX0CtLp4olClKUJFKUoBSlKAUpSgFUP/ABKw4D4a4Roxa03hMMp+Te9Xyqr/AIh2M9i2P/s/8G/WKAp1roxbcqLTPZLb5Ig+OVpq34HoVbWC9+87DWQVQA8iAoke5qF6M4yTleA40Pn3+tXzh7Sgo9xCKbjcKLGI68oDcUrbukDdWPYvDuPI+Z7qkTejAsuo7b2zHxZQ7SF8SNB4muzpJhsxB+3bdD4kDOvsQ3vURxFmCG2AC126VtKeZbtMTHLQz4A99eO5OjVdKO6y4Nr0uzbNXKdiWygr2YuTERlRIAyWxu2kAvtyEyTXYqlVsyDDYdN9NVkT7ZflVg47wa3Ygb5wFdidSRs3hzEDSKgeJY0l7dphLi11isBoZYk2wPu5CB4Gu2zpyhfvvwt6IrnckOj5kvOsQAfXY1ycY0uXGXQjRe/OwgEeWp/DXZ0ecNbL7g6A8tN58Z/KuriGFUqLkarv5evhXXJaysZokugagi7d+teFtm8wpQn+pWq2VXeB4Y2GtKd2t6+Z7X5hverFWOjvqW3YeGzysWeYpSlbEClKUApXle0ApSlAKrPS1s7W7R0UAuT/ADTC+nxfKrNVV6YoVe28SCrKfMEMP/L2oCsvhJnXK0nXY+9WDo3xXEKDbur1oUwGAhgPHk3npXBgz1uhWRET3VYcAnUgz2l+0BqDJ0I9akg34rFJd6uDs2oOh+FhsfWo7h+Hz40sdrFsx966x+eW3866sQ4Z7ZH221juU/8ANQbYlUu4pmJBVkCkTock7Dc66CvLnqrTdZ7I/r3NV2LHT0rPW30tMn0YGdjIjKNy2sgchtJNQd20uJVg/ZYsXttMZWgQPARHtWzF42UFoSXuAFi5luq5FiNAW1IUbAGteGwalu1qf7/auqh+STqNYZLht5+xWWGB1cJfJbgkFjq2UAdo/wB71JYewzFAQAHYAjckHU+WgrzA4cKNAKk8JbAu2SRvmj200966UrKxQ7r+Fc4hHEZAIOus68vWpGlKhJK/eSKUpUgUpSgFKUoBSlKAVE9KbYbC3QeSz7Eag8qlqiOk12LOX/5GCHyOp+QNAULo5xhrFwpe22zgbidGYfqK+l4O4jrnQqQ3NSDPqKod7h6g55LIfDVTpoRyqZ4HwsJLKzKZ+qYnbcbH4u6hBLcUUC5ajTVj5wsfrVeVVe5edxOR+rRR91SzfeYsqeVSPGccLbKzsOwrgcu0xWAY56GABO9Q+EfrIFsEm5de4Q4jRYU6DUCZAnWa8ipFy0t22pJPdtflc2XYMsfwY27a3SS73GLPpprEAD7IUADyrPBHaBvWzpFxAuyodOr3y8yf+K0YPTmAJ0/7r10klZGRLJbI3gfvW7CXc+Itr9hCx05fDv3ya57QkaS35ec108PGTEKI7T2yDr3HMP1oQT9KUoSKUpQClKUApSlAKUpQCorpJhy9klRJQ54743j0mpWsXWQR36UBReEYlXaQZDEbdx8P3q1rw1YOQlJEEpA/MEcu6orFdF4bNZfKec6H3H7V14cYu2IYJcHg0H5iKA47vD0sPceWdlQQXMkHXbSATpsK5uidgvccnayvUzO76O3zO9Sd259JczQD2dCe5Z/Wuboph3sWBoztdY3WMRq+u+20V5Wix1tKqPd9+TWT6qIzpVaNrEJlljfDECNFywPnmFeYzAXrSAhQXYFpEErEbK2n1vGrO3DBcxC4h9TbTLbX7MmWbxJhR4RWHFbF4urWghGUg5ie+dAK9CtKag3TV2ZpK+JRsHw7EYtny3b02oDS4XtETAykiQPzFXDgXCLltw924zFUyqGIJkmSSQBOkD3ru4HgjZtkMFzsxZsu0k/tFSNaRbsr5kClKVIFKUoBSlKAUpSgFKUoBSlKAUpSgODE8Is3GLMgLMIJ7xtFdttAoAAgAQB3AVlSqqKTbSzApSlWApSlAKUpQClK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490150" cy="349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" name="AutoShape 8" descr="data:image/jpeg;base64,/9j/4AAQSkZJRgABAQAAAQABAAD/2wCEAAkGBxQQEhUUExQWFRUUGB4YFxUXGB0cHRoWHhgfGiEYGxcaHSggHB8mGxgYITEiJSkrLi4uGh8zODMsNygtMCsBCgoKDg0OGhAQGi8kHyQsNCs0LywsLC0sLCwsLTg0NDQvLCwsLCwsNzAtLjU3LCwsLCwsLC80MSwsLCwvLCwsLP/AABEIAOsAoAMBIgACEQEDEQH/xAAbAAEAAgMBAQAAAAAAAAAAAAAABQYCAwQBB//EAEAQAAIBAgQCCAIIBAYBBQAAAAECEQADBBIhMQVBBhMiUWFxgZEyoSNCUnKCscHRM2KS8AcUorLh8cIkQ1NjZP/EABkBAQADAQEAAAAAAAAAAAAAAAABAgMEBf/EADARAAIBAgIGCgMAAwAAAAAAAAABAgMRITEEEkFRcZETIjJhgaGxwdHwI+HxQoLi/9oADAMBAAIRAxEAPwD7jSvKUB7SlKAUpXFdxrEsLSZyuhJbKs92aDJ8hQHbSo1cfdX+Jh2HjbcP8iFPyrIcSzfBausfFco9S0UBIUqO6y/uepX+WWP+vT/bWzCY8OxtsMtwDNlmQVmMytzE0B20rwV7QClKUApStYvqWKhhmAkrIkDvI3oDZSvIr2gFKUoDylKqGP4hirhuOhNtbDmE0PWKh1BET2gDrpEjQ71lWrwoq83ZZEpN5FwpWFq4GAYGQRIPeDrWdakGrE3MqM32VJ9hNQQaAtoGAirm8WIkk+v51J8QxJDJbyyLuYEzGXTeI11IqED/AExn6yI3usaeqmoTuCQsKU2do7q7FBMSxg+NRq3vGDJA9DvXZYuZhB3FIyTWAsSFu0F2FRHSWyVRb6Dt2DmEc0PxL6ipSwx2PpWPEbea04HNT+VSDfbcMARqCJB8DWVU7A9NMPatIjC4XtjIwCHdezudDtU1a4heuqGt2goYSGczof5Vj/dQEvXlQzYPFNvfjwCKP0b864ccFtsFu4m7cczFpDBJAn6sEesUBO8RxXVISBLHRV2ljsPLvPdNVLFcDZntm1cK4h2DXLoAkgas2u2+UeYBmseD8a6wQZLW36pFJntnU9rdoGk9ynvq1cLsRLnd9vujb3kn1ry5TnW0tQWEY4vv+/JoklC5IUpSvUMxSlKAGoC+nV4hu66A48x2WH+0+tT9RvG7Eqrje20/hOh+WvpXHp9HpaEo+PIvB2ka+jbxaNo72WKfh3U/0ke1dXEcS1tewod2MKpMAmJ1bWAACSdaisK/VYkH6t9cjeFxJK+6lh+EV18b3X7r+0D+/er6HW6WjGXd5kTVnYrHGcRcVQ+IYXGOYots/REKA5XvBgc550w136DDXW7IAa2wHKDmUf0z71o41iM1zD29DmY+pNvKT5AMoHme6tXDXLW7tnTS3bxKLzhVAPyAj1q6larq71cjYTODMAsSSXJbedDyHcP3qRwtzWI0qOt3ZEgjzrMOeX7VskkQTtpwrT6Gu46jwNQeDxBPZb+xUthrk6HcflQHy5sWMJfurkls0gxyiSJ5azVotcUxT21yBEDLKn4jJAI9NTUF/iDgGTEpcRTlb4sokzqQY3+18qsPRbEi/h0gg5OyY8tPlS5Bx3cPfZT1t92llEAwIO4gcq3cPwSKxAWCQcz84j7RB/ualb6HQASVyz4QecbabCoPFaXBans3Gy3G2nTUeEidaA4OjnDlN5+0DmdurQH4EZiC3mQjCeQAr6QoiqT0Q4UEx+KeZCIiDWdSTPyVfc1d6zhTUZSlv+/PMtcUpStCBSleRQHtYuoIg7Hesq8NAVvF25Xq5AcN2CftqZU/IfOpO0wxKK0m26nUCCVaIKmRBEHu1EGo/pHhBmV5gAhifskCC39JB/DXNZxZt3irnqr3utxRzExPoZE15FFPRJS2wvy3eFvQ2fXS3lcxFkXOJ6kxaEgkzzYkz6T7V7wfFLbxVl8o+lYq065bTDIg8jAH4R31jxu5bsXXzdZcv4jsABSqhJnKra6drUiSdtK5+Pr1FnK9w3Lt2CiqoQWwuxAk6A7a6xXXTbrVOkj2cuP32M3grEpgotu9lm/htCSd13U+PZipRnVBJPmSeX6VB8exS3Ew2NQArfQI8fVuDX0ntD0FZYHEBiRlXQBtd948uVdU21axVEzZxGUg91T2GudoEwCdPOq+gnw/OpjDXSQOfKasD3pLwv8AzFogEh11Vl+IEa6Hv5iqPwXiDNimsPh1VmBD3VchjbH1mIUBp79N/CvomHxMwG9/31qB6VcFN0O9ghbpUqdPiB1I9YrCvR6SLtnseKtyJi7HvRx1uWXFtmNrO62ySSSBGzHXLmzAeG1Z8Y4UrKuURlmBy25VUOiXHmw46lxpbiVO6a6x3jUmr+LodNGBB1Hv+xHtWsY6sUrkXuRPCUTC4gRAW8pk8s2ms+P61bJqE4Gyv11tlEq0GRuhEjfluPStOInAtmWTZPxp3DTtKORHMDerAsVKxRwwBBkHUHvFZUApSlAKUpQHNj7WZCImNQO/w9RpUdgbVu/aNm4A4twva3yxKt7aT3g1MkVBX4w98Nsp0b7hO/4XPs9c9TqTU9jwft5+pZYqxWOklu7w+CpN7DlgDaftMuYEghjuJUjXXxqI4nwpcUgvYYksg7Vkyez/ACTrp9n2q+dLcF1tuBu3YH3pDKT5MPmaovC8De4e5vX2TKOyVDdrMZK6HfYwfAiqVqWonUpYSXJ8QnfBmPRXGJcS5hLhC2sRqjfYvcj6kD1HjWnDB7D5bgi4kq3gR+h3FdnSjAW+tDg9V14zAkdhzEwSPgbWe4+HPaWbGp/+uwII0PX2xqII3YCdt9fTWhpEasU1h3ESi0dtjiHhoeZ0+Vd+Fx8aqO41XsLiARO5/vlXSmJ029D+1blSZvY4j4GcSQGLE6Tynl/1U7nLAHnA28u6qFirpYZdAJ5AzUxguMGIJnQGPHn+tYxi4zff7f0tfA1dNuC9apv2h9JbHbUfWTy7+f8A3Ub0a41ECdHEET9Ycx5j8quFjGh9jr8/TvqkdI+jly1iA2FAyXpZbcxDjVkE/wBQGnPurSUlFXZXgWe/iHt3FvICYBnQ625kg+I3q0W3TEWwQZVh7VVejHF+tQ27krdt6MraGO+CK68Pd/yt9YMWrxgjkr9/9+FSsSTv6NuUz2G/9oyv3GmB6EEe1TdQ3Efob9q7sGOR/wAUAH3ipmgFKUoBSlKAVw8XwnWIdJInTvBEFfUT8q7qVWcVKLi9oRBYXEZrEEybTLJ5lZGVvVfmDXH0rwi3LQJUHIeYkQeXjy9q337JS8VHw3Aye4LJ7MHHrWXHQXwzEbkK3zBrOhJuNpZrD7xJkVa3iA9q7ZuW+sFkK+Qbm00kFI1zqVaI7qi7fC1tAYnCuHtEAi4vxIBr2o3g8456iuLH8QzXLJRyq9aAzJuHCkrrsQoLacyTW2/1uBvG/ZACufpbQ+HrDroOSuJKnkZU1y9FOE3Om8G8nk/i+x+BfWTVmTjgY4F7MJilE3Lcdm6v20/m/fyNReHxqtoRl1iDpB7iDrMj0pxPEW7LWL1jMpvfSWgqyAw+JF17JE/AdCJiK7OL4EcQtnE2FC4m3/Hsj64+2vOdPXbcV20qqqR1kUkrGnOCNxrWzBntRHLTwj1qvYPHxpI7v++6pbC3w2oYDvEbVoVJ1DFdd7LiLbWXbKWgpcG6uNVbwIPyJqOsX2Ohg7R+dZOSNtDHPvqLAisPxB+sVcQpDq5t5x8Vm+I0zHe24IIB035bWt7i37WU7kTI01GkgHUajUcjpVY6XYZnw9vEgdoxbveLISEeeRhiPxDurdwviQm4+8tnifhJ3kDkQJPkDXHquhK8ezu+PuNt5ftFxcHFYRlPxqCD5j9xrUnwfE9bZtudyon7w0PzFRfAG+lcTKOoYeYMH5EVu6Kt9G6/Yuuvzn9a7CpNUpSgFKUoBSlKAh+kIIVXAkrJHmIcf7Y9a8FsPaZQdCGA8uUehru4kk2yd8va9tfymozg3ZQrp2dB6So+QX3rCPVrPvV+WHwWeRQuligYMMB/CdW/Q/JjW+3i7b2VNwF1dSjBdyh1zeGUgEf8119LMH/6fEW+4EjT8QqA4FcY2lKt/DEmNisakg7kCSK0rKLpvWyKq98DZwnhz3evwbMM6nrsPcHK6B8Q7ldSp9WrLhWOuQLtubd22e0Pstsykc1JG1bOvzqLikqwXqi40zAjMjKY1hw6+1bLb9bmxAGV/hxKjk3K8BzVhv5VzUZyhN6+Tdv9v+s/6TKN1hn7G3iXDUx83cPFnFRmewSMt0/atsee/wCsb1Uhjbllyjoyup7SssEelXMWliNiO0I/NW7vHlz762XeL2ny28faW6my3mHaX8Q1/vnXdYpe5AYHiq8/KP8AmpZrsgFSSNdO6obpv0cTAujWXY2buwJnKYkQ3METE91RvDeItbOuo8e79aA+l8Mw63uHkHVbjsPc5flVT6MqASpEMCJ1jtKY18JqwdEsXODuHZWv9geizHrNRGFtxjLy7Sxb3yn9aiwLx0dwyoxCCFjbxJ5eHhXvREyl5vtX3j0IH6VnwtxbtPcJgAb+Qmveh9uMJaJ3YFz5sS361BJNUpShIpSlAKUpQHhquYMdXeZfz5/UPzW2fxVZKgeNWwjq+08+7YEn/S34TWFbBxnufk/3YstxEdK7UdZ/PbOneRoR5wVr5z0PtyCsliyMg170IHZ9Yr6t0hXPaV4MgwR3T2SJ75/KvmPRp8jPlIPVudx9lzqD6VrUjrQku4rezRasfi7GIwiLm6shAACORAIK95DKpga71AYMsr5lfJcSA0Qwg8mUfEp+VWjg90W89vXLbYhfunVf9JFOLi21sXSIyAsCFgkROU94MVm3Fwc9jV7eBNndIhMOy3DFsi1c3NhmhTP17FzaD3VxcXx2QGzfRkLbZljXwOx9K6nKOFS6gBAAykdloESDy2ru6ShcDcs2boL4O8sEsc5tXNNRmmV11FGqlFdXrLc8/B7fHmRZSzIfhPGLT2v8njGm0f4d3Yp4Enl3d1didBQCCcT9HvK2jmI8DOX12qA4pwZ7d82rnU5Wg2SjwSDserJLAHzPnXfgLt3DkoZYAfw2JgeIGx84raE41IqUXmVs07MuWDVFRVtrksIsWwTqRu1xie/vqt4C+f8ANX2MgkyAdoMEfKK2XuNBiFu9YAYZlAjMJ0thiYy8ydzWePYJj8TM6hTHoNqxdX8yp22N+nyXt1blr4veycOPfcEDXvPlrVk4fayWra/ZQD2FUzib9auDsrsXWRP1RBNXqtip7SlKEilKUApSlAK5eJWM9sgCSNQDz8PUSPWuqvDVZRUk09oKv1ma1ctkzKSDsSAPzge4NfMMGTh3cQWzdsOIEq0kSvhMHxmvpnSPBlHDLs0wP5jEj3gxzk91UHpZgT1llpEurK4A0lYIA7xDVTR5Ss4yzWHH6hNbjsTEkWus7WltlMdnKyrKHTvBj8FZ3cX1gSySTIzsO5fqr6kT5Ad9bujvDFJa07dm8hRhz7wVPIjX3rgs2h1tx4eTEKIEGPhJIPwrlG3fWVN/mdPZn4f30RL7NyQvKRkA1M7R/wAVYv8AEjBi7hA0SVKnQajy7t6roJ5rlB5kyf79Kt3FYv8ADm5kJHdqBFdbKpprA+Z8YsdZhMNf54e4bLczlOqa+B0HnXPiMdcvlSXgJ8Mbz46ajwrfwfCkYHGpJOiXR4FWg6f0+1cvCsLc6wLcurbQsATllmkwAuup/KuejJU9eLyi/XH1Yl1rW2ne+MzDJegSNAozFx3JPPz2qXx9p8XlvImW8ttbwtzMr8Ny3PMgopHr31Xl4feulc5GUsBJBJUHSd+WkxVn4Dbez1RufxMPce0xmQVcBwQeYlSKrUcVWg745eD/AHYvjqs7ujmI6/EYWB2VV29YiK+h1S+GYcJxIFRCvba4B3EkAx4Tr61dK6mUQpSlQSKUpQClKUApSlAcPGcF11pk58v+/Ka+TdIyTh7LLOl05STzYEsAB4x/Zr7NXyX/ABKwww5cgZc1xLggiSSGBGWPMyO491Qo9a4eQ4AmQrcks4gify1qUNtVxNzYpfAu2ztOgVh5ggH1qs8Fx0jQSNxBHf8AKrFYtdehtSFdT1lhp2f6yT3H8ie6sdI/HJV92D4P4flcpDFOP25m7kNyykGMo1zKdQT5FT7118Lx8WsSjiBkLEbmY2jyI8oqL4fiutfqtnJAKNpDqdv6cw8dKlOC8IZrOLvsY6xbgtg92ZjmPmQPQVMKjdRxfHinl78jW1kV7hFsBWtHfFq9pOcFULEk+ZQetcFgZ7asRBIHoRy8DNbDjAAuIjW0BcHhBlgAOZ1BrtvYfK91BBXPmt6bo/aHyOlKa1K0r/5K/LD0aKSV48DLh+ELW31JIkR3Hf123860YC62fED6zr1wjQZ0bOY9GapTotc1cEdxM+oitSIFxiaaZ8p+60gj++6raRFdHJrNK/LH1REb4E50TuC9iVuKZC2XGvcWQiPDertXz/8AwxsFLuKQmepy2/8AU/6KDX0CtLp4olClKUJFKUoBSlKAUpSgFUP/ABKw4D4a4Roxa03hMMp+Te9Xyqr/AIh2M9i2P/s/8G/WKAp1roxbcqLTPZLb5Ig+OVpq34HoVbWC9+87DWQVQA8iAoke5qF6M4yTleA40Pn3+tXzh7Sgo9xCKbjcKLGI68oDcUrbukDdWPYvDuPI+Z7qkTejAsuo7b2zHxZQ7SF8SNB4muzpJhsxB+3bdD4kDOvsQ3vURxFmCG2AC126VtKeZbtMTHLQz4A99eO5OjVdKO6y4Nr0uzbNXKdiWygr2YuTERlRIAyWxu2kAvtyEyTXYqlVsyDDYdN9NVkT7ZflVg47wa3Ygb5wFdidSRs3hzEDSKgeJY0l7dphLi11isBoZYk2wPu5CB4Gu2zpyhfvvwt6IrnckOj5kvOsQAfXY1ycY0uXGXQjRe/OwgEeWp/DXZ0ecNbL7g6A8tN58Z/KuriGFUqLkarv5evhXXJaysZokugagi7d+teFtm8wpQn+pWq2VXeB4Y2GtKd2t6+Z7X5hverFWOjvqW3YeGzysWeYpSlbEClKUApXle0ApSlAKrPS1s7W7R0UAuT/ADTC+nxfKrNVV6YoVe28SCrKfMEMP/L2oCsvhJnXK0nXY+9WDo3xXEKDbur1oUwGAhgPHk3npXBgz1uhWRET3VYcAnUgz2l+0BqDJ0I9akg34rFJd6uDs2oOh+FhsfWo7h+Hz40sdrFsx966x+eW3866sQ4Z7ZH221juU/8ANQbYlUu4pmJBVkCkTock7Dc66CvLnqrTdZ7I/r3NV2LHT0rPW30tMn0YGdjIjKNy2sgchtJNQd20uJVg/ZYsXttMZWgQPARHtWzF42UFoSXuAFi5luq5FiNAW1IUbAGteGwalu1qf7/auqh+STqNYZLht5+xWWGB1cJfJbgkFjq2UAdo/wB71JYewzFAQAHYAjckHU+WgrzA4cKNAKk8JbAu2SRvmj200966UrKxQ7r+Fc4hHEZAIOus68vWpGlKhJK/eSKUpUgUpSgFKUoBSlKAVE9KbYbC3QeSz7Eag8qlqiOk12LOX/5GCHyOp+QNAULo5xhrFwpe22zgbidGYfqK+l4O4jrnQqQ3NSDPqKod7h6g55LIfDVTpoRyqZ4HwsJLKzKZ+qYnbcbH4u6hBLcUUC5ajTVj5wsfrVeVVe5edxOR+rRR91SzfeYsqeVSPGccLbKzsOwrgcu0xWAY56GABO9Q+EfrIFsEm5de4Q4jRYU6DUCZAnWa8ipFy0t22pJPdtflc2XYMsfwY27a3SS73GLPpprEAD7IUADyrPBHaBvWzpFxAuyodOr3y8yf+K0YPTmAJ0/7r10klZGRLJbI3gfvW7CXc+Itr9hCx05fDv3ya57QkaS35ec108PGTEKI7T2yDr3HMP1oQT9KUoSKUpQClKUApSlAKUpQCorpJhy9klRJQ54743j0mpWsXWQR36UBReEYlXaQZDEbdx8P3q1rw1YOQlJEEpA/MEcu6orFdF4bNZfKec6H3H7V14cYu2IYJcHg0H5iKA47vD0sPceWdlQQXMkHXbSATpsK5uidgvccnayvUzO76O3zO9Sd259JczQD2dCe5Z/Wuboph3sWBoztdY3WMRq+u+20V5Wix1tKqPd9+TWT6qIzpVaNrEJlljfDECNFywPnmFeYzAXrSAhQXYFpEErEbK2n1vGrO3DBcxC4h9TbTLbX7MmWbxJhR4RWHFbF4urWghGUg5ie+dAK9CtKag3TV2ZpK+JRsHw7EYtny3b02oDS4XtETAykiQPzFXDgXCLltw924zFUyqGIJkmSSQBOkD3ru4HgjZtkMFzsxZsu0k/tFSNaRbsr5kClKVIFKUoBSlKAUpSgFKUoBSlKAUpSgODE8Is3GLMgLMIJ7xtFdttAoAAgAQB3AVlSqqKTbSzApSlWApSlAKUpQClKUB//2Q=="/>
          <p:cNvSpPr>
            <a:spLocks noChangeAspect="1" noChangeArrowheads="1"/>
          </p:cNvSpPr>
          <p:nvPr/>
        </p:nvSpPr>
        <p:spPr bwMode="auto">
          <a:xfrm>
            <a:off x="155574" y="-144463"/>
            <a:ext cx="4490817" cy="449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25" y="3640285"/>
            <a:ext cx="4209803" cy="300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1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565" y="0"/>
            <a:ext cx="8915399" cy="1468800"/>
          </a:xfrm>
        </p:spPr>
        <p:txBody>
          <a:bodyPr/>
          <a:lstStyle/>
          <a:p>
            <a:pPr algn="ctr"/>
            <a:r>
              <a:rPr lang="es-CO" dirty="0" smtClean="0"/>
              <a:t>ARTICULACIONES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793564" y="1468800"/>
            <a:ext cx="8915399" cy="613388"/>
          </a:xfrm>
        </p:spPr>
        <p:txBody>
          <a:bodyPr>
            <a:normAutofit/>
          </a:bodyPr>
          <a:lstStyle/>
          <a:p>
            <a:pPr algn="ctr"/>
            <a:r>
              <a:rPr lang="es-CO" sz="2800" dirty="0" smtClean="0"/>
              <a:t>Punto de contacto entre dos o mas huesos </a:t>
            </a:r>
            <a:endParaRPr lang="es-CO" sz="2800" dirty="0"/>
          </a:p>
        </p:txBody>
      </p:sp>
      <p:pic>
        <p:nvPicPr>
          <p:cNvPr id="8194" name="Picture 2" descr="http://hermandadblanca.org/wp-content/uploads/2015/01/hermandadblanca_huesos-y-articulacio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400" y="-21693187"/>
            <a:ext cx="6629400" cy="497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722" y="2160338"/>
            <a:ext cx="5241619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6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34871" y="0"/>
            <a:ext cx="8915399" cy="906940"/>
          </a:xfrm>
        </p:spPr>
        <p:txBody>
          <a:bodyPr/>
          <a:lstStyle/>
          <a:p>
            <a:r>
              <a:rPr lang="es-CO" dirty="0" smtClean="0"/>
              <a:t>COMO SE HACE ESA UNION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534870" y="1018283"/>
            <a:ext cx="8915399" cy="292575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 smtClean="0"/>
              <a:t>Con presencia de tejido fibroso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 smtClean="0"/>
              <a:t>Con presencia de tejido hialino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 smtClean="0"/>
              <a:t>Con presencia de tejido sinovial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0074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7953" y="176269"/>
            <a:ext cx="8915647" cy="774737"/>
          </a:xfrm>
        </p:spPr>
        <p:txBody>
          <a:bodyPr/>
          <a:lstStyle/>
          <a:p>
            <a:pPr algn="ctr"/>
            <a:r>
              <a:rPr lang="es-CO" dirty="0" smtClean="0"/>
              <a:t>FUNCIONES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999126" y="1866581"/>
            <a:ext cx="5409280" cy="480963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800" dirty="0" smtClean="0"/>
              <a:t>Permitir movilidad del esqueleto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800" dirty="0" smtClean="0"/>
              <a:t>Permitir crecimiento de los huesos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800" dirty="0" smtClean="0"/>
              <a:t>Resistencia y absorción de fuerzas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800" dirty="0" smtClean="0"/>
              <a:t>Protección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800" dirty="0" smtClean="0"/>
              <a:t>Flexibilidad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1688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60402" y="0"/>
            <a:ext cx="8915399" cy="1468800"/>
          </a:xfrm>
        </p:spPr>
        <p:txBody>
          <a:bodyPr/>
          <a:lstStyle/>
          <a:p>
            <a:r>
              <a:rPr lang="es-CO" dirty="0" smtClean="0"/>
              <a:t>ESTUDIO DE LAS ARTCULACIONES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118022" y="1822513"/>
            <a:ext cx="8915399" cy="314609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dirty="0" smtClean="0"/>
              <a:t>Artrología (sindesmologia)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dirty="0" smtClean="0"/>
              <a:t>kinesiología</a:t>
            </a:r>
          </a:p>
          <a:p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123874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3076" y="0"/>
            <a:ext cx="5666519" cy="691662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 smtClean="0"/>
              <a:t>COMPONENTES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69341" y="1002110"/>
            <a:ext cx="8926664" cy="374573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 smtClean="0"/>
              <a:t>El cartílago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 smtClean="0"/>
              <a:t>Membrana sinovial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 smtClean="0"/>
              <a:t>Los ligamentos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 smtClean="0"/>
              <a:t>Los tendones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 smtClean="0"/>
              <a:t>Las bursas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 smtClean="0"/>
              <a:t>Liquido sinovial</a:t>
            </a:r>
          </a:p>
          <a:p>
            <a:endParaRPr lang="es-CO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902" y="457201"/>
            <a:ext cx="6524625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9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95150" y="0"/>
            <a:ext cx="8915399" cy="1468800"/>
          </a:xfrm>
        </p:spPr>
        <p:txBody>
          <a:bodyPr/>
          <a:lstStyle/>
          <a:p>
            <a:pPr algn="ctr"/>
            <a:r>
              <a:rPr lang="es-CO" dirty="0" smtClean="0"/>
              <a:t>MOVILIDAD 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373946" y="1954716"/>
            <a:ext cx="8915399" cy="393930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 smtClean="0"/>
              <a:t>Factores estructurales o estáticos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 smtClean="0"/>
              <a:t>Factores fisiológicos o dinámicos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 smtClean="0"/>
              <a:t>Estabilidad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 smtClean="0"/>
              <a:t>Flexibilidad articular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6034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418492" y="624110"/>
            <a:ext cx="10086120" cy="1280890"/>
          </a:xfrm>
        </p:spPr>
        <p:txBody>
          <a:bodyPr>
            <a:noAutofit/>
          </a:bodyPr>
          <a:lstStyle/>
          <a:p>
            <a:r>
              <a:rPr lang="es-CO" sz="4000" dirty="0" smtClean="0"/>
              <a:t>EL PROCESO DE CRECIMIENTO PSICOMOTOR DE LOS NIÑOS HASTA LO 5 AÑOS </a:t>
            </a:r>
            <a:endParaRPr lang="es-CO" sz="4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046" y="3237401"/>
            <a:ext cx="5309822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0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1232" y="624110"/>
            <a:ext cx="9863380" cy="5120198"/>
          </a:xfrm>
        </p:spPr>
        <p:txBody>
          <a:bodyPr>
            <a:normAutofit/>
          </a:bodyPr>
          <a:lstStyle/>
          <a:p>
            <a:r>
              <a:rPr lang="es-CO" sz="2000" dirty="0" smtClean="0"/>
              <a:t>Prácticamente el niño duerme todo el día. Responde con llanto a sus necesidades básicas de alimentación, dolor y cambio de temperatura</a:t>
            </a:r>
            <a:endParaRPr lang="es-CO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893" y="1742270"/>
            <a:ext cx="5192224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11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6070" y="549423"/>
            <a:ext cx="8915399" cy="768738"/>
          </a:xfrm>
        </p:spPr>
        <p:txBody>
          <a:bodyPr>
            <a:normAutofit fontScale="90000"/>
          </a:bodyPr>
          <a:lstStyle/>
          <a:p>
            <a:r>
              <a:rPr lang="es-CO" sz="4400" dirty="0" smtClean="0">
                <a:solidFill>
                  <a:srgbClr val="FF0000"/>
                </a:solidFill>
              </a:rPr>
              <a:t>SISTEMA MUSCULAR Y EJERCICIO</a:t>
            </a:r>
            <a:endParaRPr lang="es-CO" sz="4400" dirty="0">
              <a:solidFill>
                <a:srgbClr val="FF0000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769816" y="1736955"/>
            <a:ext cx="8915399" cy="8604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800" dirty="0" smtClean="0"/>
              <a:t>El movimiento característica principal del ser humano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800" dirty="0" smtClean="0"/>
              <a:t>Musculo estriado principal responsable del movimiento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800" dirty="0" smtClean="0"/>
              <a:t>Tono muscular: Nuestros músculos nunca están relajados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179939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2892" y="624109"/>
            <a:ext cx="6893170" cy="4768505"/>
          </a:xfrm>
        </p:spPr>
        <p:txBody>
          <a:bodyPr/>
          <a:lstStyle/>
          <a:p>
            <a:r>
              <a:rPr lang="es-CO" dirty="0" smtClean="0"/>
              <a:t>             </a:t>
            </a:r>
            <a:r>
              <a:rPr lang="es-CO" sz="4000" dirty="0" smtClean="0"/>
              <a:t>6 MESES</a:t>
            </a: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sz="2000" dirty="0" smtClean="0"/>
              <a:t>Comienza a sonreír cuando le hablan. Mira los </a:t>
            </a:r>
            <a:br>
              <a:rPr lang="es-CO" sz="2000" dirty="0" smtClean="0"/>
            </a:br>
            <a:r>
              <a:rPr lang="es-CO" sz="2000" dirty="0" smtClean="0"/>
              <a:t>objetos situados en su campo visual.  No sostiene la cabeza y puede descansar extendido sobre su abdomen</a:t>
            </a:r>
            <a:br>
              <a:rPr lang="es-CO" sz="2000" dirty="0" smtClean="0"/>
            </a:br>
            <a:endParaRPr lang="es-CO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554" y="3376245"/>
            <a:ext cx="5136173" cy="323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02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61846" y="624110"/>
            <a:ext cx="7502769" cy="5213982"/>
          </a:xfrm>
        </p:spPr>
        <p:txBody>
          <a:bodyPr>
            <a:normAutofit/>
          </a:bodyPr>
          <a:lstStyle/>
          <a:p>
            <a:r>
              <a:rPr lang="es-CO" dirty="0" smtClean="0"/>
              <a:t>                        </a:t>
            </a:r>
            <a:r>
              <a:rPr lang="es-CO" sz="4000" dirty="0" smtClean="0"/>
              <a:t>3 MESES</a:t>
            </a:r>
            <a:r>
              <a:rPr lang="es-CO" dirty="0" smtClean="0"/>
              <a:t/>
            </a:r>
            <a:br>
              <a:rPr lang="es-CO" dirty="0" smtClean="0"/>
            </a:br>
            <a:r>
              <a:rPr lang="es-CO" sz="2000" dirty="0" smtClean="0"/>
              <a:t>Sonríe espontáneamente, sus ojo siguen los objetos en movimiento, sostiene la cabeza al estar sentado, agarra los objetos colocados en su mano y vocaliza</a:t>
            </a: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737" y="2819766"/>
            <a:ext cx="465772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91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6808984" cy="3033490"/>
          </a:xfrm>
        </p:spPr>
        <p:txBody>
          <a:bodyPr/>
          <a:lstStyle/>
          <a:p>
            <a:r>
              <a:rPr lang="es-CO" dirty="0" smtClean="0"/>
              <a:t>               </a:t>
            </a:r>
            <a:r>
              <a:rPr lang="es-CO" sz="4000" dirty="0" smtClean="0"/>
              <a:t>6 MESES</a:t>
            </a:r>
            <a:br>
              <a:rPr lang="es-CO" sz="4000" dirty="0" smtClean="0"/>
            </a:br>
            <a:r>
              <a:rPr lang="es-CO" sz="2000" dirty="0" smtClean="0"/>
              <a:t>Se sostiene en posición erecta, se sienta con apoyo y logra girar sobre su propio eje, puede transferir los objetos de una mano a la otra</a:t>
            </a:r>
            <a:endParaRPr lang="es-CO" sz="4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207" y="2677624"/>
            <a:ext cx="458152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39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4" y="624109"/>
            <a:ext cx="6949661" cy="3549305"/>
          </a:xfrm>
        </p:spPr>
        <p:txBody>
          <a:bodyPr>
            <a:normAutofit/>
          </a:bodyPr>
          <a:lstStyle/>
          <a:p>
            <a:r>
              <a:rPr lang="es-CO" sz="4000" dirty="0" smtClean="0"/>
              <a:t>                 9 MESES</a:t>
            </a:r>
            <a:br>
              <a:rPr lang="es-CO" sz="4000" dirty="0" smtClean="0"/>
            </a:br>
            <a:r>
              <a:rPr lang="es-CO" sz="2000" dirty="0" smtClean="0"/>
              <a:t>Ya se sienta completamente solo, gatea y logra ponerse en posición erecta y puede dar los primeros pasos, dice “papa” mama”</a:t>
            </a:r>
            <a:endParaRPr lang="es-CO" sz="4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929" y="2666633"/>
            <a:ext cx="481965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67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4" y="624109"/>
            <a:ext cx="6867599" cy="3654813"/>
          </a:xfrm>
        </p:spPr>
        <p:txBody>
          <a:bodyPr>
            <a:normAutofit/>
          </a:bodyPr>
          <a:lstStyle/>
          <a:p>
            <a:r>
              <a:rPr lang="es-CO" sz="4000" dirty="0" smtClean="0"/>
              <a:t>                1 AÑO</a:t>
            </a:r>
            <a:r>
              <a:rPr lang="es-CO" sz="4000" dirty="0"/>
              <a:t/>
            </a:r>
            <a:br>
              <a:rPr lang="es-CO" sz="4000" dirty="0"/>
            </a:br>
            <a:r>
              <a:rPr lang="es-CO" sz="2000" dirty="0" smtClean="0"/>
              <a:t>Ayuda a vestirse, dice varias palabras y camina con ayuda de los familiares</a:t>
            </a:r>
            <a:br>
              <a:rPr lang="es-CO" sz="2000" dirty="0" smtClean="0"/>
            </a:br>
            <a:endParaRPr lang="es-CO" sz="4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941" y="2661505"/>
            <a:ext cx="416242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01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6562799" cy="3291398"/>
          </a:xfrm>
        </p:spPr>
        <p:txBody>
          <a:bodyPr>
            <a:normAutofit/>
          </a:bodyPr>
          <a:lstStyle/>
          <a:p>
            <a:r>
              <a:rPr lang="es-CO" sz="4000" dirty="0" smtClean="0"/>
              <a:t>                  18 MESES</a:t>
            </a:r>
            <a:br>
              <a:rPr lang="es-CO" sz="4000" dirty="0" smtClean="0"/>
            </a:br>
            <a:r>
              <a:rPr lang="es-CO" sz="2000" dirty="0" smtClean="0"/>
              <a:t>Camina sin ayuda, sube escaleras con ayuda, tiene mejor control de sus dedos come parcialmente y solo dice 10 palabras</a:t>
            </a:r>
            <a:endParaRPr lang="es-CO" sz="4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675" y="2771408"/>
            <a:ext cx="474345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58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31477" y="624110"/>
            <a:ext cx="6752492" cy="3185890"/>
          </a:xfrm>
        </p:spPr>
        <p:txBody>
          <a:bodyPr>
            <a:normAutofit/>
          </a:bodyPr>
          <a:lstStyle/>
          <a:p>
            <a:r>
              <a:rPr lang="es-CO" sz="4000" dirty="0" smtClean="0"/>
              <a:t>                    2 AÑOS</a:t>
            </a:r>
            <a:br>
              <a:rPr lang="es-CO" sz="4000" dirty="0" smtClean="0"/>
            </a:br>
            <a:r>
              <a:rPr lang="es-CO" sz="2000" dirty="0" smtClean="0"/>
              <a:t>Corre, sube y baja escalera sin ayuda, pude pasar las paginas de un libro de una en una, se viste casi sin ayuda ( las prendas sencillas) dice frases cortas y puede comunicarse sus necesidades de evacuación</a:t>
            </a:r>
            <a:br>
              <a:rPr lang="es-CO" sz="2000" dirty="0" smtClean="0"/>
            </a:br>
            <a:r>
              <a:rPr lang="es-CO" sz="2000" dirty="0"/>
              <a:t/>
            </a:r>
            <a:br>
              <a:rPr lang="es-CO" sz="2000" dirty="0"/>
            </a:br>
            <a:endParaRPr lang="es-CO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633" y="3005504"/>
            <a:ext cx="470535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870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6680030" cy="3303121"/>
          </a:xfrm>
        </p:spPr>
        <p:txBody>
          <a:bodyPr>
            <a:normAutofit/>
          </a:bodyPr>
          <a:lstStyle/>
          <a:p>
            <a:r>
              <a:rPr lang="es-CO" dirty="0" smtClean="0"/>
              <a:t>                  </a:t>
            </a:r>
            <a:r>
              <a:rPr lang="es-CO" sz="4000" dirty="0" smtClean="0"/>
              <a:t>3 AÑOS</a:t>
            </a:r>
            <a:br>
              <a:rPr lang="es-CO" sz="4000" dirty="0" smtClean="0"/>
            </a:br>
            <a:r>
              <a:rPr lang="es-CO" sz="2000" dirty="0" smtClean="0"/>
              <a:t>Sabe vestirse sin ayuda ( a excepción de anudar los cordones y abotonarse) usa palabras en plural, sube en triciclo, puede comer sin ayuda y hace preguntas constantemente</a:t>
            </a:r>
            <a:r>
              <a:rPr lang="es-CO" sz="4000" dirty="0" smtClean="0"/>
              <a:t/>
            </a:r>
            <a:br>
              <a:rPr lang="es-CO" sz="4000" dirty="0" smtClean="0"/>
            </a:br>
            <a:r>
              <a:rPr lang="es-CO" sz="4000" dirty="0"/>
              <a:t/>
            </a:r>
            <a:br>
              <a:rPr lang="es-CO" sz="4000" dirty="0"/>
            </a:br>
            <a:endParaRPr lang="es-CO" sz="4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09" y="2622672"/>
            <a:ext cx="417195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3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08031" y="624110"/>
            <a:ext cx="7268308" cy="3232782"/>
          </a:xfrm>
        </p:spPr>
        <p:txBody>
          <a:bodyPr>
            <a:normAutofit/>
          </a:bodyPr>
          <a:lstStyle/>
          <a:p>
            <a:r>
              <a:rPr lang="es-CO" sz="4000" dirty="0" smtClean="0"/>
              <a:t>                    4 AÑOS</a:t>
            </a:r>
            <a:br>
              <a:rPr lang="es-CO" sz="4000" dirty="0" smtClean="0"/>
            </a:br>
            <a:r>
              <a:rPr lang="es-CO" sz="2000" dirty="0" smtClean="0"/>
              <a:t>Lanza la pelota a lo lejos, puede saltar sobre un pie, conoce al menos un color, puede resolver sus necesidades de evacuación</a:t>
            </a:r>
            <a:br>
              <a:rPr lang="es-CO" sz="2000" dirty="0" smtClean="0"/>
            </a:br>
            <a:r>
              <a:rPr lang="es-CO" sz="2000" dirty="0"/>
              <a:t/>
            </a:r>
            <a:br>
              <a:rPr lang="es-CO" sz="2000" dirty="0"/>
            </a:br>
            <a:r>
              <a:rPr lang="es-CO" sz="2000" dirty="0" smtClean="0"/>
              <a:t> </a:t>
            </a:r>
            <a:endParaRPr lang="es-CO" sz="4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515" y="2716091"/>
            <a:ext cx="480060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390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54923" y="624109"/>
            <a:ext cx="7678616" cy="4850567"/>
          </a:xfrm>
        </p:spPr>
        <p:txBody>
          <a:bodyPr/>
          <a:lstStyle/>
          <a:p>
            <a:r>
              <a:rPr lang="es-CO" dirty="0" smtClean="0"/>
              <a:t>                 </a:t>
            </a:r>
            <a:r>
              <a:rPr lang="es-CO" sz="4000" dirty="0" smtClean="0"/>
              <a:t>5 AÑOS</a:t>
            </a:r>
            <a:br>
              <a:rPr lang="es-CO" sz="4000" dirty="0" smtClean="0"/>
            </a:br>
            <a:r>
              <a:rPr lang="es-CO" sz="2000" dirty="0" smtClean="0"/>
              <a:t>Atrapa con las manos la pelota que lanzan, puede copiar un triangulo conoce al menos cuatro colores y puede vestirse y desvestirse sin ayuda</a:t>
            </a:r>
            <a:endParaRPr lang="es-CO" sz="4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581" y="2676890"/>
            <a:ext cx="482917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02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78183" y="146823"/>
            <a:ext cx="8951416" cy="1468800"/>
          </a:xfrm>
        </p:spPr>
        <p:txBody>
          <a:bodyPr/>
          <a:lstStyle/>
          <a:p>
            <a:r>
              <a:rPr lang="es-CO" dirty="0" smtClean="0"/>
              <a:t>     CONSEPTOS BASICOS</a:t>
            </a:r>
            <a:endParaRPr lang="es-CO" dirty="0"/>
          </a:p>
        </p:txBody>
      </p:sp>
      <p:pic>
        <p:nvPicPr>
          <p:cNvPr id="1026" name="Picture 2" descr="http://estoyactual.com/wp-content/uploads/2015/03/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186" y="1789689"/>
            <a:ext cx="6105525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28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1685" y="0"/>
            <a:ext cx="8915399" cy="997527"/>
          </a:xfrm>
        </p:spPr>
        <p:txBody>
          <a:bodyPr/>
          <a:lstStyle/>
          <a:p>
            <a:r>
              <a:rPr lang="es-CO" dirty="0" smtClean="0"/>
              <a:t>         </a:t>
            </a:r>
            <a:r>
              <a:rPr lang="es-CO" dirty="0" smtClean="0">
                <a:solidFill>
                  <a:srgbClr val="FF0000"/>
                </a:solidFill>
              </a:rPr>
              <a:t>CONSEPTOS </a:t>
            </a:r>
            <a:r>
              <a:rPr lang="es-CO" dirty="0">
                <a:solidFill>
                  <a:srgbClr val="FF0000"/>
                </a:solidFill>
              </a:rPr>
              <a:t>BASICOS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591685" y="1107563"/>
            <a:ext cx="8787349" cy="431946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800" dirty="0" smtClean="0"/>
              <a:t>ENERGÍA HUMANA: (Movimiento muscular)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800" dirty="0" smtClean="0"/>
              <a:t>Kilocaloría es igual a mil calorías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800" dirty="0" smtClean="0"/>
              <a:t>La energía proviene de la dieta</a:t>
            </a:r>
          </a:p>
          <a:p>
            <a:endParaRPr lang="es-CO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dirty="0" smtClean="0"/>
              <a:t>FUERZA: Capacidad de energía que tenga peso o haga resistencia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053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9211" y="0"/>
            <a:ext cx="8915399" cy="866899"/>
          </a:xfrm>
        </p:spPr>
        <p:txBody>
          <a:bodyPr/>
          <a:lstStyle/>
          <a:p>
            <a:r>
              <a:rPr lang="es-CO" dirty="0">
                <a:solidFill>
                  <a:srgbClr val="FF0000"/>
                </a:solidFill>
              </a:rPr>
              <a:t>CONSEPTOS BASICOS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876302" y="2295094"/>
            <a:ext cx="8951416" cy="320318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dirty="0" smtClean="0"/>
              <a:t>POTENCIA: Capacidad para realizar algo o producir un efecto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dirty="0" smtClean="0"/>
              <a:t>RENDIMIENTO MUSCULAR: Relación entre la energía útil producida por un sistema y la energía que ingreso al mismo </a:t>
            </a:r>
          </a:p>
          <a:p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169647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4812" y="0"/>
            <a:ext cx="8915399" cy="1468800"/>
          </a:xfrm>
        </p:spPr>
        <p:txBody>
          <a:bodyPr/>
          <a:lstStyle/>
          <a:p>
            <a:pPr algn="ctr"/>
            <a:r>
              <a:rPr lang="es-CO" dirty="0" smtClean="0"/>
              <a:t>SISTEMA OSEO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912319" y="1808207"/>
            <a:ext cx="8915399" cy="531232"/>
          </a:xfrm>
        </p:spPr>
        <p:txBody>
          <a:bodyPr>
            <a:normAutofit/>
          </a:bodyPr>
          <a:lstStyle/>
          <a:p>
            <a:pPr algn="ctr"/>
            <a:r>
              <a:rPr lang="es-CO" sz="2800" dirty="0" smtClean="0"/>
              <a:t>Conjunto de estructuras rígidas y banquisas</a:t>
            </a:r>
            <a:endParaRPr lang="es-CO" sz="2800" dirty="0"/>
          </a:p>
        </p:txBody>
      </p:sp>
      <p:pic>
        <p:nvPicPr>
          <p:cNvPr id="4098" name="Picture 2" descr="http://i.ytimg.com/vi/UbON8eOzfCY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940" y="2795134"/>
            <a:ext cx="6899563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51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1695" y="0"/>
            <a:ext cx="8915399" cy="921956"/>
          </a:xfrm>
        </p:spPr>
        <p:txBody>
          <a:bodyPr/>
          <a:lstStyle/>
          <a:p>
            <a:pPr algn="ctr"/>
            <a:r>
              <a:rPr lang="es-CO" dirty="0" smtClean="0"/>
              <a:t>FUNCIONES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702629" y="1131312"/>
            <a:ext cx="6270171" cy="4889477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2800" dirty="0" smtClean="0"/>
              <a:t>Sostén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2800" dirty="0" smtClean="0"/>
              <a:t>Protección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2800" dirty="0" smtClean="0"/>
              <a:t> Almacenamiento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2800" dirty="0" smtClean="0"/>
              <a:t>Movimiento pasivo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O" sz="2800" dirty="0" smtClean="0"/>
              <a:t> Hematopoyesis</a:t>
            </a:r>
          </a:p>
          <a:p>
            <a:pPr algn="ctr"/>
            <a:endParaRPr lang="es-CO" sz="2800" dirty="0" smtClean="0"/>
          </a:p>
          <a:p>
            <a:pPr algn="ctr"/>
            <a:endParaRPr lang="es-CO" sz="2800" dirty="0" smtClean="0"/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s-CO" sz="2800" dirty="0" smtClean="0"/>
          </a:p>
          <a:p>
            <a:pPr algn="ctr"/>
            <a:r>
              <a:rPr lang="es-CO" sz="2800" dirty="0" smtClean="0"/>
              <a:t>     </a:t>
            </a:r>
          </a:p>
          <a:p>
            <a:pPr algn="ctr"/>
            <a:r>
              <a:rPr lang="es-CO" sz="2800" dirty="0" smtClean="0"/>
              <a:t>    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O" sz="2800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s-CO" sz="2800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3736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09846" y="0"/>
            <a:ext cx="8915399" cy="760599"/>
          </a:xfrm>
        </p:spPr>
        <p:txBody>
          <a:bodyPr/>
          <a:lstStyle/>
          <a:p>
            <a:r>
              <a:rPr lang="es-CO" dirty="0" smtClean="0"/>
              <a:t>FUNCION DEL PERIOSTIO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931123" y="929432"/>
            <a:ext cx="8915399" cy="306067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800" dirty="0" smtClean="0"/>
              <a:t>Nutrición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800" dirty="0" smtClean="0"/>
              <a:t>Crecimiento en grosor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800" dirty="0" smtClean="0"/>
              <a:t>Reparación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800" dirty="0" smtClean="0"/>
              <a:t>Sirve de inserción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835" y="3313093"/>
            <a:ext cx="5759532" cy="306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8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1383" y="0"/>
            <a:ext cx="8239494" cy="1468800"/>
          </a:xfrm>
        </p:spPr>
        <p:txBody>
          <a:bodyPr/>
          <a:lstStyle/>
          <a:p>
            <a:r>
              <a:rPr lang="es-CO" dirty="0" smtClean="0"/>
              <a:t>TIPOS DE HUESOS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67342" y="1938834"/>
            <a:ext cx="8915399" cy="358319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/>
              <a:t>L</a:t>
            </a:r>
            <a:r>
              <a:rPr lang="es-CO" dirty="0" smtClean="0"/>
              <a:t>argos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 smtClean="0"/>
              <a:t>Planos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 smtClean="0"/>
              <a:t>Cortos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 smtClean="0"/>
              <a:t>Huesos supernumerarios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 smtClean="0"/>
              <a:t>Papiráceo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 smtClean="0"/>
              <a:t>Irregular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 smtClean="0"/>
              <a:t>Arqueado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 smtClean="0"/>
              <a:t>Neumático</a:t>
            </a:r>
          </a:p>
        </p:txBody>
      </p:sp>
    </p:spTree>
    <p:extLst>
      <p:ext uri="{BB962C8B-B14F-4D97-AF65-F5344CB8AC3E}">
        <p14:creationId xmlns:p14="http://schemas.microsoft.com/office/powerpoint/2010/main" val="98626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889</TotalTime>
  <Words>344</Words>
  <Application>Microsoft Office PowerPoint</Application>
  <PresentationFormat>Panorámica</PresentationFormat>
  <Paragraphs>93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Arial</vt:lpstr>
      <vt:lpstr>Century Gothic</vt:lpstr>
      <vt:lpstr>Wingdings 3</vt:lpstr>
      <vt:lpstr>Espiral</vt:lpstr>
      <vt:lpstr>SISTEMA MUSCULAR Y EJERCICIO</vt:lpstr>
      <vt:lpstr>SISTEMA MUSCULAR Y EJERCICIO</vt:lpstr>
      <vt:lpstr>     CONSEPTOS BASICOS</vt:lpstr>
      <vt:lpstr>         CONSEPTOS BASICOS</vt:lpstr>
      <vt:lpstr>CONSEPTOS BASICOS</vt:lpstr>
      <vt:lpstr>SISTEMA OSEO</vt:lpstr>
      <vt:lpstr>FUNCIONES</vt:lpstr>
      <vt:lpstr>FUNCION DEL PERIOSTIO</vt:lpstr>
      <vt:lpstr>TIPOS DE HUESOS</vt:lpstr>
      <vt:lpstr>FONTANELAS</vt:lpstr>
      <vt:lpstr>VASCULARIZACION E INERVACION DE LOS HUESOS   </vt:lpstr>
      <vt:lpstr>ARTICULACIONES</vt:lpstr>
      <vt:lpstr>COMO SE HACE ESA UNION</vt:lpstr>
      <vt:lpstr>FUNCIONES</vt:lpstr>
      <vt:lpstr>ESTUDIO DE LAS ARTCULACIONES</vt:lpstr>
      <vt:lpstr>COMPONENTES</vt:lpstr>
      <vt:lpstr>MOVILIDAD </vt:lpstr>
      <vt:lpstr>EL PROCESO DE CRECIMIENTO PSICOMOTOR DE LOS NIÑOS HASTA LO 5 AÑOS </vt:lpstr>
      <vt:lpstr>Prácticamente el niño duerme todo el día. Responde con llanto a sus necesidades básicas de alimentación, dolor y cambio de temperatura</vt:lpstr>
      <vt:lpstr>             6 MESES  Comienza a sonreír cuando le hablan. Mira los  objetos situados en su campo visual.  No sostiene la cabeza y puede descansar extendido sobre su abdomen </vt:lpstr>
      <vt:lpstr>                        3 MESES Sonríe espontáneamente, sus ojo siguen los objetos en movimiento, sostiene la cabeza al estar sentado, agarra los objetos colocados en su mano y vocaliza  </vt:lpstr>
      <vt:lpstr>               6 MESES Se sostiene en posición erecta, se sienta con apoyo y logra girar sobre su propio eje, puede transferir los objetos de una mano a la otra</vt:lpstr>
      <vt:lpstr>                 9 MESES Ya se sienta completamente solo, gatea y logra ponerse en posición erecta y puede dar los primeros pasos, dice “papa” mama”</vt:lpstr>
      <vt:lpstr>                1 AÑO Ayuda a vestirse, dice varias palabras y camina con ayuda de los familiares </vt:lpstr>
      <vt:lpstr>                  18 MESES Camina sin ayuda, sube escaleras con ayuda, tiene mejor control de sus dedos come parcialmente y solo dice 10 palabras</vt:lpstr>
      <vt:lpstr>                    2 AÑOS Corre, sube y baja escalera sin ayuda, pude pasar las paginas de un libro de una en una, se viste casi sin ayuda ( las prendas sencillas) dice frases cortas y puede comunicarse sus necesidades de evacuación  </vt:lpstr>
      <vt:lpstr>                  3 AÑOS Sabe vestirse sin ayuda ( a excepción de anudar los cordones y abotonarse) usa palabras en plural, sube en triciclo, puede comer sin ayuda y hace preguntas constantemente  </vt:lpstr>
      <vt:lpstr>                    4 AÑOS Lanza la pelota a lo lejos, puede saltar sobre un pie, conoce al menos un color, puede resolver sus necesidades de evacuación   </vt:lpstr>
      <vt:lpstr>                 5 AÑOS Atrapa con las manos la pelota que lanzan, puede copiar un triangulo conoce al menos cuatro colores y puede vestirse y desvestirse sin ayuda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MUSCULAR Y EJERCICIO</dc:title>
  <dc:creator>Meyer</dc:creator>
  <cp:lastModifiedBy>Meyer</cp:lastModifiedBy>
  <cp:revision>25</cp:revision>
  <dcterms:created xsi:type="dcterms:W3CDTF">2015-10-12T00:05:15Z</dcterms:created>
  <dcterms:modified xsi:type="dcterms:W3CDTF">2015-11-02T22:48:28Z</dcterms:modified>
</cp:coreProperties>
</file>