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72" r:id="rId14"/>
    <p:sldId id="268" r:id="rId15"/>
    <p:sldId id="273" r:id="rId16"/>
    <p:sldId id="269" r:id="rId17"/>
    <p:sldId id="274" r:id="rId18"/>
    <p:sldId id="275" r:id="rId19"/>
    <p:sldId id="270" r:id="rId20"/>
    <p:sldId id="276" r:id="rId21"/>
    <p:sldId id="271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O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3376D64-C789-4F60-923E-449A72B17254}" type="datetimeFigureOut">
              <a:rPr lang="es-CO" smtClean="0"/>
              <a:pPr/>
              <a:t>27/09/2011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4A5E79-C4B1-499A-A491-FABCC475D2AC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406" y="3890978"/>
            <a:ext cx="6480048" cy="96678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857232"/>
            <a:ext cx="6480048" cy="230124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</a:rPr>
              <a:t>MORFOLOGÍA DE MOLARES INFERIORES</a:t>
            </a:r>
            <a:endParaRPr lang="es-CO" sz="5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628" y="0"/>
            <a:ext cx="428628" cy="64291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angle 5"/>
          <p:cNvSpPr/>
          <p:nvPr/>
        </p:nvSpPr>
        <p:spPr>
          <a:xfrm>
            <a:off x="71406" y="71414"/>
            <a:ext cx="428628" cy="64291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41986" name="Picture 2" descr="http://www.forp.usp.br/restauradora/anat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500438"/>
            <a:ext cx="3810000" cy="2447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804" y="274638"/>
            <a:ext cx="7467600" cy="1143000"/>
          </a:xfrm>
        </p:spPr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86182" y="1600200"/>
            <a:ext cx="5143536" cy="4525963"/>
          </a:xfrm>
        </p:spPr>
        <p:txBody>
          <a:bodyPr/>
          <a:lstStyle/>
          <a:p>
            <a:r>
              <a:rPr lang="es-CO" dirty="0" smtClean="0"/>
              <a:t>Presenta surcos de desarrollo vestibulares:</a:t>
            </a:r>
          </a:p>
          <a:p>
            <a:pPr lvl="1"/>
            <a:r>
              <a:rPr lang="es-CO" dirty="0" smtClean="0"/>
              <a:t>Mesial: más corto y ubicado en el centro  O – C y más hacia mesial. </a:t>
            </a:r>
          </a:p>
          <a:p>
            <a:pPr lvl="1"/>
            <a:r>
              <a:rPr lang="es-CO" dirty="0" smtClean="0"/>
              <a:t>Distal: más largo.</a:t>
            </a:r>
          </a:p>
          <a:p>
            <a:r>
              <a:rPr lang="es-CO" dirty="0" smtClean="0"/>
              <a:t>La línea cervical es más regular y con curvatura hacia la bifurcación. 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 l="5665" t="3401" r="8949" b="3061"/>
          <a:stretch>
            <a:fillRect/>
          </a:stretch>
        </p:blipFill>
        <p:spPr bwMode="auto">
          <a:xfrm>
            <a:off x="214282" y="1714488"/>
            <a:ext cx="3714776" cy="3929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400568"/>
          </a:xfrm>
        </p:spPr>
        <p:txBody>
          <a:bodyPr>
            <a:normAutofit/>
          </a:bodyPr>
          <a:lstStyle/>
          <a:p>
            <a:r>
              <a:rPr lang="es-CO" dirty="0" smtClean="0"/>
              <a:t>En la unión cementoamélica es 1.5 a 2 mm más estrecho que en el tercio oclusal.</a:t>
            </a:r>
          </a:p>
          <a:p>
            <a:endParaRPr lang="es-CO" dirty="0" smtClean="0"/>
          </a:p>
          <a:p>
            <a:r>
              <a:rPr lang="es-CO" dirty="0" smtClean="0"/>
              <a:t>Superficie convexa en V y se puede observar parte de la cara D.</a:t>
            </a:r>
          </a:p>
          <a:p>
            <a:endParaRPr lang="es-CO" dirty="0" smtClean="0"/>
          </a:p>
          <a:p>
            <a:r>
              <a:rPr lang="es-CO" dirty="0" smtClean="0"/>
              <a:t>Raices bien formadas, una M y una D.</a:t>
            </a:r>
          </a:p>
          <a:p>
            <a:endParaRPr lang="es-CO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Raíz M curva hacia mesial en tercio medio y cóncavo en D.</a:t>
            </a:r>
          </a:p>
          <a:p>
            <a:endParaRPr lang="es-CO" sz="2100" dirty="0" smtClean="0"/>
          </a:p>
          <a:p>
            <a:r>
              <a:rPr lang="es-CO" dirty="0" smtClean="0"/>
              <a:t>Raíz D menos curva y más dirigida hacia distal en toda su longitud.</a:t>
            </a:r>
          </a:p>
          <a:p>
            <a:endParaRPr lang="es-CO" sz="2100" dirty="0" smtClean="0"/>
          </a:p>
          <a:p>
            <a:r>
              <a:rPr lang="es-CO" dirty="0" smtClean="0"/>
              <a:t>Las dos raices presentas depresiones de desarrollo.</a:t>
            </a:r>
          </a:p>
          <a:p>
            <a:pPr lvl="1"/>
            <a:r>
              <a:rPr lang="es-CO" dirty="0" smtClean="0"/>
              <a:t>Mejorar anclaje y prevenir rotación.</a:t>
            </a:r>
          </a:p>
          <a:p>
            <a:endParaRPr lang="es-CO" sz="2100" dirty="0" smtClean="0"/>
          </a:p>
          <a:p>
            <a:r>
              <a:rPr lang="es-CO" dirty="0" smtClean="0"/>
              <a:t>Bifurcación ubicada a 3 mm de la línea cervical.</a:t>
            </a:r>
          </a:p>
          <a:p>
            <a:endParaRPr lang="es-CO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LINGUAL:</a:t>
            </a:r>
          </a:p>
          <a:p>
            <a:r>
              <a:rPr lang="es-CO" dirty="0" smtClean="0"/>
              <a:t>Se pueden ver 3 cúspides.</a:t>
            </a:r>
          </a:p>
          <a:p>
            <a:pPr lvl="1"/>
            <a:r>
              <a:rPr lang="es-CO" dirty="0" smtClean="0"/>
              <a:t>ML, DL y D.</a:t>
            </a:r>
          </a:p>
          <a:p>
            <a:r>
              <a:rPr lang="es-CO" dirty="0" smtClean="0"/>
              <a:t>Las dos linguales son más puntiagudas y altas.</a:t>
            </a:r>
          </a:p>
          <a:p>
            <a:r>
              <a:rPr lang="es-CO" dirty="0" smtClean="0"/>
              <a:t>La cúspide ML es la más ancha y un poco más alta.</a:t>
            </a:r>
          </a:p>
          <a:p>
            <a:r>
              <a:rPr lang="es-CO" dirty="0" smtClean="0"/>
              <a:t>Presenta un surco de desarrollo lingual, en algunos casos no tan marcado.</a:t>
            </a:r>
          </a:p>
          <a:p>
            <a:endParaRPr lang="es-CO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571612"/>
            <a:ext cx="2121660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LINGUAL:</a:t>
            </a:r>
          </a:p>
          <a:p>
            <a:r>
              <a:rPr lang="es-CO" dirty="0" smtClean="0"/>
              <a:t>La cresta marginal mesial es más alta que la distal.</a:t>
            </a:r>
          </a:p>
          <a:p>
            <a:r>
              <a:rPr lang="es-CO" dirty="0" smtClean="0"/>
              <a:t>No se evidencia surco de desarrollo distal generalmente.</a:t>
            </a:r>
          </a:p>
          <a:p>
            <a:r>
              <a:rPr lang="es-CO" dirty="0" smtClean="0"/>
              <a:t>Línea cervical no tan regular con un leve pico dirigido hacia la bifurcación.</a:t>
            </a:r>
          </a:p>
          <a:p>
            <a:endParaRPr lang="es-CO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571612"/>
            <a:ext cx="2121660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LINGUAL:</a:t>
            </a:r>
          </a:p>
          <a:p>
            <a:r>
              <a:rPr lang="es-CO" dirty="0" smtClean="0"/>
              <a:t>Raices levemente más anchas desde lingual.</a:t>
            </a:r>
          </a:p>
          <a:p>
            <a:endParaRPr lang="es-CO" dirty="0" smtClean="0"/>
          </a:p>
          <a:p>
            <a:r>
              <a:rPr lang="es-CO" dirty="0" smtClean="0"/>
              <a:t>Tronco radicular más estrecho M – D.</a:t>
            </a:r>
          </a:p>
          <a:p>
            <a:endParaRPr lang="es-CO" dirty="0" smtClean="0"/>
          </a:p>
          <a:p>
            <a:r>
              <a:rPr lang="es-CO" dirty="0" smtClean="0"/>
              <a:t>Bifurcación ubicada a 4 mm de la línea cervical.</a:t>
            </a:r>
          </a:p>
          <a:p>
            <a:endParaRPr lang="es-CO" dirty="0" smtClean="0"/>
          </a:p>
          <a:p>
            <a:endParaRPr lang="es-CO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571612"/>
            <a:ext cx="2121660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MESIAL:</a:t>
            </a:r>
          </a:p>
          <a:p>
            <a:r>
              <a:rPr lang="es-CO" dirty="0" smtClean="0"/>
              <a:t>Solo se observan dos cúspides y una raíz.</a:t>
            </a:r>
          </a:p>
          <a:p>
            <a:r>
              <a:rPr lang="es-CO" dirty="0" smtClean="0"/>
              <a:t>Corona y raíz más ancha V – L desde mesial que desde distal.</a:t>
            </a:r>
          </a:p>
          <a:p>
            <a:r>
              <a:rPr lang="es-CO" dirty="0" smtClean="0"/>
              <a:t>Corona inclinada levemente hacia lingual.</a:t>
            </a:r>
          </a:p>
          <a:p>
            <a:r>
              <a:rPr lang="es-CO" dirty="0" smtClean="0"/>
              <a:t>Vértices cuspídeos dentro del contorno radicular.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858016" y="428604"/>
            <a:ext cx="2078749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MESIAL:</a:t>
            </a:r>
          </a:p>
          <a:p>
            <a:r>
              <a:rPr lang="es-CO" dirty="0" smtClean="0"/>
              <a:t>Cúspides redondeadas en diferentes tercios.</a:t>
            </a:r>
          </a:p>
          <a:p>
            <a:r>
              <a:rPr lang="es-CO" dirty="0" smtClean="0"/>
              <a:t>Cresta marginal mesial alta, a 1 mm por debajo de los vértices cuspídeos V y L.</a:t>
            </a:r>
          </a:p>
          <a:p>
            <a:r>
              <a:rPr lang="es-CO" dirty="0" smtClean="0"/>
              <a:t>Línea cervical irregular, con curvatura hacia oclusal en tercio medio, más alta en lingual.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858016" y="428604"/>
            <a:ext cx="2078749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MESIAL:</a:t>
            </a:r>
          </a:p>
          <a:p>
            <a:r>
              <a:rPr lang="es-CO" dirty="0" smtClean="0"/>
              <a:t>Área de contacto centrada en sentido V – L y por debajo de la cresta marginal.</a:t>
            </a:r>
          </a:p>
          <a:p>
            <a:r>
              <a:rPr lang="es-CO" dirty="0" smtClean="0"/>
              <a:t>Raíz en perfil V más recta hasta tercio medio y se estrecha hacia el ápice.</a:t>
            </a:r>
          </a:p>
          <a:p>
            <a:r>
              <a:rPr lang="es-CO" dirty="0" smtClean="0"/>
              <a:t>El perfil D de la raíz se estrecha desde cervical hasta el ápice.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858016" y="428604"/>
            <a:ext cx="2078749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DISTAL:</a:t>
            </a:r>
          </a:p>
          <a:p>
            <a:r>
              <a:rPr lang="es-CO" dirty="0" smtClean="0"/>
              <a:t>Perfil semejante al mesial en corona y raíz.</a:t>
            </a:r>
          </a:p>
          <a:p>
            <a:endParaRPr lang="es-CO" dirty="0" smtClean="0"/>
          </a:p>
          <a:p>
            <a:r>
              <a:rPr lang="es-CO" dirty="0" smtClean="0"/>
              <a:t>Se puede observar gran parte de la cara oclusal.</a:t>
            </a:r>
          </a:p>
          <a:p>
            <a:pPr lvl="1"/>
            <a:r>
              <a:rPr lang="es-CO" dirty="0" smtClean="0"/>
              <a:t>Más baja y más corta V – L.</a:t>
            </a:r>
          </a:p>
          <a:p>
            <a:pPr lvl="1"/>
            <a:r>
              <a:rPr lang="es-CO" dirty="0" smtClean="0"/>
              <a:t>Convergen distalmente.</a:t>
            </a:r>
          </a:p>
          <a:p>
            <a:pPr lvl="1"/>
            <a:r>
              <a:rPr lang="es-CO" dirty="0" smtClean="0"/>
              <a:t>Raíz más estrecha.</a:t>
            </a:r>
          </a:p>
          <a:p>
            <a:pPr lvl="1"/>
            <a:endParaRPr lang="es-CO" dirty="0" smtClean="0"/>
          </a:p>
          <a:p>
            <a:endParaRPr lang="es-CO" dirty="0" smtClean="0"/>
          </a:p>
          <a:p>
            <a:endParaRPr lang="es-CO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786578" y="1714488"/>
            <a:ext cx="2024067" cy="4229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GENERALIDADES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4357718" cy="4525963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Son los dientes más grandes del arco inferior.</a:t>
            </a:r>
          </a:p>
          <a:p>
            <a:endParaRPr lang="es-CO" dirty="0" smtClean="0"/>
          </a:p>
          <a:p>
            <a:r>
              <a:rPr lang="es-CO" dirty="0" smtClean="0"/>
              <a:t>Presentan variaciones en el número de cúspides, tamaño, diseño oclusal, longitud radicular y ubicación en el arco.</a:t>
            </a:r>
          </a:p>
          <a:p>
            <a:endParaRPr lang="es-CO" dirty="0" smtClean="0"/>
          </a:p>
          <a:p>
            <a:r>
              <a:rPr lang="es-CO" dirty="0" smtClean="0"/>
              <a:t>Presenta similitud en todas sus caras.</a:t>
            </a:r>
          </a:p>
          <a:p>
            <a:endParaRPr lang="es-CO" dirty="0"/>
          </a:p>
        </p:txBody>
      </p:sp>
      <p:pic>
        <p:nvPicPr>
          <p:cNvPr id="40962" name="Picture 2" descr="http://www.actaodontologica.com/ediciones/2007/4/images/489/imagen1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14488"/>
            <a:ext cx="2857500" cy="2000251"/>
          </a:xfrm>
          <a:prstGeom prst="rect">
            <a:avLst/>
          </a:prstGeom>
          <a:noFill/>
        </p:spPr>
      </p:pic>
      <p:pic>
        <p:nvPicPr>
          <p:cNvPr id="40964" name="Picture 4" descr="http://gsdl.bvs.sld.cu/greenstone/collect/estomato/index/assoc/HASH5c0d.dir/fig7.16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214818"/>
            <a:ext cx="4400550" cy="192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DISTAL:</a:t>
            </a:r>
          </a:p>
          <a:p>
            <a:r>
              <a:rPr lang="es-CO" dirty="0" smtClean="0"/>
              <a:t>Cúspide  D centrada.</a:t>
            </a:r>
          </a:p>
          <a:p>
            <a:r>
              <a:rPr lang="es-CO" dirty="0" smtClean="0"/>
              <a:t>Área de contacto por debajo de la cresta marginal.</a:t>
            </a:r>
          </a:p>
          <a:p>
            <a:r>
              <a:rPr lang="es-CO" dirty="0" smtClean="0"/>
              <a:t>Línea cervical rectilínea.</a:t>
            </a:r>
          </a:p>
          <a:p>
            <a:r>
              <a:rPr lang="es-CO" dirty="0" smtClean="0"/>
              <a:t>Depresión de desarrollo radicular no tan marcado.</a:t>
            </a:r>
          </a:p>
          <a:p>
            <a:pPr>
              <a:buNone/>
            </a:pPr>
            <a:endParaRPr lang="es-CO" dirty="0" smtClean="0"/>
          </a:p>
          <a:p>
            <a:endParaRPr lang="es-CO" dirty="0" smtClean="0"/>
          </a:p>
          <a:p>
            <a:endParaRPr lang="es-CO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572264" y="1785926"/>
            <a:ext cx="2024067" cy="4229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43380"/>
            <a:ext cx="8258204" cy="25003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OCLUSAL:</a:t>
            </a:r>
          </a:p>
          <a:p>
            <a:r>
              <a:rPr lang="es-CO" dirty="0" smtClean="0"/>
              <a:t>Diámetro M – D mayor que V – L.</a:t>
            </a:r>
          </a:p>
          <a:p>
            <a:pPr lvl="1"/>
            <a:r>
              <a:rPr lang="es-CO" dirty="0" smtClean="0"/>
              <a:t>Mayor en mesial que en distal.</a:t>
            </a:r>
          </a:p>
          <a:p>
            <a:pPr lvl="1"/>
            <a:r>
              <a:rPr lang="es-CO" dirty="0" smtClean="0"/>
              <a:t>Mayor en vestibular que en lingual.</a:t>
            </a:r>
          </a:p>
          <a:p>
            <a:r>
              <a:rPr lang="es-CO" dirty="0" smtClean="0"/>
              <a:t>Cúspide MV mayor que las linguales y estas mayores que la DV. La menor es al D.</a:t>
            </a:r>
          </a:p>
          <a:p>
            <a:r>
              <a:rPr lang="es-CO" dirty="0" smtClean="0"/>
              <a:t>Presentan 4 cúspides funcionales, los superiores solo 3.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142984"/>
            <a:ext cx="2928958" cy="28885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543428" cy="46148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OCLUSAL:</a:t>
            </a:r>
          </a:p>
          <a:p>
            <a:r>
              <a:rPr lang="es-CO" dirty="0" smtClean="0"/>
              <a:t>Una fosa mayor circular  y 2 menores, una mesial y una distal.</a:t>
            </a:r>
          </a:p>
          <a:p>
            <a:endParaRPr lang="es-CO" dirty="0" smtClean="0"/>
          </a:p>
          <a:p>
            <a:r>
              <a:rPr lang="es-CO" dirty="0" smtClean="0"/>
              <a:t>Surco de desarrollo central o principal, surco de desarrollo MV, DV y L.</a:t>
            </a:r>
          </a:p>
          <a:p>
            <a:endParaRPr lang="es-CO" dirty="0" smtClean="0"/>
          </a:p>
          <a:p>
            <a:r>
              <a:rPr lang="es-CO" dirty="0" smtClean="0"/>
              <a:t>También presenta surcos de desarrollo suplementarios, fositas accesorias.</a:t>
            </a:r>
          </a:p>
          <a:p>
            <a:endParaRPr lang="es-CO" dirty="0" smtClean="0"/>
          </a:p>
          <a:p>
            <a:endParaRPr lang="es-CO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357430"/>
            <a:ext cx="3429024" cy="33817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614882"/>
          </a:xfrm>
        </p:spPr>
        <p:txBody>
          <a:bodyPr>
            <a:normAutofit/>
          </a:bodyPr>
          <a:lstStyle/>
          <a:p>
            <a:r>
              <a:rPr lang="es-CO" dirty="0" smtClean="0"/>
              <a:t>Generalmente más pequeño en todas sus dimensiones que el primero, pueden encontrarse variaciones.</a:t>
            </a:r>
          </a:p>
          <a:p>
            <a:endParaRPr lang="es-CO" dirty="0" smtClean="0"/>
          </a:p>
          <a:p>
            <a:r>
              <a:rPr lang="es-CO" dirty="0" smtClean="0"/>
              <a:t>Presenta 4 cúspides.</a:t>
            </a:r>
          </a:p>
          <a:p>
            <a:endParaRPr lang="es-CO" dirty="0" smtClean="0"/>
          </a:p>
          <a:p>
            <a:r>
              <a:rPr lang="es-CO" dirty="0" smtClean="0"/>
              <a:t>Dos raices bien formadas, no tan divergentes como las del primero.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5794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VESTIBULAR:</a:t>
            </a:r>
          </a:p>
          <a:p>
            <a:r>
              <a:rPr lang="es-CO" dirty="0" smtClean="0"/>
              <a:t>Más corta y estrecha que el primer molar.</a:t>
            </a:r>
          </a:p>
          <a:p>
            <a:r>
              <a:rPr lang="es-CO" dirty="0" smtClean="0"/>
              <a:t>Un surco de desarrollo vestibular.</a:t>
            </a:r>
          </a:p>
          <a:p>
            <a:r>
              <a:rPr lang="es-CO" dirty="0" smtClean="0"/>
              <a:t>Dos cúspides V de casi el mismo tamaño.	</a:t>
            </a:r>
          </a:p>
          <a:p>
            <a:pPr lvl="1"/>
            <a:r>
              <a:rPr lang="es-CO" dirty="0" smtClean="0"/>
              <a:t>Mesovestibular</a:t>
            </a:r>
          </a:p>
          <a:p>
            <a:pPr lvl="1"/>
            <a:r>
              <a:rPr lang="es-CO" dirty="0" smtClean="0"/>
              <a:t>distovestibular</a:t>
            </a:r>
          </a:p>
          <a:p>
            <a:endParaRPr lang="es-CO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7004695" y="285728"/>
            <a:ext cx="1996461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MOLAR 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5794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VESTIBULAR:</a:t>
            </a:r>
          </a:p>
          <a:p>
            <a:r>
              <a:rPr lang="es-CO" dirty="0" smtClean="0"/>
              <a:t>Línea cervical más dirigida hacia la raíz.</a:t>
            </a:r>
          </a:p>
          <a:p>
            <a:endParaRPr lang="es-CO" dirty="0" smtClean="0"/>
          </a:p>
          <a:p>
            <a:r>
              <a:rPr lang="es-CO" dirty="0" smtClean="0"/>
              <a:t>Raices más cortas y más cercanas entre ellas.</a:t>
            </a:r>
          </a:p>
          <a:p>
            <a:pPr lvl="1"/>
            <a:r>
              <a:rPr lang="es-CO" dirty="0" smtClean="0"/>
              <a:t>Separadas o fusionadas.</a:t>
            </a:r>
          </a:p>
          <a:p>
            <a:pPr lvl="1"/>
            <a:r>
              <a:rPr lang="es-CO" dirty="0" smtClean="0"/>
              <a:t>Inclinación distal.</a:t>
            </a:r>
          </a:p>
          <a:p>
            <a:pPr lvl="1"/>
            <a:endParaRPr lang="es-CO" dirty="0" smtClean="0"/>
          </a:p>
          <a:p>
            <a:endParaRPr lang="es-CO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7004695" y="285728"/>
            <a:ext cx="1996461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5794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LINGUAL:</a:t>
            </a:r>
            <a:endParaRPr lang="es-CO" dirty="0" smtClean="0"/>
          </a:p>
          <a:p>
            <a:r>
              <a:rPr lang="es-CO" dirty="0" smtClean="0"/>
              <a:t>Corona y raíz convergen hacia lingual en menor grado.</a:t>
            </a:r>
          </a:p>
          <a:p>
            <a:r>
              <a:rPr lang="es-CO" dirty="0" smtClean="0"/>
              <a:t>Dimensión del cuello es mayor que la del primer molar.</a:t>
            </a:r>
          </a:p>
          <a:p>
            <a:r>
              <a:rPr lang="es-CO" dirty="0" smtClean="0"/>
              <a:t>Distal más bajo que mesial.</a:t>
            </a:r>
          </a:p>
          <a:p>
            <a:r>
              <a:rPr lang="es-CO" dirty="0" smtClean="0"/>
              <a:t>Surco de desarrollo casi imperceptible.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991433" y="342895"/>
            <a:ext cx="1866847" cy="3443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5794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MESIAL: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Muy similar al primero.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Cara oclusal más cerrada.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Línea cervical casi rectilínea.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Raíz más aguda en ápice.</a:t>
            </a:r>
          </a:p>
          <a:p>
            <a:endParaRPr lang="es-CO" dirty="0" smtClean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742205" y="357166"/>
            <a:ext cx="1901762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5794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DISTAL: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Ausencia de cúspide distal.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Muy similar al primero.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Se puede observar parte de la cara oclusal.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Cresta marginal distal más baja.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Línea cervical rectilínea.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Ápice romo.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643702" y="428604"/>
            <a:ext cx="2085488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>SEGUNDO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rgbClr val="92D050"/>
                </a:solidFill>
              </a:rPr>
              <a:t>CARA OCLUSAL:</a:t>
            </a:r>
          </a:p>
          <a:p>
            <a:r>
              <a:rPr lang="es-CO" dirty="0" smtClean="0">
                <a:solidFill>
                  <a:schemeClr val="tx2"/>
                </a:solidFill>
              </a:rPr>
              <a:t>Ausencia de cúspide distal.</a:t>
            </a:r>
          </a:p>
          <a:p>
            <a:endParaRPr lang="es-CO" sz="1800" dirty="0" smtClean="0">
              <a:solidFill>
                <a:schemeClr val="tx2"/>
              </a:solidFill>
            </a:endParaRPr>
          </a:p>
          <a:p>
            <a:r>
              <a:rPr lang="es-CO" dirty="0" smtClean="0">
                <a:solidFill>
                  <a:schemeClr val="tx2"/>
                </a:solidFill>
              </a:rPr>
              <a:t>Lóbulo DV tan pronunciado o más que el MV.</a:t>
            </a:r>
          </a:p>
          <a:p>
            <a:endParaRPr lang="es-CO" sz="1800" dirty="0" smtClean="0">
              <a:solidFill>
                <a:schemeClr val="tx2"/>
              </a:solidFill>
            </a:endParaRPr>
          </a:p>
          <a:p>
            <a:r>
              <a:rPr lang="es-CO" dirty="0" smtClean="0">
                <a:solidFill>
                  <a:schemeClr val="tx2"/>
                </a:solidFill>
              </a:rPr>
              <a:t>Un surco de desarrollo central marcado y una fosa central circular profunda. </a:t>
            </a:r>
          </a:p>
          <a:p>
            <a:pPr lvl="1"/>
            <a:r>
              <a:rPr lang="es-CO" dirty="0" smtClean="0">
                <a:solidFill>
                  <a:schemeClr val="tx2"/>
                </a:solidFill>
              </a:rPr>
              <a:t>Divide la cara oclusal en 4 partes  casi iguales.</a:t>
            </a:r>
          </a:p>
          <a:p>
            <a:pPr lvl="1"/>
            <a:r>
              <a:rPr lang="es-CO" dirty="0" smtClean="0">
                <a:solidFill>
                  <a:schemeClr val="tx2"/>
                </a:solidFill>
              </a:rPr>
              <a:t>Mayor presencia de surcos accesorios.</a:t>
            </a:r>
          </a:p>
          <a:p>
            <a:endParaRPr lang="es-CO" dirty="0" smtClean="0">
              <a:solidFill>
                <a:schemeClr val="tx2"/>
              </a:solidFill>
            </a:endParaRPr>
          </a:p>
          <a:p>
            <a:endParaRPr lang="es-CO" dirty="0" smtClean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389524" y="428604"/>
            <a:ext cx="2368734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Presentan dos raices, una mesial y una distal.</a:t>
            </a:r>
          </a:p>
          <a:p>
            <a:endParaRPr lang="es-CO" dirty="0" smtClean="0"/>
          </a:p>
          <a:p>
            <a:r>
              <a:rPr lang="es-CO" dirty="0" smtClean="0"/>
              <a:t>Los segundos y terceros generalmente presentan las dos raices fusionadas.</a:t>
            </a:r>
          </a:p>
          <a:p>
            <a:endParaRPr lang="es-CO" dirty="0" smtClean="0"/>
          </a:p>
          <a:p>
            <a:r>
              <a:rPr lang="es-CO" dirty="0" smtClean="0"/>
              <a:t>Presentan formas coronales cuadrangulares, más anchos en sentido M – D que V – L.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</p:txBody>
      </p:sp>
      <p:pic>
        <p:nvPicPr>
          <p:cNvPr id="39938" name="Picture 2" descr="http://bvs.sld.cu/revistas/gme/pub/vol.8.(1)_12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428868"/>
            <a:ext cx="3833808" cy="2512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PRIMER MOLAR</a:t>
            </a:r>
            <a:endParaRPr lang="es-CO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CO" dirty="0" smtClean="0"/>
              <a:t>SEGUNDO MOLAR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Raíces divergentes</a:t>
            </a:r>
          </a:p>
          <a:p>
            <a:r>
              <a:rPr lang="es-CO" dirty="0" smtClean="0"/>
              <a:t>Mas ancho en M-D (diente mas grande del arco inferior)</a:t>
            </a:r>
          </a:p>
          <a:p>
            <a:r>
              <a:rPr lang="es-CO" dirty="0" smtClean="0"/>
              <a:t>5 cúspides</a:t>
            </a:r>
          </a:p>
          <a:p>
            <a:r>
              <a:rPr lang="es-CO" dirty="0" smtClean="0"/>
              <a:t>Raíz M mas ancha</a:t>
            </a:r>
          </a:p>
          <a:p>
            <a:r>
              <a:rPr lang="es-CO" dirty="0" smtClean="0"/>
              <a:t>2 surco de desarrollo</a:t>
            </a:r>
          </a:p>
          <a:p>
            <a:r>
              <a:rPr lang="es-CO" dirty="0" smtClean="0"/>
              <a:t>Desde lingual: surco de desarrollo</a:t>
            </a:r>
          </a:p>
          <a:p>
            <a:r>
              <a:rPr lang="es-CO" dirty="0" smtClean="0"/>
              <a:t>2 fosas circulares desde oclusal</a:t>
            </a:r>
          </a:p>
          <a:p>
            <a:r>
              <a:rPr lang="es-CO" dirty="0" smtClean="0"/>
              <a:t>Presencia de surcos accesorios</a:t>
            </a:r>
            <a:endParaRPr lang="es-CO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Raíces fusionadas</a:t>
            </a:r>
          </a:p>
          <a:p>
            <a:r>
              <a:rPr lang="es-CO" dirty="0" smtClean="0"/>
              <a:t>Mas pequeño en todas sus dimensiones</a:t>
            </a:r>
          </a:p>
          <a:p>
            <a:r>
              <a:rPr lang="es-CO" dirty="0" smtClean="0"/>
              <a:t>4 cúspides</a:t>
            </a:r>
          </a:p>
          <a:p>
            <a:r>
              <a:rPr lang="es-CO" dirty="0" smtClean="0"/>
              <a:t>Raíces mas pequeñas y puntiagudas</a:t>
            </a:r>
          </a:p>
          <a:p>
            <a:r>
              <a:rPr lang="es-CO" dirty="0" smtClean="0"/>
              <a:t>1 surco de desarrollo</a:t>
            </a:r>
          </a:p>
          <a:p>
            <a:r>
              <a:rPr lang="es-CO" dirty="0" smtClean="0"/>
              <a:t>Desde lingual: 1 surco de desarrollo menos marcado</a:t>
            </a:r>
          </a:p>
          <a:p>
            <a:r>
              <a:rPr lang="es-CO" dirty="0" smtClean="0"/>
              <a:t>1 fosa circular profunda</a:t>
            </a:r>
          </a:p>
          <a:p>
            <a:r>
              <a:rPr lang="es-CO" dirty="0" smtClean="0"/>
              <a:t>Mayor numero de surcos accesorios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COMPARACION</a:t>
            </a:r>
            <a:endParaRPr lang="es-CO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42910" y="3429000"/>
            <a:ext cx="5176814" cy="758952"/>
          </a:xfrm>
        </p:spPr>
        <p:txBody>
          <a:bodyPr/>
          <a:lstStyle/>
          <a:p>
            <a:r>
              <a:rPr lang="es-CO" dirty="0" smtClean="0"/>
              <a:t>GRACIAS</a:t>
            </a:r>
            <a:endParaRPr lang="es-CO" dirty="0"/>
          </a:p>
        </p:txBody>
      </p:sp>
      <p:pic>
        <p:nvPicPr>
          <p:cNvPr id="1026" name="Picture 2" descr="http://t2.gstatic.com/images?q=tbn:ANd9GcTkfHuj_-C9bs13I8lbpl_m02xDiBSCZgJyNIA5lCn0UkeZE9X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143116"/>
            <a:ext cx="4214842" cy="3157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786314" y="2500306"/>
            <a:ext cx="4041648" cy="381840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Se encargan de la trituración y masticación de los alimentos.</a:t>
            </a:r>
          </a:p>
          <a:p>
            <a:endParaRPr lang="es-CO" dirty="0" smtClean="0"/>
          </a:p>
          <a:p>
            <a:r>
              <a:rPr lang="es-CO" dirty="0" smtClean="0"/>
              <a:t>Gran volumen, buen anclaje.</a:t>
            </a:r>
          </a:p>
          <a:p>
            <a:endParaRPr lang="es-CO" dirty="0" smtClean="0"/>
          </a:p>
          <a:p>
            <a:r>
              <a:rPr lang="es-CO" dirty="0" smtClean="0"/>
              <a:t>Son los más cortos en sentido C – O en el arco inferior.</a:t>
            </a:r>
            <a:endParaRPr lang="es-CO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FFC000"/>
                </a:solidFill>
              </a:rPr>
              <a:t/>
            </a:r>
            <a:br>
              <a:rPr lang="es-CO" dirty="0" smtClean="0">
                <a:solidFill>
                  <a:srgbClr val="FFC000"/>
                </a:solidFill>
              </a:rPr>
            </a:br>
            <a:endParaRPr lang="es-CO" dirty="0">
              <a:solidFill>
                <a:srgbClr val="FFC000"/>
              </a:solidFill>
            </a:endParaRPr>
          </a:p>
        </p:txBody>
      </p:sp>
      <p:pic>
        <p:nvPicPr>
          <p:cNvPr id="38914" name="Picture 2" descr="http://www.propdental.com/blog/wp-content/uploads/segundo-molar-inferior-propde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14488"/>
            <a:ext cx="3418673" cy="2571720"/>
          </a:xfrm>
          <a:prstGeom prst="rect">
            <a:avLst/>
          </a:prstGeom>
          <a:noFill/>
        </p:spPr>
      </p:pic>
      <p:pic>
        <p:nvPicPr>
          <p:cNvPr id="38916" name="Picture 4" descr="http://www.dentes-brancos.com/wp-content/gallery/foto1/dentes-corante-manchas-branqueamento-dentario-tratamento-dentis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357694"/>
            <a:ext cx="3357554" cy="2310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MOLAR 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86568" cy="4525963"/>
          </a:xfrm>
        </p:spPr>
        <p:txBody>
          <a:bodyPr>
            <a:normAutofit/>
          </a:bodyPr>
          <a:lstStyle/>
          <a:p>
            <a:r>
              <a:rPr lang="es-CO" dirty="0" smtClean="0"/>
              <a:t>Son los más anchos M – D del arco inferior.</a:t>
            </a:r>
          </a:p>
          <a:p>
            <a:endParaRPr lang="es-CO" dirty="0" smtClean="0"/>
          </a:p>
          <a:p>
            <a:r>
              <a:rPr lang="es-CO" dirty="0" smtClean="0"/>
              <a:t>Presenta 5 cúspides bien desarrolladas:</a:t>
            </a:r>
          </a:p>
          <a:p>
            <a:pPr lvl="1"/>
            <a:r>
              <a:rPr lang="es-CO" dirty="0" smtClean="0"/>
              <a:t>Dos vestibulares</a:t>
            </a:r>
          </a:p>
          <a:p>
            <a:pPr lvl="1"/>
            <a:r>
              <a:rPr lang="es-CO" dirty="0" smtClean="0"/>
              <a:t>Dos linguales </a:t>
            </a:r>
          </a:p>
          <a:p>
            <a:pPr lvl="1"/>
            <a:r>
              <a:rPr lang="es-CO" dirty="0" smtClean="0"/>
              <a:t>Una distal</a:t>
            </a:r>
          </a:p>
          <a:p>
            <a:pPr lvl="1"/>
            <a:endParaRPr lang="es-CO" dirty="0" smtClean="0"/>
          </a:p>
          <a:p>
            <a:r>
              <a:rPr lang="es-CO" dirty="0" smtClean="0"/>
              <a:t>Dos raices: una M y una D.</a:t>
            </a:r>
            <a:endParaRPr lang="es-CO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525963"/>
          </a:xfrm>
        </p:spPr>
        <p:txBody>
          <a:bodyPr>
            <a:normAutofit/>
          </a:bodyPr>
          <a:lstStyle/>
          <a:p>
            <a:r>
              <a:rPr lang="es-CO" dirty="0" smtClean="0"/>
              <a:t>La dimensión M – D es mayor 1 mm que la V – L.</a:t>
            </a:r>
          </a:p>
          <a:p>
            <a:endParaRPr lang="es-CO" dirty="0" smtClean="0"/>
          </a:p>
          <a:p>
            <a:r>
              <a:rPr lang="es-CO" dirty="0" smtClean="0"/>
              <a:t>C – O es más corta, pero tiene mayor área por las dimensiones M – D y V – L.</a:t>
            </a:r>
          </a:p>
          <a:p>
            <a:endParaRPr lang="es-CO" dirty="0" smtClean="0"/>
          </a:p>
          <a:p>
            <a:r>
              <a:rPr lang="es-CO" dirty="0" smtClean="0"/>
              <a:t>Raíz mesial más ancha.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400568"/>
          </a:xfrm>
        </p:spPr>
        <p:txBody>
          <a:bodyPr>
            <a:normAutofit/>
          </a:bodyPr>
          <a:lstStyle/>
          <a:p>
            <a:r>
              <a:rPr lang="es-CO" dirty="0" smtClean="0"/>
              <a:t>Cúspides vestibulares y distal relativamente planas.</a:t>
            </a:r>
          </a:p>
          <a:p>
            <a:endParaRPr lang="es-CO" dirty="0" smtClean="0"/>
          </a:p>
          <a:p>
            <a:r>
              <a:rPr lang="es-CO" dirty="0" smtClean="0"/>
              <a:t>Crestas cuspídeas presentan muy pocas curvaturas.</a:t>
            </a:r>
          </a:p>
          <a:p>
            <a:endParaRPr lang="es-CO" dirty="0" smtClean="0"/>
          </a:p>
          <a:p>
            <a:r>
              <a:rPr lang="es-CO" dirty="0" smtClean="0"/>
              <a:t>Cúspide distal más pequeña y puntiaguda.</a:t>
            </a:r>
          </a:p>
          <a:p>
            <a:endParaRPr lang="es-CO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400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CARA VESTIBULAR</a:t>
            </a:r>
            <a:r>
              <a:rPr lang="es-CO" b="1" dirty="0" smtClean="0">
                <a:solidFill>
                  <a:srgbClr val="92D050"/>
                </a:solidFill>
              </a:rPr>
              <a:t>:</a:t>
            </a:r>
          </a:p>
          <a:p>
            <a:r>
              <a:rPr lang="es-CO" dirty="0" smtClean="0"/>
              <a:t>En oclusal más extenso que en cervical.</a:t>
            </a:r>
          </a:p>
          <a:p>
            <a:endParaRPr lang="es-CO" sz="1900" dirty="0" smtClean="0"/>
          </a:p>
          <a:p>
            <a:r>
              <a:rPr lang="es-CO" dirty="0" smtClean="0"/>
              <a:t>Se pueden apreciar las 5 cúspides.</a:t>
            </a:r>
          </a:p>
          <a:p>
            <a:endParaRPr lang="es-CO" sz="1900" dirty="0" smtClean="0"/>
          </a:p>
          <a:p>
            <a:r>
              <a:rPr lang="es-CO" dirty="0" smtClean="0"/>
              <a:t>Presenta dos surcos de desarrollo:</a:t>
            </a:r>
          </a:p>
          <a:p>
            <a:pPr lvl="1"/>
            <a:r>
              <a:rPr lang="es-CO" dirty="0" smtClean="0"/>
              <a:t>Mesovestibular</a:t>
            </a:r>
          </a:p>
          <a:p>
            <a:pPr lvl="1"/>
            <a:r>
              <a:rPr lang="es-CO" dirty="0" smtClean="0"/>
              <a:t>Distovestibular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PRIMER </a:t>
            </a:r>
            <a:r>
              <a:rPr lang="es-CO" dirty="0" smtClean="0">
                <a:solidFill>
                  <a:srgbClr val="FFC000"/>
                </a:solidFill>
              </a:rPr>
              <a:t>MOLAR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16" cy="4400568"/>
          </a:xfrm>
        </p:spPr>
        <p:txBody>
          <a:bodyPr>
            <a:normAutofit/>
          </a:bodyPr>
          <a:lstStyle/>
          <a:p>
            <a:r>
              <a:rPr lang="es-CO" dirty="0" smtClean="0"/>
              <a:t>Cúspide MV generalmente es la más ancha de las tres.</a:t>
            </a:r>
          </a:p>
          <a:p>
            <a:endParaRPr lang="es-CO" dirty="0" smtClean="0"/>
          </a:p>
          <a:p>
            <a:r>
              <a:rPr lang="es-CO" dirty="0" smtClean="0"/>
              <a:t>Cúspide DV casi tan ancha como la MV y con crestas cuspídeas con leve curvatura.</a:t>
            </a:r>
          </a:p>
          <a:p>
            <a:endParaRPr lang="es-CO" dirty="0" smtClean="0"/>
          </a:p>
          <a:p>
            <a:r>
              <a:rPr lang="es-CO" dirty="0" smtClean="0"/>
              <a:t>La cúspide D ocupa poco espacio en la cara V, es más redondeada.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786578" y="1500174"/>
            <a:ext cx="2094273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399</TotalTime>
  <Words>1178</Words>
  <Application>Microsoft Office PowerPoint</Application>
  <PresentationFormat>Presentación en pantalla (4:3)</PresentationFormat>
  <Paragraphs>206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Civil</vt:lpstr>
      <vt:lpstr>MORFOLOGÍA DE MOLARES INFERIORES</vt:lpstr>
      <vt:lpstr>GENERALIDADES</vt:lpstr>
      <vt:lpstr>Diapositiva 3</vt:lpstr>
      <vt:lpstr> </vt:lpstr>
      <vt:lpstr>PRIMER MOLAR </vt:lpstr>
      <vt:lpstr>Diapositiva 6</vt:lpstr>
      <vt:lpstr>Diapositiva 7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PRIMER MOLAR</vt:lpstr>
      <vt:lpstr>SEGUNDO MOLAR</vt:lpstr>
      <vt:lpstr>SEGUNDO MOLAR</vt:lpstr>
      <vt:lpstr>SEGUNDO MOLAR </vt:lpstr>
      <vt:lpstr>SEGUNDO MOLAR</vt:lpstr>
      <vt:lpstr>SEGUNDO MOLAR</vt:lpstr>
      <vt:lpstr>SEGUNDO MOLAR</vt:lpstr>
      <vt:lpstr>SEGUNDO MOLAR</vt:lpstr>
      <vt:lpstr>COMPARACION</vt:lpstr>
      <vt:lpstr>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MORFOLOGÍA DE MOLARES INFERIORES</dc:title>
  <dc:creator>Andres</dc:creator>
  <cp:lastModifiedBy>Didel Records</cp:lastModifiedBy>
  <cp:revision>42</cp:revision>
  <dcterms:created xsi:type="dcterms:W3CDTF">2010-04-05T12:20:15Z</dcterms:created>
  <dcterms:modified xsi:type="dcterms:W3CDTF">2011-09-28T04:18:51Z</dcterms:modified>
</cp:coreProperties>
</file>