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7" r:id="rId3"/>
    <p:sldId id="258" r:id="rId4"/>
    <p:sldId id="261" r:id="rId5"/>
    <p:sldId id="273" r:id="rId6"/>
    <p:sldId id="275" r:id="rId7"/>
    <p:sldId id="262" r:id="rId8"/>
    <p:sldId id="263" r:id="rId9"/>
    <p:sldId id="264" r:id="rId10"/>
    <p:sldId id="265" r:id="rId11"/>
    <p:sldId id="266" r:id="rId12"/>
    <p:sldId id="268" r:id="rId13"/>
    <p:sldId id="269" r:id="rId14"/>
    <p:sldId id="270" r:id="rId15"/>
    <p:sldId id="276" r:id="rId16"/>
    <p:sldId id="284" r:id="rId17"/>
    <p:sldId id="283" r:id="rId18"/>
    <p:sldId id="282"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13" y="-2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57833-5FE6-459E-AB2C-10DA58C60BB3}" type="datetimeFigureOut">
              <a:rPr lang="en-US" smtClean="0"/>
              <a:t>12/8/2015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9C39B-010C-4891-8E46-BF2245229006}" type="slidenum">
              <a:rPr lang="en-US" smtClean="0"/>
              <a:t>‹Nº›</a:t>
            </a:fld>
            <a:endParaRPr lang="en-US"/>
          </a:p>
        </p:txBody>
      </p:sp>
    </p:spTree>
    <p:extLst>
      <p:ext uri="{BB962C8B-B14F-4D97-AF65-F5344CB8AC3E}">
        <p14:creationId xmlns:p14="http://schemas.microsoft.com/office/powerpoint/2010/main" val="172120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30C37B4-1EBC-4F63-BC7E-C98EDE9D5518}" type="slidenum">
              <a:rPr lang="es-ES" smtClean="0">
                <a:solidFill>
                  <a:prstClr val="black"/>
                </a:solidFill>
              </a:rPr>
              <a:pPr/>
              <a:t>2</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B59C39B-010C-4891-8E46-BF2245229006}" type="slidenum">
              <a:rPr lang="en-US" smtClean="0"/>
              <a:t>17</a:t>
            </a:fld>
            <a:endParaRPr lang="en-US"/>
          </a:p>
        </p:txBody>
      </p:sp>
    </p:spTree>
    <p:extLst>
      <p:ext uri="{BB962C8B-B14F-4D97-AF65-F5344CB8AC3E}">
        <p14:creationId xmlns:p14="http://schemas.microsoft.com/office/powerpoint/2010/main" val="351417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4723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463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494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16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739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389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9397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0681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3490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7720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831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199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725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503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886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1463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6573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4305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473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779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612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033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80467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A249C-A7C2-49EB-8802-7BBB75C6CC66}" type="datetimeFigureOut">
              <a:rPr lang="es-ES" smtClean="0">
                <a:solidFill>
                  <a:prstClr val="black">
                    <a:tint val="75000"/>
                  </a:prstClr>
                </a:solidFill>
              </a:rPr>
              <a:pPr/>
              <a:t>08/12/2015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56C4-5121-4A01-8E16-8D19809A959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5631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bDHxsRtdEs/Tyr2MtgdNDI/AAAAAAAAAIQ/BJwPhU1T6Bo/s1600/fondo+de+pantalla_fondo+blackberr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99916018"/>
      </p:ext>
    </p:extLst>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3" name="2 Rectángulo"/>
          <p:cNvSpPr/>
          <p:nvPr/>
        </p:nvSpPr>
        <p:spPr>
          <a:xfrm>
            <a:off x="381000" y="510600"/>
            <a:ext cx="8528070" cy="5509200"/>
          </a:xfrm>
          <a:prstGeom prst="rect">
            <a:avLst/>
          </a:prstGeom>
        </p:spPr>
        <p:txBody>
          <a:bodyPr wrap="square">
            <a:spAutoFit/>
          </a:bodyPr>
          <a:lstStyle/>
          <a:p>
            <a:pPr algn="just"/>
            <a:r>
              <a:rPr lang="es-CO" sz="2200" b="1" dirty="0"/>
              <a:t>Personalidad del individuo:</a:t>
            </a:r>
            <a:r>
              <a:rPr lang="es-CO" sz="2200" dirty="0"/>
              <a:t> hay varios indicios de la personalidad de los individuos que pueden dar la pauta para saber que está se moverá con la motivación laboral adecuada independiente del estimulo que reciba ya sea un regaño o un </a:t>
            </a:r>
            <a:r>
              <a:rPr lang="es-CO" sz="2200" dirty="0" smtClean="0"/>
              <a:t>elogio</a:t>
            </a:r>
            <a:endParaRPr lang="es-CO" sz="2200" dirty="0"/>
          </a:p>
          <a:p>
            <a:pPr algn="just"/>
            <a:endParaRPr lang="es-CO" sz="2200" dirty="0"/>
          </a:p>
          <a:p>
            <a:pPr algn="just"/>
            <a:r>
              <a:rPr lang="es-CO" sz="2200" b="1" dirty="0"/>
              <a:t>Deseos y necesidades:</a:t>
            </a:r>
            <a:r>
              <a:rPr lang="es-CO" sz="2200" dirty="0"/>
              <a:t> las necesidades del ser humano pueden clasificarse de dos maneras </a:t>
            </a:r>
          </a:p>
          <a:p>
            <a:pPr marL="342900" indent="-342900" algn="just">
              <a:buAutoNum type="arabicParenR"/>
            </a:pPr>
            <a:r>
              <a:rPr lang="es-CO" sz="2200" dirty="0"/>
              <a:t>Básicas: En esta </a:t>
            </a:r>
            <a:r>
              <a:rPr lang="es-CO" sz="2200" dirty="0" smtClean="0"/>
              <a:t>clasificación </a:t>
            </a:r>
            <a:r>
              <a:rPr lang="es-CO" sz="2200" dirty="0"/>
              <a:t>incluimos lo que es el alimento, casa, agua, vestuario y últimamente incluyen salud y educación</a:t>
            </a:r>
          </a:p>
          <a:p>
            <a:pPr marL="342900" indent="-342900" algn="just">
              <a:buAutoNum type="arabicParenR"/>
            </a:pPr>
            <a:r>
              <a:rPr lang="es-CO" sz="2200" dirty="0"/>
              <a:t>Personales: Son todas aquellas que no son básicas (denominadas así por que son requisito para una vida decente</a:t>
            </a:r>
            <a:r>
              <a:rPr lang="es-CO" sz="2200" dirty="0" smtClean="0"/>
              <a:t>)</a:t>
            </a:r>
          </a:p>
          <a:p>
            <a:pPr algn="just"/>
            <a:endParaRPr lang="es-CO" sz="2200" dirty="0" smtClean="0"/>
          </a:p>
          <a:p>
            <a:pPr algn="just"/>
            <a:r>
              <a:rPr lang="es-CO" sz="2200" b="1" dirty="0"/>
              <a:t>Motivación obtenida:</a:t>
            </a:r>
            <a:r>
              <a:rPr lang="es-CO" sz="2200" dirty="0"/>
              <a:t> sabiendo que la clase de motivación obtenida para llegar a realizar una meta depende en gran manera de cómo es la personalidad del individuo y de que tan prioritario es satisfacer la necesidad obtendrá motivación necesaria para salir </a:t>
            </a:r>
            <a:r>
              <a:rPr lang="es-CO" sz="2200" dirty="0" smtClean="0"/>
              <a:t>adelante</a:t>
            </a:r>
            <a:endParaRPr lang="es-CO" sz="2200" dirty="0"/>
          </a:p>
        </p:txBody>
      </p:sp>
    </p:spTree>
    <p:extLst>
      <p:ext uri="{BB962C8B-B14F-4D97-AF65-F5344CB8AC3E}">
        <p14:creationId xmlns:p14="http://schemas.microsoft.com/office/powerpoint/2010/main" val="310067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3" name="2 Rectángulo"/>
          <p:cNvSpPr/>
          <p:nvPr/>
        </p:nvSpPr>
        <p:spPr>
          <a:xfrm>
            <a:off x="1371600" y="772180"/>
            <a:ext cx="5713102" cy="523220"/>
          </a:xfrm>
          <a:prstGeom prst="rect">
            <a:avLst/>
          </a:prstGeom>
        </p:spPr>
        <p:txBody>
          <a:bodyPr wrap="none">
            <a:spAutoFit/>
          </a:bodyPr>
          <a:lstStyle/>
          <a:p>
            <a:r>
              <a:rPr lang="es-CO" sz="2800" b="1" dirty="0"/>
              <a:t>Ciclo </a:t>
            </a:r>
            <a:r>
              <a:rPr lang="es-CO" sz="2800" b="1" dirty="0" err="1"/>
              <a:t>Orpru</a:t>
            </a:r>
            <a:r>
              <a:rPr lang="es-CO" sz="2800" b="1" dirty="0"/>
              <a:t> de la Motivación Laboral:</a:t>
            </a:r>
            <a:endParaRPr lang="es-CO" sz="2800" dirty="0"/>
          </a:p>
        </p:txBody>
      </p:sp>
      <p:pic>
        <p:nvPicPr>
          <p:cNvPr id="9" name="Picture 2" descr="http://www.monografias.com/trabajos33/motivacion-laboral/Image7288.gif"/>
          <p:cNvPicPr>
            <a:picLocks noChangeAspect="1" noChangeArrowheads="1"/>
          </p:cNvPicPr>
          <p:nvPr/>
        </p:nvPicPr>
        <p:blipFill>
          <a:blip r:embed="rId3"/>
          <a:srcRect/>
          <a:stretch>
            <a:fillRect/>
          </a:stretch>
        </p:blipFill>
        <p:spPr bwMode="auto">
          <a:xfrm>
            <a:off x="304800" y="1881174"/>
            <a:ext cx="8415390" cy="3452826"/>
          </a:xfrm>
          <a:prstGeom prst="rect">
            <a:avLst/>
          </a:prstGeom>
          <a:noFill/>
        </p:spPr>
      </p:pic>
    </p:spTree>
    <p:extLst>
      <p:ext uri="{BB962C8B-B14F-4D97-AF65-F5344CB8AC3E}">
        <p14:creationId xmlns:p14="http://schemas.microsoft.com/office/powerpoint/2010/main" val="3337017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2" name="1 Rectángulo"/>
          <p:cNvSpPr/>
          <p:nvPr/>
        </p:nvSpPr>
        <p:spPr>
          <a:xfrm>
            <a:off x="457200" y="586800"/>
            <a:ext cx="8458200" cy="5509200"/>
          </a:xfrm>
          <a:prstGeom prst="rect">
            <a:avLst/>
          </a:prstGeom>
        </p:spPr>
        <p:txBody>
          <a:bodyPr wrap="square">
            <a:spAutoFit/>
          </a:bodyPr>
          <a:lstStyle/>
          <a:p>
            <a:pPr marL="400050" indent="-400050" algn="just">
              <a:buAutoNum type="romanUcParenR"/>
            </a:pPr>
            <a:r>
              <a:rPr lang="es-CO" sz="2200" dirty="0" smtClean="0"/>
              <a:t>La </a:t>
            </a:r>
            <a:r>
              <a:rPr lang="es-CO" sz="2200" dirty="0"/>
              <a:t>persona afronta su obvia realidad que sería estar desmotivado por su empleo ya que este no satisface sus expectativas y necesidades.</a:t>
            </a:r>
          </a:p>
          <a:p>
            <a:pPr marL="400050" indent="-400050" algn="just"/>
            <a:r>
              <a:rPr lang="es-CO" sz="2200" b="1" dirty="0"/>
              <a:t> II)   </a:t>
            </a:r>
            <a:r>
              <a:rPr lang="es-CO" sz="2200" dirty="0"/>
              <a:t>El individuo analiza su personalidad y se estudia a si mismo para que de esta manera piense en su trabajo y de que manera esté le puede ser de satisfacción para auto realizarse.</a:t>
            </a:r>
          </a:p>
          <a:p>
            <a:pPr marL="400050" indent="-400050" algn="just"/>
            <a:r>
              <a:rPr lang="es-CO" sz="2200" b="1" dirty="0"/>
              <a:t> III)  </a:t>
            </a:r>
            <a:r>
              <a:rPr lang="es-CO" sz="2200" dirty="0"/>
              <a:t>El individuo debe hacer un análisis a conciencia de lo que le gusta y lo que desea y de lo que realmente es vital para vivir </a:t>
            </a:r>
          </a:p>
          <a:p>
            <a:pPr marL="400050" indent="-400050" algn="just">
              <a:buAutoNum type="romanUcParenR" startAt="4"/>
            </a:pPr>
            <a:r>
              <a:rPr lang="es-CO" sz="2200" dirty="0"/>
              <a:t>En este punto la persona esta en busca de un estímulo que lo mueva a realizar las actividades que le demanda su </a:t>
            </a:r>
            <a:r>
              <a:rPr lang="es-CO" sz="2200" dirty="0" smtClean="0"/>
              <a:t>empleo</a:t>
            </a:r>
            <a:endParaRPr lang="es-CO" sz="2200" dirty="0"/>
          </a:p>
          <a:p>
            <a:pPr marL="400050" indent="-400050" algn="just"/>
            <a:r>
              <a:rPr lang="es-CO" sz="2200" b="1" dirty="0"/>
              <a:t> V)  </a:t>
            </a:r>
            <a:r>
              <a:rPr lang="es-CO" sz="2200" dirty="0"/>
              <a:t>Aquí la persona dependiendo del estímulo puede o no sentir que el deseo de hacer las cosas salgan de lo profundo de su ser, por eso es importante el estímulo adecuado que provoque una aceptación inmediata</a:t>
            </a:r>
          </a:p>
          <a:p>
            <a:pPr marL="400050" indent="-400050" algn="just"/>
            <a:r>
              <a:rPr lang="es-CO" sz="2200" b="1" dirty="0"/>
              <a:t>VI)   </a:t>
            </a:r>
            <a:r>
              <a:rPr lang="es-CO" sz="2200" dirty="0"/>
              <a:t>El resultado de todo el ciclo y lo que se andaba buscando, que es una persona que tiene una gran motivación laboral y que hace su trabajo con gusto.</a:t>
            </a:r>
          </a:p>
        </p:txBody>
      </p:sp>
      <p:sp>
        <p:nvSpPr>
          <p:cNvPr id="5" name="4 Elipse">
            <a:hlinkClick r:id="rId3"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8995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19" name="18 Rectángulo"/>
          <p:cNvSpPr/>
          <p:nvPr/>
        </p:nvSpPr>
        <p:spPr>
          <a:xfrm>
            <a:off x="1477025" y="76200"/>
            <a:ext cx="301877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Estrategias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81000" y="1126153"/>
            <a:ext cx="8534400" cy="4893647"/>
          </a:xfrm>
          <a:prstGeom prst="rect">
            <a:avLst/>
          </a:prstGeom>
        </p:spPr>
        <p:txBody>
          <a:bodyPr wrap="square">
            <a:spAutoFit/>
          </a:bodyPr>
          <a:lstStyle/>
          <a:p>
            <a:pPr algn="ctr"/>
            <a:r>
              <a:rPr lang="es-CO" sz="2800" b="1" dirty="0"/>
              <a:t>ESTRATEGIAS PARA MOTIVAR A LOS TRABAJADORES</a:t>
            </a:r>
          </a:p>
          <a:p>
            <a:pPr algn="ctr"/>
            <a:endParaRPr lang="es-CO" sz="2000" dirty="0"/>
          </a:p>
          <a:p>
            <a:pPr marL="457200" lvl="0" indent="-457200" algn="ctr">
              <a:buFont typeface="+mj-lt"/>
              <a:buAutoNum type="arabicParenR"/>
            </a:pPr>
            <a:r>
              <a:rPr lang="es-CO" sz="2400" dirty="0"/>
              <a:t>Identificar al </a:t>
            </a:r>
            <a:r>
              <a:rPr lang="es-CO" sz="2400" dirty="0" smtClean="0"/>
              <a:t>sujeto.</a:t>
            </a:r>
          </a:p>
          <a:p>
            <a:pPr marL="457200" lvl="0" indent="-457200" algn="ctr">
              <a:buFont typeface="+mj-lt"/>
              <a:buAutoNum type="arabicParenR"/>
            </a:pPr>
            <a:endParaRPr lang="es-CO" sz="2400" dirty="0"/>
          </a:p>
          <a:p>
            <a:pPr marL="457200" lvl="0" indent="-457200" algn="ctr">
              <a:buFont typeface="+mj-lt"/>
              <a:buAutoNum type="arabicParenR"/>
            </a:pPr>
            <a:r>
              <a:rPr lang="es-CO" sz="2400" dirty="0" smtClean="0"/>
              <a:t>Estudiar </a:t>
            </a:r>
            <a:r>
              <a:rPr lang="es-CO" sz="2400" dirty="0"/>
              <a:t>sus hábitos y su conducta ante las demás </a:t>
            </a:r>
            <a:r>
              <a:rPr lang="es-CO" sz="2400" dirty="0" smtClean="0"/>
              <a:t>personas.</a:t>
            </a:r>
          </a:p>
          <a:p>
            <a:pPr marL="457200" lvl="0" indent="-457200" algn="ctr">
              <a:buFont typeface="+mj-lt"/>
              <a:buAutoNum type="arabicParenR"/>
            </a:pPr>
            <a:endParaRPr lang="es-CO" sz="2400" dirty="0"/>
          </a:p>
          <a:p>
            <a:pPr marL="457200" lvl="0" indent="-457200" algn="ctr">
              <a:buFont typeface="+mj-lt"/>
              <a:buAutoNum type="arabicParenR"/>
            </a:pPr>
            <a:r>
              <a:rPr lang="es-CO" sz="2400" dirty="0" smtClean="0"/>
              <a:t>Realizar </a:t>
            </a:r>
            <a:r>
              <a:rPr lang="es-CO" sz="2400" dirty="0"/>
              <a:t>un </a:t>
            </a:r>
            <a:r>
              <a:rPr lang="es-CO" sz="2400" dirty="0" smtClean="0"/>
              <a:t>diagnóstico </a:t>
            </a:r>
            <a:r>
              <a:rPr lang="es-CO" sz="2400" dirty="0"/>
              <a:t>de cómo es su personalidad y se ven cuáles son sus </a:t>
            </a:r>
            <a:r>
              <a:rPr lang="es-CO" sz="2400" dirty="0" smtClean="0"/>
              <a:t>necesidades.</a:t>
            </a:r>
          </a:p>
          <a:p>
            <a:pPr marL="457200" lvl="0" indent="-457200" algn="ctr">
              <a:buFont typeface="+mj-lt"/>
              <a:buAutoNum type="arabicParenR"/>
            </a:pPr>
            <a:endParaRPr lang="es-CO" sz="2400" dirty="0"/>
          </a:p>
          <a:p>
            <a:pPr marL="457200" lvl="0" indent="-457200" algn="ctr">
              <a:buFont typeface="+mj-lt"/>
              <a:buAutoNum type="arabicParenR"/>
            </a:pPr>
            <a:r>
              <a:rPr lang="es-CO" sz="2400" dirty="0"/>
              <a:t>E</a:t>
            </a:r>
            <a:r>
              <a:rPr lang="es-CO" sz="2400" dirty="0" smtClean="0"/>
              <a:t>legir </a:t>
            </a:r>
            <a:r>
              <a:rPr lang="es-CO" sz="2400" dirty="0"/>
              <a:t>el estímulo adecuado para que mejore su </a:t>
            </a:r>
            <a:r>
              <a:rPr lang="es-CO" sz="2400" dirty="0" smtClean="0"/>
              <a:t>rendimiento.</a:t>
            </a:r>
          </a:p>
          <a:p>
            <a:pPr marL="457200" lvl="0" indent="-457200" algn="ctr">
              <a:buFont typeface="+mj-lt"/>
              <a:buAutoNum type="arabicParenR"/>
            </a:pPr>
            <a:endParaRPr lang="es-CO" sz="2400" dirty="0"/>
          </a:p>
          <a:p>
            <a:pPr marL="457200" lvl="0" indent="-457200" algn="ctr">
              <a:buFont typeface="+mj-lt"/>
              <a:buAutoNum type="arabicParenR"/>
            </a:pPr>
            <a:r>
              <a:rPr lang="es-CO" sz="2400" dirty="0" smtClean="0"/>
              <a:t>Seguir el</a:t>
            </a:r>
            <a:r>
              <a:rPr lang="es-CO" sz="2400" dirty="0"/>
              <a:t> comportamiento de la persona para ver como esté a respondido al </a:t>
            </a:r>
            <a:r>
              <a:rPr lang="es-CO" sz="2400" dirty="0" smtClean="0"/>
              <a:t>estímulo.</a:t>
            </a:r>
            <a:endParaRPr lang="es-CO" sz="2400" dirty="0"/>
          </a:p>
        </p:txBody>
      </p:sp>
      <p:sp>
        <p:nvSpPr>
          <p:cNvPr id="5" name="4 Elipse">
            <a:hlinkClick r:id="rId3"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31419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7" name="6 Rectángulo"/>
          <p:cNvSpPr/>
          <p:nvPr/>
        </p:nvSpPr>
        <p:spPr>
          <a:xfrm>
            <a:off x="1295400" y="381000"/>
            <a:ext cx="234000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Técnicas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9 CuadroTexto"/>
          <p:cNvSpPr txBox="1"/>
          <p:nvPr/>
        </p:nvSpPr>
        <p:spPr>
          <a:xfrm>
            <a:off x="533400" y="1211997"/>
            <a:ext cx="8382000" cy="4832092"/>
          </a:xfrm>
          <a:prstGeom prst="rect">
            <a:avLst/>
          </a:prstGeom>
          <a:noFill/>
        </p:spPr>
        <p:txBody>
          <a:bodyPr wrap="square" rtlCol="0">
            <a:spAutoFit/>
          </a:bodyPr>
          <a:lstStyle/>
          <a:p>
            <a:pPr algn="just">
              <a:buFont typeface="Arial" pitchFamily="34" charset="0"/>
              <a:buChar char="•"/>
            </a:pPr>
            <a:r>
              <a:rPr lang="es-CO" sz="2800" dirty="0" smtClean="0"/>
              <a:t>Brindarles </a:t>
            </a:r>
            <a:r>
              <a:rPr lang="es-CO" sz="2800" dirty="0"/>
              <a:t>oportunidades de desarrollo y autorrealización </a:t>
            </a:r>
            <a:endParaRPr lang="es-CO" sz="2800" dirty="0" smtClean="0"/>
          </a:p>
          <a:p>
            <a:pPr algn="just">
              <a:buFont typeface="Arial" pitchFamily="34" charset="0"/>
              <a:buChar char="•"/>
            </a:pPr>
            <a:r>
              <a:rPr lang="es-CO" sz="2800" dirty="0"/>
              <a:t>Darles reconocimiento por sus </a:t>
            </a:r>
            <a:r>
              <a:rPr lang="es-CO" sz="2800" dirty="0" smtClean="0"/>
              <a:t>logros</a:t>
            </a:r>
          </a:p>
          <a:p>
            <a:pPr algn="just">
              <a:buFont typeface="Arial" pitchFamily="34" charset="0"/>
              <a:buChar char="•"/>
            </a:pPr>
            <a:r>
              <a:rPr lang="es-CO" sz="2800" dirty="0"/>
              <a:t>Mostrar interés por ellos </a:t>
            </a:r>
            <a:endParaRPr lang="es-CO" sz="2800" dirty="0" smtClean="0"/>
          </a:p>
          <a:p>
            <a:pPr algn="just">
              <a:buFont typeface="Arial" pitchFamily="34" charset="0"/>
              <a:buChar char="•"/>
            </a:pPr>
            <a:r>
              <a:rPr lang="es-CO" sz="2800" dirty="0"/>
              <a:t>Hacer que se sientan comprometidos con la empresa </a:t>
            </a:r>
            <a:endParaRPr lang="es-CO" sz="2800" dirty="0" smtClean="0"/>
          </a:p>
          <a:p>
            <a:pPr algn="just">
              <a:buFont typeface="Arial" pitchFamily="34" charset="0"/>
              <a:buChar char="•"/>
            </a:pPr>
            <a:r>
              <a:rPr lang="es-CO" sz="2800" dirty="0"/>
              <a:t>Hacerlos sentir útiles y </a:t>
            </a:r>
            <a:r>
              <a:rPr lang="es-CO" sz="2800" dirty="0" smtClean="0"/>
              <a:t>considerados</a:t>
            </a:r>
          </a:p>
          <a:p>
            <a:pPr algn="just">
              <a:buFont typeface="Arial" pitchFamily="34" charset="0"/>
              <a:buChar char="•"/>
            </a:pPr>
            <a:r>
              <a:rPr lang="es-CO" sz="2800" dirty="0"/>
              <a:t>Darles la oportunidad de relacionarse con sus </a:t>
            </a:r>
            <a:r>
              <a:rPr lang="es-CO" sz="2800" dirty="0" smtClean="0"/>
              <a:t>compañeros</a:t>
            </a:r>
          </a:p>
          <a:p>
            <a:pPr algn="just">
              <a:buFont typeface="Arial" pitchFamily="34" charset="0"/>
              <a:buChar char="•"/>
            </a:pPr>
            <a:r>
              <a:rPr lang="es-CO" sz="2800" dirty="0"/>
              <a:t>Darle buenas condiciones de trabajo </a:t>
            </a:r>
            <a:endParaRPr lang="es-CO" sz="2800" dirty="0" smtClean="0"/>
          </a:p>
          <a:p>
            <a:pPr algn="just">
              <a:buFont typeface="Arial" pitchFamily="34" charset="0"/>
              <a:buChar char="•"/>
            </a:pPr>
            <a:r>
              <a:rPr lang="es-CO" sz="2800" dirty="0"/>
              <a:t>Darle buenas condiciones de trabajo </a:t>
            </a:r>
            <a:endParaRPr lang="es-CO" sz="2800" dirty="0" smtClean="0"/>
          </a:p>
          <a:p>
            <a:pPr algn="just">
              <a:buFont typeface="Arial" pitchFamily="34" charset="0"/>
              <a:buChar char="•"/>
            </a:pPr>
            <a:r>
              <a:rPr lang="es-CO" sz="2800" dirty="0"/>
              <a:t>Usar metas y objetivos </a:t>
            </a:r>
          </a:p>
        </p:txBody>
      </p:sp>
    </p:spTree>
    <p:extLst>
      <p:ext uri="{BB962C8B-B14F-4D97-AF65-F5344CB8AC3E}">
        <p14:creationId xmlns:p14="http://schemas.microsoft.com/office/powerpoint/2010/main" val="229910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pic>
        <p:nvPicPr>
          <p:cNvPr id="3074" name="Picture 2" descr="http://upload.wikimedia.org/wikipedia/commons/thumb/7/76/Pir%C3%A1mide_de_Maslow.svg/400px-Pir%C3%A1mide_de_Maslow.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2" y="685800"/>
            <a:ext cx="8747608"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447800" y="762000"/>
            <a:ext cx="2537874" cy="954107"/>
          </a:xfrm>
          <a:prstGeom prst="rect">
            <a:avLst/>
          </a:prstGeom>
        </p:spPr>
        <p:txBody>
          <a:bodyPr wrap="none">
            <a:spAutoFit/>
          </a:bodyPr>
          <a:lstStyle/>
          <a:p>
            <a:pPr lvl="0"/>
            <a:r>
              <a:rPr lang="es-E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PIRÁMIDE DE</a:t>
            </a:r>
          </a:p>
          <a:p>
            <a:pPr lvl="0"/>
            <a:r>
              <a:rPr lang="es-E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MOTIVACIÓN</a:t>
            </a:r>
            <a:endParaRPr lang="es-ES"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Elipse">
            <a:hlinkClick r:id="rId4" action="ppaction://hlinksldjump"/>
          </p:cNvPr>
          <p:cNvSpPr/>
          <p:nvPr/>
        </p:nvSpPr>
        <p:spPr>
          <a:xfrm>
            <a:off x="7848600" y="6030191"/>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06587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600200" y="228600"/>
            <a:ext cx="359745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http://3.bp.blogspot.com/-uPSpPYT-N8M/T4oWWjaFWcI/AAAAAAAAAAU/xz0uFNbiJDc/s1600/laboral.jpg"/>
          <p:cNvPicPr>
            <a:picLocks noChangeAspect="1" noChangeArrowheads="1"/>
          </p:cNvPicPr>
          <p:nvPr/>
        </p:nvPicPr>
        <p:blipFill>
          <a:blip r:embed="rId2"/>
          <a:srcRect/>
          <a:stretch>
            <a:fillRect/>
          </a:stretch>
        </p:blipFill>
        <p:spPr bwMode="auto">
          <a:xfrm>
            <a:off x="762000" y="1059596"/>
            <a:ext cx="7787982" cy="5493603"/>
          </a:xfrm>
          <a:prstGeom prst="rect">
            <a:avLst/>
          </a:prstGeom>
          <a:noFill/>
        </p:spPr>
      </p:pic>
    </p:spTree>
    <p:extLst>
      <p:ext uri="{BB962C8B-B14F-4D97-AF65-F5344CB8AC3E}">
        <p14:creationId xmlns:p14="http://schemas.microsoft.com/office/powerpoint/2010/main" val="250658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79512" y="5877272"/>
            <a:ext cx="1845317" cy="980728"/>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0" y="838200"/>
            <a:ext cx="7860952" cy="503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587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pic>
        <p:nvPicPr>
          <p:cNvPr id="3" name="Picture 3" descr="http://poesiasdelcorazon.p.o.pic.centerblog.net/g-8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ejandria.ufps.edu.co:81/biblioteca/fondo.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79512" y="5877272"/>
            <a:ext cx="1845317" cy="980728"/>
          </a:xfrm>
          <a:prstGeom prst="rect">
            <a:avLst/>
          </a:prstGeom>
          <a:noFill/>
          <a:ln w="9525">
            <a:noFill/>
            <a:miter lim="800000"/>
            <a:headEnd/>
            <a:tailEnd/>
          </a:ln>
        </p:spPr>
      </p:pic>
      <p:sp>
        <p:nvSpPr>
          <p:cNvPr id="11" name="1 Título"/>
          <p:cNvSpPr>
            <a:spLocks noGrp="1"/>
          </p:cNvSpPr>
          <p:nvPr>
            <p:ph type="ctrTitle"/>
          </p:nvPr>
        </p:nvSpPr>
        <p:spPr>
          <a:xfrm>
            <a:off x="685800" y="1066800"/>
            <a:ext cx="7772400" cy="1470025"/>
          </a:xfrm>
        </p:spPr>
        <p:txBody>
          <a:bodyPr>
            <a:noAutofit/>
          </a:bodyPr>
          <a:lstStyle/>
          <a:p>
            <a:r>
              <a:rPr lang="es-CO"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MOTIVACIÓN</a:t>
            </a:r>
            <a:br>
              <a:rPr lang="es-CO"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es-CO"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EMPRESARIAL</a:t>
            </a:r>
            <a:endParaRPr lang="es-MX"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2 Subtítulo"/>
          <p:cNvSpPr>
            <a:spLocks noGrp="1"/>
          </p:cNvSpPr>
          <p:nvPr>
            <p:ph type="subTitle" idx="1"/>
          </p:nvPr>
        </p:nvSpPr>
        <p:spPr>
          <a:xfrm>
            <a:off x="899592" y="3276600"/>
            <a:ext cx="7344816" cy="2133600"/>
          </a:xfrm>
        </p:spPr>
        <p:txBody>
          <a:bodyPr>
            <a:normAutofit/>
          </a:bodyPr>
          <a:lstStyle/>
          <a:p>
            <a:r>
              <a:rPr lang="es-CO" sz="1800" b="1" dirty="0" smtClean="0">
                <a:solidFill>
                  <a:schemeClr val="tx1"/>
                </a:solidFill>
                <a:latin typeface="Arial" pitchFamily="34" charset="0"/>
                <a:cs typeface="Arial" pitchFamily="34" charset="0"/>
              </a:rPr>
              <a:t>MÓNICA PAOLA TASCÓN CEBALLOS	COD. 1191239</a:t>
            </a:r>
          </a:p>
          <a:p>
            <a:r>
              <a:rPr lang="es-CO" sz="1800" b="1" dirty="0" smtClean="0">
                <a:solidFill>
                  <a:schemeClr val="tx1"/>
                </a:solidFill>
                <a:latin typeface="Arial" pitchFamily="34" charset="0"/>
                <a:cs typeface="Arial" pitchFamily="34" charset="0"/>
              </a:rPr>
              <a:t>         </a:t>
            </a:r>
          </a:p>
          <a:p>
            <a:r>
              <a:rPr lang="es-CO" sz="1800" b="1" dirty="0" smtClean="0">
                <a:solidFill>
                  <a:schemeClr val="tx1"/>
                </a:solidFill>
                <a:latin typeface="Arial" pitchFamily="34" charset="0"/>
                <a:cs typeface="Arial" pitchFamily="34" charset="0"/>
              </a:rPr>
              <a:t>    JESSICA CARDOZO VILLAMIZAR	COD. 1190612</a:t>
            </a:r>
          </a:p>
          <a:p>
            <a:r>
              <a:rPr lang="es-CO" sz="1800" b="1" dirty="0" smtClean="0">
                <a:solidFill>
                  <a:schemeClr val="tx1"/>
                </a:solidFill>
                <a:latin typeface="Arial" pitchFamily="34" charset="0"/>
                <a:cs typeface="Arial" pitchFamily="34" charset="0"/>
              </a:rPr>
              <a:t> </a:t>
            </a:r>
          </a:p>
          <a:p>
            <a:r>
              <a:rPr lang="es-CO" sz="1800" b="1" dirty="0" smtClean="0">
                <a:solidFill>
                  <a:schemeClr val="tx1"/>
                </a:solidFill>
                <a:latin typeface="Arial" pitchFamily="34" charset="0"/>
                <a:cs typeface="Arial" pitchFamily="34" charset="0"/>
              </a:rPr>
              <a:t>JULIANA FUENTES JÁCOME</a:t>
            </a:r>
            <a:r>
              <a:rPr lang="es-CO" sz="1800" b="1" dirty="0">
                <a:solidFill>
                  <a:schemeClr val="tx1"/>
                </a:solidFill>
                <a:latin typeface="Arial" pitchFamily="34" charset="0"/>
                <a:cs typeface="Arial" pitchFamily="34" charset="0"/>
              </a:rPr>
              <a:t>	</a:t>
            </a:r>
            <a:r>
              <a:rPr lang="es-CO" sz="1800" b="1" dirty="0" smtClean="0">
                <a:solidFill>
                  <a:schemeClr val="tx1"/>
                </a:solidFill>
                <a:latin typeface="Arial" pitchFamily="34" charset="0"/>
                <a:cs typeface="Arial" pitchFamily="34" charset="0"/>
              </a:rPr>
              <a:t>	COD. 1110533</a:t>
            </a:r>
          </a:p>
          <a:p>
            <a:r>
              <a:rPr lang="es-CO" sz="1800" b="1" dirty="0" smtClean="0">
                <a:solidFill>
                  <a:schemeClr val="tx1"/>
                </a:solidFill>
                <a:latin typeface="Arial" pitchFamily="34" charset="0"/>
                <a:cs typeface="Arial" pitchFamily="34" charset="0"/>
              </a:rPr>
              <a:t> </a:t>
            </a:r>
          </a:p>
        </p:txBody>
      </p:sp>
      <p:pic>
        <p:nvPicPr>
          <p:cNvPr id="6" name="5 Imagen" descr="http://psicologia.laguia2000.com/wp-content/uploads/2007/07/vocacion-y-motivacion.gif"/>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076826"/>
            <a:ext cx="2030730" cy="1781175"/>
          </a:xfrm>
          <a:prstGeom prst="rect">
            <a:avLst/>
          </a:prstGeom>
          <a:noFill/>
          <a:ln>
            <a:noFill/>
          </a:ln>
        </p:spPr>
      </p:pic>
    </p:spTree>
    <p:extLst>
      <p:ext uri="{BB962C8B-B14F-4D97-AF65-F5344CB8AC3E}">
        <p14:creationId xmlns:p14="http://schemas.microsoft.com/office/powerpoint/2010/main" val="1403909534"/>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7" name="6 Rectángulo">
            <a:hlinkClick r:id="rId3" action="ppaction://hlinksldjump"/>
          </p:cNvPr>
          <p:cNvSpPr/>
          <p:nvPr/>
        </p:nvSpPr>
        <p:spPr>
          <a:xfrm>
            <a:off x="1516672" y="152400"/>
            <a:ext cx="256191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¿Qué es?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a:hlinkClick r:id="rId4" action="ppaction://hlinksldjump"/>
          </p:cNvPr>
          <p:cNvSpPr/>
          <p:nvPr/>
        </p:nvSpPr>
        <p:spPr>
          <a:xfrm>
            <a:off x="1514928" y="914400"/>
            <a:ext cx="397147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Características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a:hlinkClick r:id="rId5" action="ppaction://hlinksldjump"/>
          </p:cNvPr>
          <p:cNvSpPr/>
          <p:nvPr/>
        </p:nvSpPr>
        <p:spPr>
          <a:xfrm>
            <a:off x="1516672" y="1752600"/>
            <a:ext cx="341914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Clasificación</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9 Rectángulo">
            <a:hlinkClick r:id="rId6" action="ppaction://hlinksldjump"/>
          </p:cNvPr>
          <p:cNvSpPr/>
          <p:nvPr/>
        </p:nvSpPr>
        <p:spPr>
          <a:xfrm>
            <a:off x="4114800" y="5791200"/>
            <a:ext cx="359745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Rectángulo">
            <a:hlinkClick r:id="rId7" action="ppaction://hlinksldjump"/>
          </p:cNvPr>
          <p:cNvSpPr/>
          <p:nvPr/>
        </p:nvSpPr>
        <p:spPr>
          <a:xfrm>
            <a:off x="1514928" y="2590800"/>
            <a:ext cx="495629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Arte de Motivar</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Rectángulo">
            <a:hlinkClick r:id="rId8" action="ppaction://hlinksldjump"/>
          </p:cNvPr>
          <p:cNvSpPr/>
          <p:nvPr/>
        </p:nvSpPr>
        <p:spPr>
          <a:xfrm>
            <a:off x="1524000" y="3429000"/>
            <a:ext cx="168347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Ciclos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Rectángulo">
            <a:hlinkClick r:id="rId9" action="ppaction://hlinksldjump"/>
          </p:cNvPr>
          <p:cNvSpPr/>
          <p:nvPr/>
        </p:nvSpPr>
        <p:spPr>
          <a:xfrm>
            <a:off x="1524000" y="4191000"/>
            <a:ext cx="301877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Estrategias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13 Rectángulo">
            <a:hlinkClick r:id="rId10" action="ppaction://hlinksldjump"/>
          </p:cNvPr>
          <p:cNvSpPr/>
          <p:nvPr/>
        </p:nvSpPr>
        <p:spPr>
          <a:xfrm>
            <a:off x="1546200" y="5029200"/>
            <a:ext cx="234000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Técnicas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2875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6" name="2 Marcador de contenido"/>
          <p:cNvSpPr>
            <a:spLocks noGrp="1"/>
          </p:cNvSpPr>
          <p:nvPr>
            <p:ph idx="1"/>
          </p:nvPr>
        </p:nvSpPr>
        <p:spPr>
          <a:xfrm>
            <a:off x="990600" y="2362200"/>
            <a:ext cx="7467600" cy="3352800"/>
          </a:xfrm>
        </p:spPr>
        <p:txBody>
          <a:bodyPr>
            <a:normAutofit/>
          </a:bodyPr>
          <a:lstStyle/>
          <a:p>
            <a:pPr marL="0" indent="0" algn="ctr">
              <a:buNone/>
            </a:pPr>
            <a:r>
              <a:rPr lang="es-ES" sz="2400" dirty="0" smtClean="0"/>
              <a:t>La</a:t>
            </a:r>
            <a:r>
              <a:rPr lang="es-ES" sz="2400" dirty="0"/>
              <a:t> motivación empresarial es una </a:t>
            </a:r>
            <a:r>
              <a:rPr lang="es-ES" sz="2400" i="1" dirty="0"/>
              <a:t>herramienta</a:t>
            </a:r>
            <a:r>
              <a:rPr lang="es-ES" sz="2400" dirty="0"/>
              <a:t> muy útil a la hora de aumentar el desempeño de los empleados ya que proporciona la posibilidad de </a:t>
            </a:r>
            <a:r>
              <a:rPr lang="es-ES" sz="2400" i="1" dirty="0"/>
              <a:t>incentivarlos</a:t>
            </a:r>
            <a:r>
              <a:rPr lang="es-ES" sz="2400" dirty="0"/>
              <a:t> a que lleven a cabo sus actividades y que además las hagan con gusto lo cual proporciona un alto rendimiento de parte de la empresa.  </a:t>
            </a:r>
          </a:p>
          <a:p>
            <a:pPr lvl="0" algn="ctr"/>
            <a:endParaRPr lang="es-MX" sz="2400" dirty="0">
              <a:latin typeface="Arial" pitchFamily="34" charset="0"/>
              <a:cs typeface="Arial" pitchFamily="34" charset="0"/>
            </a:endParaRPr>
          </a:p>
        </p:txBody>
      </p:sp>
      <p:sp>
        <p:nvSpPr>
          <p:cNvPr id="3" name="2 Rectángulo"/>
          <p:cNvSpPr/>
          <p:nvPr/>
        </p:nvSpPr>
        <p:spPr>
          <a:xfrm>
            <a:off x="2438400" y="685800"/>
            <a:ext cx="4572000" cy="1200329"/>
          </a:xfrm>
          <a:prstGeom prst="rect">
            <a:avLst/>
          </a:prstGeom>
        </p:spPr>
        <p:txBody>
          <a:bodyPr>
            <a:spAutoFit/>
          </a:bodyPr>
          <a:lstStyle/>
          <a:p>
            <a:pPr algn="ctr"/>
            <a:r>
              <a:rPr lang="es-CO"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MOTIVACIÓN</a:t>
            </a:r>
            <a:br>
              <a:rPr lang="es-CO" sz="3600" b="1" dirty="0">
                <a:solidFill>
                  <a:srgbClr val="FF0000"/>
                </a:solidFill>
                <a:effectLst>
                  <a:outerShdw blurRad="38100" dist="38100" dir="2700000" algn="tl">
                    <a:srgbClr val="000000">
                      <a:alpha val="43137"/>
                    </a:srgbClr>
                  </a:outerShdw>
                </a:effectLst>
                <a:latin typeface="Arial" pitchFamily="34" charset="0"/>
                <a:cs typeface="Arial" pitchFamily="34" charset="0"/>
              </a:rPr>
            </a:br>
            <a:r>
              <a:rPr lang="es-CO"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EMPRESARIAL</a:t>
            </a:r>
            <a:endParaRPr lang="es-ES" sz="3600" dirty="0"/>
          </a:p>
        </p:txBody>
      </p:sp>
    </p:spTree>
    <p:extLst>
      <p:ext uri="{BB962C8B-B14F-4D97-AF65-F5344CB8AC3E}">
        <p14:creationId xmlns:p14="http://schemas.microsoft.com/office/powerpoint/2010/main" val="1309904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6" name="2 Marcador de contenido"/>
          <p:cNvSpPr>
            <a:spLocks noGrp="1"/>
          </p:cNvSpPr>
          <p:nvPr>
            <p:ph idx="1"/>
          </p:nvPr>
        </p:nvSpPr>
        <p:spPr>
          <a:xfrm>
            <a:off x="762000" y="794048"/>
            <a:ext cx="8001000" cy="4997152"/>
          </a:xfrm>
        </p:spPr>
        <p:txBody>
          <a:bodyPr>
            <a:noAutofit/>
          </a:bodyPr>
          <a:lstStyle/>
          <a:p>
            <a:pPr marL="0" lvl="0" indent="0">
              <a:buNone/>
            </a:pPr>
            <a:r>
              <a:rPr lang="es-E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 QUE ES LA MOTIVACION?</a:t>
            </a:r>
          </a:p>
          <a:p>
            <a:pPr marL="0" lvl="0" indent="0">
              <a:buNone/>
            </a:pPr>
            <a:endParaRPr lang="es-ES" sz="2400" dirty="0">
              <a:latin typeface="Arial" pitchFamily="34" charset="0"/>
              <a:cs typeface="Arial" pitchFamily="34" charset="0"/>
            </a:endParaRPr>
          </a:p>
          <a:p>
            <a:pPr marL="0" lvl="0" indent="0" algn="just">
              <a:buNone/>
            </a:pPr>
            <a:r>
              <a:rPr lang="es-ES" sz="2400" dirty="0">
                <a:cs typeface="Arial" pitchFamily="34" charset="0"/>
              </a:rPr>
              <a:t>Es el proceso que impulsa a una persona a actuar de una determinada manera o por lo menos origina una propensión hacia un comportamiento específico</a:t>
            </a:r>
            <a:r>
              <a:rPr lang="es-ES" sz="2400" dirty="0" smtClean="0">
                <a:cs typeface="Arial" pitchFamily="34" charset="0"/>
              </a:rPr>
              <a:t>.</a:t>
            </a:r>
          </a:p>
          <a:p>
            <a:pPr marL="0" lvl="0" indent="0" algn="just">
              <a:buNone/>
            </a:pPr>
            <a:endParaRPr lang="es-ES" sz="2400" dirty="0">
              <a:cs typeface="Arial" pitchFamily="34" charset="0"/>
            </a:endParaRPr>
          </a:p>
          <a:p>
            <a:pPr marL="0" lvl="0" indent="0" algn="just">
              <a:buNone/>
            </a:pPr>
            <a:r>
              <a:rPr lang="es-ES" sz="2400" dirty="0">
                <a:cs typeface="Arial" pitchFamily="34" charset="0"/>
              </a:rPr>
              <a:t>El auténtico líder es el que sabe motivar. El buen empresario, el director, el jefe... con los mejores conocimientos, con los mejores equipos si no sabe motivar a su gente está abocado al ser superado por otros proyectos e iniciativas a medio plazo.</a:t>
            </a:r>
          </a:p>
          <a:p>
            <a:pPr marL="0" lvl="0" indent="0">
              <a:buNone/>
            </a:pPr>
            <a:endParaRPr lang="es-MX" sz="2400" dirty="0">
              <a:latin typeface="Arial" pitchFamily="34" charset="0"/>
              <a:cs typeface="Arial" pitchFamily="34" charset="0"/>
            </a:endParaRPr>
          </a:p>
        </p:txBody>
      </p:sp>
      <p:sp>
        <p:nvSpPr>
          <p:cNvPr id="3" name="2 Elipse">
            <a:hlinkClick r:id="rId3"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08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5" name="4 Rectángulo"/>
          <p:cNvSpPr/>
          <p:nvPr/>
        </p:nvSpPr>
        <p:spPr>
          <a:xfrm>
            <a:off x="1371600" y="304800"/>
            <a:ext cx="397147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Características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838200" y="1371600"/>
            <a:ext cx="7584630" cy="1569660"/>
          </a:xfrm>
          <a:prstGeom prst="rect">
            <a:avLst/>
          </a:prstGeom>
        </p:spPr>
        <p:txBody>
          <a:bodyPr wrap="square">
            <a:spAutoFit/>
          </a:bodyPr>
          <a:lstStyle/>
          <a:p>
            <a:pPr algn="just"/>
            <a:r>
              <a:rPr lang="es-CO" sz="2400" dirty="0"/>
              <a:t>La motivación es tan importante o más que otras variables claves: la capacidad para innovar, el capital inversor, la estrategia... pueden llegar a ser un terreno baldío con unos recursos humanos en la empresa carentes de motivación.</a:t>
            </a:r>
          </a:p>
        </p:txBody>
      </p:sp>
      <p:sp>
        <p:nvSpPr>
          <p:cNvPr id="6" name="5 Rectángulo"/>
          <p:cNvSpPr/>
          <p:nvPr/>
        </p:nvSpPr>
        <p:spPr>
          <a:xfrm>
            <a:off x="1219200" y="3505200"/>
            <a:ext cx="7086600" cy="1938992"/>
          </a:xfrm>
          <a:prstGeom prst="rect">
            <a:avLst/>
          </a:prstGeom>
        </p:spPr>
        <p:txBody>
          <a:bodyPr wrap="square">
            <a:spAutoFit/>
          </a:bodyPr>
          <a:lstStyle/>
          <a:p>
            <a:r>
              <a:rPr lang="es-ES" sz="2400" dirty="0"/>
              <a:t>LA MOTIVACIÓN EMPRESARIAL </a:t>
            </a:r>
            <a:r>
              <a:rPr lang="es-ES" sz="2400" dirty="0" smtClean="0"/>
              <a:t>, depende </a:t>
            </a:r>
            <a:r>
              <a:rPr lang="es-ES" sz="2400" dirty="0"/>
              <a:t>de gran manera de dos factores:</a:t>
            </a:r>
          </a:p>
          <a:p>
            <a:endParaRPr lang="es-ES" sz="2400" dirty="0"/>
          </a:p>
          <a:p>
            <a:r>
              <a:rPr lang="es-ES" sz="2400" dirty="0"/>
              <a:t>1.)Como la persona se auto estimule </a:t>
            </a:r>
          </a:p>
          <a:p>
            <a:r>
              <a:rPr lang="es-ES" sz="2400" dirty="0"/>
              <a:t>2.)Como lo estimula el medio</a:t>
            </a:r>
          </a:p>
        </p:txBody>
      </p:sp>
      <p:sp>
        <p:nvSpPr>
          <p:cNvPr id="7" name="6 Elipse">
            <a:hlinkClick r:id="rId3"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462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11" name="10 Rectángulo"/>
          <p:cNvSpPr/>
          <p:nvPr/>
        </p:nvSpPr>
        <p:spPr>
          <a:xfrm>
            <a:off x="1371600" y="228600"/>
            <a:ext cx="341914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Clasificación</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685800" y="1143000"/>
            <a:ext cx="8229600" cy="4893647"/>
          </a:xfrm>
          <a:prstGeom prst="rect">
            <a:avLst/>
          </a:prstGeom>
        </p:spPr>
        <p:txBody>
          <a:bodyPr wrap="square">
            <a:spAutoFit/>
          </a:bodyPr>
          <a:lstStyle/>
          <a:p>
            <a:r>
              <a:rPr lang="es-ES" sz="2400" dirty="0"/>
              <a:t>TIPOS DE MOTIVACION</a:t>
            </a:r>
          </a:p>
          <a:p>
            <a:endParaRPr lang="es-ES" sz="2400" dirty="0"/>
          </a:p>
          <a:p>
            <a:pPr marL="342900" indent="-342900">
              <a:buFont typeface="Wingdings" pitchFamily="2" charset="2"/>
              <a:buChar char="Ø"/>
            </a:pPr>
            <a:r>
              <a:rPr lang="es-ES" sz="2400" dirty="0"/>
              <a:t>MOTIVACION EXTRINSECA: El dinero se estimula desde el exterior ofreciendo recompensas. </a:t>
            </a:r>
          </a:p>
          <a:p>
            <a:endParaRPr lang="es-ES" sz="2400" dirty="0"/>
          </a:p>
          <a:p>
            <a:r>
              <a:rPr lang="es-ES" sz="2400" dirty="0"/>
              <a:t>Ejemplo: </a:t>
            </a:r>
            <a:r>
              <a:rPr lang="es-ES" sz="2400" dirty="0" smtClean="0"/>
              <a:t>Llegar </a:t>
            </a:r>
            <a:r>
              <a:rPr lang="es-ES" sz="2400" dirty="0"/>
              <a:t>a tiempo al trabajo para ganar un bono de puntualidad.</a:t>
            </a:r>
          </a:p>
          <a:p>
            <a:endParaRPr lang="es-ES" sz="2400" dirty="0"/>
          </a:p>
          <a:p>
            <a:pPr marL="342900" indent="-342900">
              <a:buFont typeface="Wingdings" pitchFamily="2" charset="2"/>
              <a:buChar char="Ø"/>
            </a:pPr>
            <a:r>
              <a:rPr lang="es-ES" sz="2400" dirty="0"/>
              <a:t>MOTIVACION INTRINSECA: El </a:t>
            </a:r>
            <a:r>
              <a:rPr lang="es-ES" sz="2400" dirty="0" smtClean="0"/>
              <a:t>enriquecimiento </a:t>
            </a:r>
            <a:r>
              <a:rPr lang="es-ES" sz="2400" dirty="0"/>
              <a:t>del puesto surge dentro del sujeto. Obedece a motivos internos.</a:t>
            </a:r>
          </a:p>
          <a:p>
            <a:endParaRPr lang="es-ES" sz="2400" dirty="0"/>
          </a:p>
          <a:p>
            <a:r>
              <a:rPr lang="es-ES" sz="2400" dirty="0"/>
              <a:t>Ejemplo:  Deseos de aprender para saber. Necesidad de hacer bien las cosas por </a:t>
            </a:r>
            <a:r>
              <a:rPr lang="es-ES" sz="2400" dirty="0" smtClean="0"/>
              <a:t>satisfacción </a:t>
            </a:r>
            <a:r>
              <a:rPr lang="es-ES" sz="2400" dirty="0"/>
              <a:t>propia.</a:t>
            </a:r>
          </a:p>
        </p:txBody>
      </p:sp>
      <p:sp>
        <p:nvSpPr>
          <p:cNvPr id="5" name="4 Elipse">
            <a:hlinkClick r:id="rId3"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444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6" name="5 Rectángulo"/>
          <p:cNvSpPr/>
          <p:nvPr/>
        </p:nvSpPr>
        <p:spPr>
          <a:xfrm>
            <a:off x="1295400" y="381000"/>
            <a:ext cx="495629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Arte de Motivar</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381000" y="1447800"/>
            <a:ext cx="8382000" cy="2677656"/>
          </a:xfrm>
          <a:prstGeom prst="rect">
            <a:avLst/>
          </a:prstGeom>
        </p:spPr>
        <p:txBody>
          <a:bodyPr wrap="square">
            <a:spAutoFit/>
          </a:bodyPr>
          <a:lstStyle/>
          <a:p>
            <a:r>
              <a:rPr lang="es-ES" sz="2400" dirty="0"/>
              <a:t>El arte de motivar se convierte en una de las claves del éxito de la empresa moderna. Este arte de motivar es el que define el auténtico liderazgo. Es una de las inversiones más productivas para una empresa.</a:t>
            </a:r>
          </a:p>
          <a:p>
            <a:endParaRPr lang="es-ES" sz="2400" dirty="0"/>
          </a:p>
          <a:p>
            <a:r>
              <a:rPr lang="es-ES" sz="2400" dirty="0"/>
              <a:t>¿Qué es lo que impulsa al hombre a dar lo mejor de sí?</a:t>
            </a:r>
          </a:p>
          <a:p>
            <a:endParaRPr lang="es-E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58" y="4203819"/>
            <a:ext cx="2527242" cy="265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a:hlinkClick r:id="rId4" action="ppaction://hlinksldjump"/>
          </p:cNvPr>
          <p:cNvSpPr/>
          <p:nvPr/>
        </p:nvSpPr>
        <p:spPr>
          <a:xfrm>
            <a:off x="7848600" y="5877272"/>
            <a:ext cx="609600" cy="599728"/>
          </a:xfrm>
          <a:prstGeom prst="ellipse">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20518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5877272"/>
            <a:ext cx="1845317" cy="980728"/>
          </a:xfrm>
          <a:prstGeom prst="rect">
            <a:avLst/>
          </a:prstGeom>
          <a:noFill/>
          <a:ln w="9525">
            <a:noFill/>
            <a:miter lim="800000"/>
            <a:headEnd/>
            <a:tailEnd/>
          </a:ln>
        </p:spPr>
      </p:pic>
      <p:sp>
        <p:nvSpPr>
          <p:cNvPr id="6" name="5 Rectángulo"/>
          <p:cNvSpPr/>
          <p:nvPr/>
        </p:nvSpPr>
        <p:spPr>
          <a:xfrm>
            <a:off x="1447800" y="457200"/>
            <a:ext cx="168347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Ciclos</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www.monografias.com/trabajos33/motivacion-laboral/Image72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819474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2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329</Words>
  <Application>Microsoft Office PowerPoint</Application>
  <PresentationFormat>Presentación en pantalla (4:3)</PresentationFormat>
  <Paragraphs>84</Paragraphs>
  <Slides>18</Slides>
  <Notes>2</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1_Tema de Office</vt:lpstr>
      <vt:lpstr>2_Tema de Office</vt:lpstr>
      <vt:lpstr>Presentación de PowerPoint</vt:lpstr>
      <vt:lpstr>MOTIVACIÓN EMPRESARIAL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Roberto</cp:lastModifiedBy>
  <cp:revision>54</cp:revision>
  <dcterms:created xsi:type="dcterms:W3CDTF">2012-10-22T00:49:16Z</dcterms:created>
  <dcterms:modified xsi:type="dcterms:W3CDTF">2015-12-08T23:21:08Z</dcterms:modified>
</cp:coreProperties>
</file>