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7"/>
  </p:notesMasterIdLst>
  <p:sldIdLst>
    <p:sldId id="256" r:id="rId2"/>
    <p:sldId id="289" r:id="rId3"/>
    <p:sldId id="257" r:id="rId4"/>
    <p:sldId id="259" r:id="rId5"/>
    <p:sldId id="260" r:id="rId6"/>
    <p:sldId id="258" r:id="rId7"/>
    <p:sldId id="290" r:id="rId8"/>
    <p:sldId id="281" r:id="rId9"/>
    <p:sldId id="282" r:id="rId10"/>
    <p:sldId id="283" r:id="rId11"/>
    <p:sldId id="261" r:id="rId12"/>
    <p:sldId id="265" r:id="rId13"/>
    <p:sldId id="266" r:id="rId14"/>
    <p:sldId id="262" r:id="rId15"/>
    <p:sldId id="263" r:id="rId16"/>
    <p:sldId id="264" r:id="rId17"/>
    <p:sldId id="267" r:id="rId18"/>
    <p:sldId id="291" r:id="rId19"/>
    <p:sldId id="269" r:id="rId20"/>
    <p:sldId id="270" r:id="rId21"/>
    <p:sldId id="271" r:id="rId22"/>
    <p:sldId id="272" r:id="rId23"/>
    <p:sldId id="273" r:id="rId24"/>
    <p:sldId id="274" r:id="rId25"/>
    <p:sldId id="275" r:id="rId26"/>
    <p:sldId id="276" r:id="rId27"/>
    <p:sldId id="277" r:id="rId28"/>
    <p:sldId id="278" r:id="rId29"/>
    <p:sldId id="295" r:id="rId30"/>
    <p:sldId id="296" r:id="rId31"/>
    <p:sldId id="297" r:id="rId32"/>
    <p:sldId id="292" r:id="rId33"/>
    <p:sldId id="279" r:id="rId34"/>
    <p:sldId id="280" r:id="rId35"/>
    <p:sldId id="284" r:id="rId36"/>
    <p:sldId id="285" r:id="rId37"/>
    <p:sldId id="286" r:id="rId38"/>
    <p:sldId id="287" r:id="rId39"/>
    <p:sldId id="293" r:id="rId40"/>
    <p:sldId id="298" r:id="rId41"/>
    <p:sldId id="299" r:id="rId42"/>
    <p:sldId id="300" r:id="rId43"/>
    <p:sldId id="301" r:id="rId44"/>
    <p:sldId id="302" r:id="rId45"/>
    <p:sldId id="303" r:id="rId46"/>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Garamond" pitchFamily="18" charset="0"/>
        <a:ea typeface="+mn-ea"/>
        <a:cs typeface="Arial" charset="0"/>
      </a:defRPr>
    </a:lvl1pPr>
    <a:lvl2pPr marL="457200" algn="l" rtl="0" fontAlgn="base">
      <a:spcBef>
        <a:spcPct val="0"/>
      </a:spcBef>
      <a:spcAft>
        <a:spcPct val="0"/>
      </a:spcAft>
      <a:defRPr kern="1200">
        <a:solidFill>
          <a:schemeClr val="tx1"/>
        </a:solidFill>
        <a:latin typeface="Garamond" pitchFamily="18" charset="0"/>
        <a:ea typeface="+mn-ea"/>
        <a:cs typeface="Arial" charset="0"/>
      </a:defRPr>
    </a:lvl2pPr>
    <a:lvl3pPr marL="914400" algn="l" rtl="0" fontAlgn="base">
      <a:spcBef>
        <a:spcPct val="0"/>
      </a:spcBef>
      <a:spcAft>
        <a:spcPct val="0"/>
      </a:spcAft>
      <a:defRPr kern="1200">
        <a:solidFill>
          <a:schemeClr val="tx1"/>
        </a:solidFill>
        <a:latin typeface="Garamond" pitchFamily="18" charset="0"/>
        <a:ea typeface="+mn-ea"/>
        <a:cs typeface="Arial" charset="0"/>
      </a:defRPr>
    </a:lvl3pPr>
    <a:lvl4pPr marL="1371600" algn="l" rtl="0" fontAlgn="base">
      <a:spcBef>
        <a:spcPct val="0"/>
      </a:spcBef>
      <a:spcAft>
        <a:spcPct val="0"/>
      </a:spcAft>
      <a:defRPr kern="1200">
        <a:solidFill>
          <a:schemeClr val="tx1"/>
        </a:solidFill>
        <a:latin typeface="Garamond" pitchFamily="18" charset="0"/>
        <a:ea typeface="+mn-ea"/>
        <a:cs typeface="Arial" charset="0"/>
      </a:defRPr>
    </a:lvl4pPr>
    <a:lvl5pPr marL="1828800" algn="l" rtl="0" fontAlgn="base">
      <a:spcBef>
        <a:spcPct val="0"/>
      </a:spcBef>
      <a:spcAft>
        <a:spcPct val="0"/>
      </a:spcAft>
      <a:defRPr kern="1200">
        <a:solidFill>
          <a:schemeClr val="tx1"/>
        </a:solidFill>
        <a:latin typeface="Garamond" pitchFamily="18" charset="0"/>
        <a:ea typeface="+mn-ea"/>
        <a:cs typeface="Arial" charset="0"/>
      </a:defRPr>
    </a:lvl5pPr>
    <a:lvl6pPr marL="2286000" algn="l" defTabSz="914400" rtl="0" eaLnBrk="1" latinLnBrk="0" hangingPunct="1">
      <a:defRPr kern="1200">
        <a:solidFill>
          <a:schemeClr val="tx1"/>
        </a:solidFill>
        <a:latin typeface="Garamond" pitchFamily="18" charset="0"/>
        <a:ea typeface="+mn-ea"/>
        <a:cs typeface="Arial" charset="0"/>
      </a:defRPr>
    </a:lvl6pPr>
    <a:lvl7pPr marL="2743200" algn="l" defTabSz="914400" rtl="0" eaLnBrk="1" latinLnBrk="0" hangingPunct="1">
      <a:defRPr kern="1200">
        <a:solidFill>
          <a:schemeClr val="tx1"/>
        </a:solidFill>
        <a:latin typeface="Garamond" pitchFamily="18" charset="0"/>
        <a:ea typeface="+mn-ea"/>
        <a:cs typeface="Arial" charset="0"/>
      </a:defRPr>
    </a:lvl7pPr>
    <a:lvl8pPr marL="3200400" algn="l" defTabSz="914400" rtl="0" eaLnBrk="1" latinLnBrk="0" hangingPunct="1">
      <a:defRPr kern="1200">
        <a:solidFill>
          <a:schemeClr val="tx1"/>
        </a:solidFill>
        <a:latin typeface="Garamond" pitchFamily="18" charset="0"/>
        <a:ea typeface="+mn-ea"/>
        <a:cs typeface="Arial" charset="0"/>
      </a:defRPr>
    </a:lvl8pPr>
    <a:lvl9pPr marL="3657600" algn="l" defTabSz="914400" rtl="0" eaLnBrk="1" latinLnBrk="0" hangingPunct="1">
      <a:defRPr kern="1200">
        <a:solidFill>
          <a:schemeClr val="tx1"/>
        </a:solidFill>
        <a:latin typeface="Garamond"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CCCC00"/>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5" autoAdjust="0"/>
    <p:restoredTop sz="94584" autoAdjust="0"/>
  </p:normalViewPr>
  <p:slideViewPr>
    <p:cSldViewPr>
      <p:cViewPr>
        <p:scale>
          <a:sx n="100" d="100"/>
          <a:sy n="100" d="100"/>
        </p:scale>
        <p:origin x="-2274" y="-306"/>
      </p:cViewPr>
      <p:guideLst>
        <p:guide orient="horz" pos="2160"/>
        <p:guide pos="2880"/>
      </p:guideLst>
    </p:cSldViewPr>
  </p:slideViewPr>
  <p:outlineViewPr>
    <p:cViewPr>
      <p:scale>
        <a:sx n="33" d="100"/>
        <a:sy n="33" d="100"/>
      </p:scale>
      <p:origin x="53" y="1291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it-IT" altLang="it-IT" dirty="0"/>
          </a:p>
        </p:txBody>
      </p:sp>
      <p:sp>
        <p:nvSpPr>
          <p:cNvPr id="86019"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it-IT" altLang="it-IT" dirty="0"/>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it-IT" altLang="it-IT" noProof="0" smtClean="0"/>
              <a:t>Fare clic per modificare gli stili del testo dello schema</a:t>
            </a:r>
          </a:p>
          <a:p>
            <a:pPr lvl="1"/>
            <a:r>
              <a:rPr lang="it-IT" altLang="it-IT" noProof="0" smtClean="0"/>
              <a:t>Secondo livello</a:t>
            </a:r>
          </a:p>
          <a:p>
            <a:pPr lvl="2"/>
            <a:r>
              <a:rPr lang="it-IT" altLang="it-IT" noProof="0" smtClean="0"/>
              <a:t>Terzo livello</a:t>
            </a:r>
          </a:p>
          <a:p>
            <a:pPr lvl="3"/>
            <a:r>
              <a:rPr lang="it-IT" altLang="it-IT" noProof="0" smtClean="0"/>
              <a:t>Quarto livello</a:t>
            </a:r>
          </a:p>
          <a:p>
            <a:pPr lvl="4"/>
            <a:r>
              <a:rPr lang="it-IT" altLang="it-IT" noProof="0" smtClean="0"/>
              <a:t>Quinto livello</a:t>
            </a:r>
          </a:p>
        </p:txBody>
      </p:sp>
      <p:sp>
        <p:nvSpPr>
          <p:cNvPr id="86022"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it-IT" altLang="it-IT" dirty="0"/>
          </a:p>
        </p:txBody>
      </p:sp>
      <p:sp>
        <p:nvSpPr>
          <p:cNvPr id="86023"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2983D54-0693-4EB0-9B41-E56AB8ADFE86}" type="slidenum">
              <a:rPr lang="it-IT" altLang="it-IT"/>
              <a:pPr>
                <a:defRPr/>
              </a:pPr>
              <a:t>‹N›</a:t>
            </a:fld>
            <a:endParaRPr lang="it-IT" altLang="it-IT" dirty="0"/>
          </a:p>
        </p:txBody>
      </p:sp>
    </p:spTree>
    <p:extLst>
      <p:ext uri="{BB962C8B-B14F-4D97-AF65-F5344CB8AC3E}">
        <p14:creationId xmlns="" xmlns:p14="http://schemas.microsoft.com/office/powerpoint/2010/main" val="42129891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a:ln/>
        </p:spPr>
      </p:sp>
      <p:sp>
        <p:nvSpPr>
          <p:cNvPr id="45059" name="Segnaposto note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it-IT" altLang="it-IT" b="1" dirty="0" smtClean="0"/>
          </a:p>
        </p:txBody>
      </p:sp>
      <p:sp>
        <p:nvSpPr>
          <p:cNvPr id="45060" name="Segnaposto numero diapositiva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fld id="{BF7028C5-8418-4DA8-81C7-8A3AB9158F75}" type="slidenum">
              <a:rPr lang="it-IT" altLang="it-IT" smtClean="0">
                <a:latin typeface="Arial" charset="0"/>
              </a:rPr>
              <a:pPr eaLnBrk="1" hangingPunct="1"/>
              <a:t>8</a:t>
            </a:fld>
            <a:endParaRPr lang="it-IT" altLang="it-IT"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B2983D54-0693-4EB0-9B41-E56AB8ADFE86}" type="slidenum">
              <a:rPr lang="it-IT" altLang="it-IT" smtClean="0"/>
              <a:pPr>
                <a:defRPr/>
              </a:pPr>
              <a:t>34</a:t>
            </a:fld>
            <a:endParaRPr lang="it-IT" altLang="it-I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p:spPr>
            <p:txBody>
              <a:bodyPr/>
              <a:lstStyle/>
              <a:p>
                <a:pPr>
                  <a:defRPr/>
                </a:pPr>
                <a:endParaRPr lang="it-IT" dirty="0"/>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p:spPr>
            <p:txBody>
              <a:bodyPr/>
              <a:lstStyle/>
              <a:p>
                <a:pPr>
                  <a:defRPr/>
                </a:pPr>
                <a:endParaRPr lang="it-IT" dirty="0"/>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p:spPr>
            <p:txBody>
              <a:bodyPr/>
              <a:lstStyle/>
              <a:p>
                <a:pPr>
                  <a:defRPr/>
                </a:pPr>
                <a:endParaRPr lang="it-IT" dirty="0"/>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it-IT" dirty="0"/>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p:spPr>
            <p:txBody>
              <a:bodyPr/>
              <a:lstStyle/>
              <a:p>
                <a:pPr>
                  <a:defRPr/>
                </a:pPr>
                <a:endParaRPr lang="it-IT" dirty="0"/>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it-IT" dirty="0"/>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t-IT" dirty="0"/>
            </a:p>
          </p:txBody>
        </p:sp>
      </p:grpSp>
      <p:sp>
        <p:nvSpPr>
          <p:cNvPr id="67595"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it-IT" altLang="it-IT" noProof="0" smtClean="0"/>
              <a:t>Fare clic per modificare lo stile del titolo</a:t>
            </a:r>
          </a:p>
        </p:txBody>
      </p:sp>
      <p:sp>
        <p:nvSpPr>
          <p:cNvPr id="6759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it-IT" altLang="it-IT" noProof="0" smtClean="0"/>
              <a:t>Fare clic per modificare lo stile del sottotitolo dello schema</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it-IT" altLang="it-IT"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it-IT" altLang="it-IT"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C7EC9C7-9D85-4E67-B27F-3A095D1DB5C5}" type="slidenum">
              <a:rPr lang="it-IT" altLang="it-IT"/>
              <a:pPr>
                <a:defRPr/>
              </a:pPr>
              <a:t>‹N›</a:t>
            </a:fld>
            <a:endParaRPr lang="it-IT" altLang="it-IT" dirty="0"/>
          </a:p>
        </p:txBody>
      </p:sp>
    </p:spTree>
    <p:extLst>
      <p:ext uri="{BB962C8B-B14F-4D97-AF65-F5344CB8AC3E}">
        <p14:creationId xmlns="" xmlns:p14="http://schemas.microsoft.com/office/powerpoint/2010/main" val="2763523982"/>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5" name="Rectangle 3"/>
          <p:cNvSpPr>
            <a:spLocks noGrp="1" noChangeArrowheads="1"/>
          </p:cNvSpPr>
          <p:nvPr>
            <p:ph type="sldNum" sz="quarter" idx="11"/>
          </p:nvPr>
        </p:nvSpPr>
        <p:spPr>
          <a:ln/>
        </p:spPr>
        <p:txBody>
          <a:bodyPr/>
          <a:lstStyle>
            <a:lvl1pPr>
              <a:defRPr/>
            </a:lvl1pPr>
          </a:lstStyle>
          <a:p>
            <a:pPr>
              <a:defRPr/>
            </a:pPr>
            <a:fld id="{616A8386-9839-40F1-BF8A-A8CF2E548914}" type="slidenum">
              <a:rPr lang="it-IT" altLang="it-IT"/>
              <a:pPr>
                <a:defRPr/>
              </a:pPr>
              <a:t>‹N›</a:t>
            </a:fld>
            <a:endParaRPr lang="it-IT" altLang="it-IT"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3705305039"/>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5" name="Rectangle 3"/>
          <p:cNvSpPr>
            <a:spLocks noGrp="1" noChangeArrowheads="1"/>
          </p:cNvSpPr>
          <p:nvPr>
            <p:ph type="sldNum" sz="quarter" idx="11"/>
          </p:nvPr>
        </p:nvSpPr>
        <p:spPr>
          <a:ln/>
        </p:spPr>
        <p:txBody>
          <a:bodyPr/>
          <a:lstStyle>
            <a:lvl1pPr>
              <a:defRPr/>
            </a:lvl1pPr>
          </a:lstStyle>
          <a:p>
            <a:pPr>
              <a:defRPr/>
            </a:pPr>
            <a:fld id="{9B821B20-B9EF-4BB3-B2FE-BCB0520269F4}" type="slidenum">
              <a:rPr lang="it-IT" altLang="it-IT"/>
              <a:pPr>
                <a:defRPr/>
              </a:pPr>
              <a:t>‹N›</a:t>
            </a:fld>
            <a:endParaRPr lang="it-IT" altLang="it-IT"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513740246"/>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5" name="Rectangle 3"/>
          <p:cNvSpPr>
            <a:spLocks noGrp="1" noChangeArrowheads="1"/>
          </p:cNvSpPr>
          <p:nvPr>
            <p:ph type="sldNum" sz="quarter" idx="11"/>
          </p:nvPr>
        </p:nvSpPr>
        <p:spPr>
          <a:ln/>
        </p:spPr>
        <p:txBody>
          <a:bodyPr/>
          <a:lstStyle>
            <a:lvl1pPr>
              <a:defRPr/>
            </a:lvl1pPr>
          </a:lstStyle>
          <a:p>
            <a:pPr>
              <a:defRPr/>
            </a:pPr>
            <a:fld id="{85D49F1E-8B07-47D4-BF30-88CD33C26046}" type="slidenum">
              <a:rPr lang="it-IT" altLang="it-IT"/>
              <a:pPr>
                <a:defRPr/>
              </a:pPr>
              <a:t>‹N›</a:t>
            </a:fld>
            <a:endParaRPr lang="it-IT" altLang="it-IT"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1714547030"/>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5" name="Rectangle 3"/>
          <p:cNvSpPr>
            <a:spLocks noGrp="1" noChangeArrowheads="1"/>
          </p:cNvSpPr>
          <p:nvPr>
            <p:ph type="sldNum" sz="quarter" idx="11"/>
          </p:nvPr>
        </p:nvSpPr>
        <p:spPr>
          <a:ln/>
        </p:spPr>
        <p:txBody>
          <a:bodyPr/>
          <a:lstStyle>
            <a:lvl1pPr>
              <a:defRPr/>
            </a:lvl1pPr>
          </a:lstStyle>
          <a:p>
            <a:pPr>
              <a:defRPr/>
            </a:pPr>
            <a:fld id="{CC734B07-6B6C-437C-81BC-B99AEA68EF8A}" type="slidenum">
              <a:rPr lang="it-IT" altLang="it-IT"/>
              <a:pPr>
                <a:defRPr/>
              </a:pPr>
              <a:t>‹N›</a:t>
            </a:fld>
            <a:endParaRPr lang="it-IT" altLang="it-IT" dirty="0"/>
          </a:p>
        </p:txBody>
      </p:sp>
      <p:sp>
        <p:nvSpPr>
          <p:cNvPr id="6"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2638291101"/>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6" name="Rectangle 3"/>
          <p:cNvSpPr>
            <a:spLocks noGrp="1" noChangeArrowheads="1"/>
          </p:cNvSpPr>
          <p:nvPr>
            <p:ph type="sldNum" sz="quarter" idx="11"/>
          </p:nvPr>
        </p:nvSpPr>
        <p:spPr>
          <a:ln/>
        </p:spPr>
        <p:txBody>
          <a:bodyPr/>
          <a:lstStyle>
            <a:lvl1pPr>
              <a:defRPr/>
            </a:lvl1pPr>
          </a:lstStyle>
          <a:p>
            <a:pPr>
              <a:defRPr/>
            </a:pPr>
            <a:fld id="{50BEE190-8994-478F-A721-C932D65FAD6F}" type="slidenum">
              <a:rPr lang="it-IT" altLang="it-IT"/>
              <a:pPr>
                <a:defRPr/>
              </a:pPr>
              <a:t>‹N›</a:t>
            </a:fld>
            <a:endParaRPr lang="it-IT" altLang="it-IT"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3513521257"/>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8" name="Rectangle 3"/>
          <p:cNvSpPr>
            <a:spLocks noGrp="1" noChangeArrowheads="1"/>
          </p:cNvSpPr>
          <p:nvPr>
            <p:ph type="sldNum" sz="quarter" idx="11"/>
          </p:nvPr>
        </p:nvSpPr>
        <p:spPr>
          <a:ln/>
        </p:spPr>
        <p:txBody>
          <a:bodyPr/>
          <a:lstStyle>
            <a:lvl1pPr>
              <a:defRPr/>
            </a:lvl1pPr>
          </a:lstStyle>
          <a:p>
            <a:pPr>
              <a:defRPr/>
            </a:pPr>
            <a:fld id="{AB1CB74E-63C9-475A-8885-8CCBE974A6EA}" type="slidenum">
              <a:rPr lang="it-IT" altLang="it-IT"/>
              <a:pPr>
                <a:defRPr/>
              </a:pPr>
              <a:t>‹N›</a:t>
            </a:fld>
            <a:endParaRPr lang="it-IT" altLang="it-IT"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1308863839"/>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4" name="Rectangle 3"/>
          <p:cNvSpPr>
            <a:spLocks noGrp="1" noChangeArrowheads="1"/>
          </p:cNvSpPr>
          <p:nvPr>
            <p:ph type="sldNum" sz="quarter" idx="11"/>
          </p:nvPr>
        </p:nvSpPr>
        <p:spPr>
          <a:ln/>
        </p:spPr>
        <p:txBody>
          <a:bodyPr/>
          <a:lstStyle>
            <a:lvl1pPr>
              <a:defRPr/>
            </a:lvl1pPr>
          </a:lstStyle>
          <a:p>
            <a:pPr>
              <a:defRPr/>
            </a:pPr>
            <a:fld id="{0919B314-37F7-455F-8743-AAB625DD10C4}" type="slidenum">
              <a:rPr lang="it-IT" altLang="it-IT"/>
              <a:pPr>
                <a:defRPr/>
              </a:pPr>
              <a:t>‹N›</a:t>
            </a:fld>
            <a:endParaRPr lang="it-IT" altLang="it-IT" dirty="0"/>
          </a:p>
        </p:txBody>
      </p:sp>
      <p:sp>
        <p:nvSpPr>
          <p:cNvPr id="5"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3224036082"/>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3" name="Rectangle 3"/>
          <p:cNvSpPr>
            <a:spLocks noGrp="1" noChangeArrowheads="1"/>
          </p:cNvSpPr>
          <p:nvPr>
            <p:ph type="sldNum" sz="quarter" idx="11"/>
          </p:nvPr>
        </p:nvSpPr>
        <p:spPr>
          <a:ln/>
        </p:spPr>
        <p:txBody>
          <a:bodyPr/>
          <a:lstStyle>
            <a:lvl1pPr>
              <a:defRPr/>
            </a:lvl1pPr>
          </a:lstStyle>
          <a:p>
            <a:pPr>
              <a:defRPr/>
            </a:pPr>
            <a:fld id="{AF7185B0-CC31-4833-8AE3-7FA09544846B}" type="slidenum">
              <a:rPr lang="it-IT" altLang="it-IT"/>
              <a:pPr>
                <a:defRPr/>
              </a:pPr>
              <a:t>‹N›</a:t>
            </a:fld>
            <a:endParaRPr lang="it-IT" altLang="it-IT" dirty="0"/>
          </a:p>
        </p:txBody>
      </p:sp>
      <p:sp>
        <p:nvSpPr>
          <p:cNvPr id="4"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1172189827"/>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6" name="Rectangle 3"/>
          <p:cNvSpPr>
            <a:spLocks noGrp="1" noChangeArrowheads="1"/>
          </p:cNvSpPr>
          <p:nvPr>
            <p:ph type="sldNum" sz="quarter" idx="11"/>
          </p:nvPr>
        </p:nvSpPr>
        <p:spPr>
          <a:ln/>
        </p:spPr>
        <p:txBody>
          <a:bodyPr/>
          <a:lstStyle>
            <a:lvl1pPr>
              <a:defRPr/>
            </a:lvl1pPr>
          </a:lstStyle>
          <a:p>
            <a:pPr>
              <a:defRPr/>
            </a:pPr>
            <a:fld id="{CEC310A9-153F-41A3-9494-167D8939958A}" type="slidenum">
              <a:rPr lang="it-IT" altLang="it-IT"/>
              <a:pPr>
                <a:defRPr/>
              </a:pPr>
              <a:t>‹N›</a:t>
            </a:fld>
            <a:endParaRPr lang="it-IT" altLang="it-IT"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3425126488"/>
      </p:ext>
    </p:extLst>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
          <p:cNvSpPr>
            <a:spLocks noGrp="1" noChangeArrowheads="1"/>
          </p:cNvSpPr>
          <p:nvPr>
            <p:ph type="dt" sz="half" idx="10"/>
          </p:nvPr>
        </p:nvSpPr>
        <p:spPr>
          <a:ln/>
        </p:spPr>
        <p:txBody>
          <a:bodyPr/>
          <a:lstStyle>
            <a:lvl1pPr>
              <a:defRPr/>
            </a:lvl1pPr>
          </a:lstStyle>
          <a:p>
            <a:pPr>
              <a:defRPr/>
            </a:pPr>
            <a:endParaRPr lang="it-IT" altLang="it-IT" dirty="0"/>
          </a:p>
        </p:txBody>
      </p:sp>
      <p:sp>
        <p:nvSpPr>
          <p:cNvPr id="6" name="Rectangle 3"/>
          <p:cNvSpPr>
            <a:spLocks noGrp="1" noChangeArrowheads="1"/>
          </p:cNvSpPr>
          <p:nvPr>
            <p:ph type="sldNum" sz="quarter" idx="11"/>
          </p:nvPr>
        </p:nvSpPr>
        <p:spPr>
          <a:ln/>
        </p:spPr>
        <p:txBody>
          <a:bodyPr/>
          <a:lstStyle>
            <a:lvl1pPr>
              <a:defRPr/>
            </a:lvl1pPr>
          </a:lstStyle>
          <a:p>
            <a:pPr>
              <a:defRPr/>
            </a:pPr>
            <a:fld id="{8817BF8C-6955-4FEA-B131-6A79387B6262}" type="slidenum">
              <a:rPr lang="it-IT" altLang="it-IT"/>
              <a:pPr>
                <a:defRPr/>
              </a:pPr>
              <a:t>‹N›</a:t>
            </a:fld>
            <a:endParaRPr lang="it-IT" altLang="it-IT" dirty="0"/>
          </a:p>
        </p:txBody>
      </p:sp>
      <p:sp>
        <p:nvSpPr>
          <p:cNvPr id="7" name="Rectangle 14"/>
          <p:cNvSpPr>
            <a:spLocks noGrp="1" noChangeArrowheads="1"/>
          </p:cNvSpPr>
          <p:nvPr>
            <p:ph type="ftr" sz="quarter" idx="12"/>
          </p:nvPr>
        </p:nvSpPr>
        <p:spPr>
          <a:ln/>
        </p:spPr>
        <p:txBody>
          <a:bodyPr/>
          <a:lstStyle>
            <a:lvl1pPr>
              <a:defRPr/>
            </a:lvl1pPr>
          </a:lstStyle>
          <a:p>
            <a:pPr>
              <a:defRPr/>
            </a:pPr>
            <a:endParaRPr lang="it-IT" altLang="it-IT" dirty="0"/>
          </a:p>
        </p:txBody>
      </p:sp>
    </p:spTree>
    <p:extLst>
      <p:ext uri="{BB962C8B-B14F-4D97-AF65-F5344CB8AC3E}">
        <p14:creationId xmlns="" xmlns:p14="http://schemas.microsoft.com/office/powerpoint/2010/main" val="3689088098"/>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dt" sz="half" idx="2"/>
          </p:nvPr>
        </p:nvSpPr>
        <p:spPr bwMode="auto">
          <a:xfrm>
            <a:off x="457200" y="625157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it-IT" altLang="it-IT" dirty="0"/>
          </a:p>
        </p:txBody>
      </p:sp>
      <p:sp>
        <p:nvSpPr>
          <p:cNvPr id="66563" name="Rectangle 3"/>
          <p:cNvSpPr>
            <a:spLocks noGrp="1" noChangeArrowheads="1"/>
          </p:cNvSpPr>
          <p:nvPr>
            <p:ph type="sldNum" sz="quarter" idx="4"/>
          </p:nvPr>
        </p:nvSpPr>
        <p:spPr bwMode="auto">
          <a:xfrm>
            <a:off x="6553200" y="6248400"/>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7C3D182-0801-4FDC-A4D6-840D62F612A3}" type="slidenum">
              <a:rPr lang="it-IT" altLang="it-IT"/>
              <a:pPr>
                <a:defRPr/>
              </a:pPr>
              <a:t>‹N›</a:t>
            </a:fld>
            <a:endParaRPr lang="it-IT" altLang="it-IT" dirty="0"/>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6566"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p:spPr>
            <p:txBody>
              <a:bodyPr/>
              <a:lstStyle/>
              <a:p>
                <a:pPr>
                  <a:defRPr/>
                </a:pPr>
                <a:endParaRPr lang="it-IT" dirty="0"/>
              </a:p>
            </p:txBody>
          </p:sp>
          <p:sp>
            <p:nvSpPr>
              <p:cNvPr id="66567"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p:spPr>
            <p:txBody>
              <a:bodyPr/>
              <a:lstStyle/>
              <a:p>
                <a:pPr>
                  <a:defRPr/>
                </a:pPr>
                <a:endParaRPr lang="it-IT" dirty="0"/>
              </a:p>
            </p:txBody>
          </p:sp>
          <p:sp>
            <p:nvSpPr>
              <p:cNvPr id="66568"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p:spPr>
            <p:txBody>
              <a:bodyPr/>
              <a:lstStyle/>
              <a:p>
                <a:pPr>
                  <a:defRPr/>
                </a:pPr>
                <a:endParaRPr lang="it-IT" dirty="0"/>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it-IT" dirty="0"/>
              </a:p>
            </p:txBody>
          </p:sp>
          <p:sp>
            <p:nvSpPr>
              <p:cNvPr id="66570"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p:spPr>
            <p:txBody>
              <a:bodyPr/>
              <a:lstStyle/>
              <a:p>
                <a:pPr>
                  <a:defRPr/>
                </a:pPr>
                <a:endParaRPr lang="it-IT" dirty="0"/>
              </a:p>
            </p:txBody>
          </p:sp>
        </p:grpSp>
        <p:sp>
          <p:nvSpPr>
            <p:cNvPr id="66571"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it-IT" dirty="0"/>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t-IT" dirty="0"/>
            </a:p>
          </p:txBody>
        </p:sp>
      </p:grpSp>
      <p:sp>
        <p:nvSpPr>
          <p:cNvPr id="66573" name="Rectangle 13"/>
          <p:cNvSpPr>
            <a:spLocks noGrp="1" noRot="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66574" name="Rectangle 14"/>
          <p:cNvSpPr>
            <a:spLocks noGrp="1" noChangeArrowheads="1"/>
          </p:cNvSpPr>
          <p:nvPr>
            <p:ph type="ftr" sz="quarter" idx="3"/>
          </p:nvPr>
        </p:nvSpPr>
        <p:spPr bwMode="auto">
          <a:xfrm>
            <a:off x="3124200" y="6248400"/>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a:defRPr/>
            </a:pPr>
            <a:endParaRPr lang="it-IT" altLang="it-IT" dirty="0"/>
          </a:p>
        </p:txBody>
      </p:sp>
      <p:sp>
        <p:nvSpPr>
          <p:cNvPr id="66575" name="Rectangle 15"/>
          <p:cNvSpPr>
            <a:spLocks noGrp="1" noChangeArrowheads="1"/>
          </p:cNvSpPr>
          <p:nvPr>
            <p:ph type="body" idx="1"/>
          </p:nvPr>
        </p:nvSpPr>
        <p:spPr bwMode="auto">
          <a:xfrm>
            <a:off x="457200" y="1600200"/>
            <a:ext cx="8229600" cy="452596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Tree>
  </p:cSld>
  <p:clrMap bg1="dk2" tx1="lt1" bg2="dk1" tx2="lt2" accent1="accent1" accent2="accent2" accent3="accent3" accent4="accent4" accent5="accent5" accent6="accent6" hlink="hlink" folHlink="folHlink"/>
  <p:sldLayoutIdLst>
    <p:sldLayoutId id="2147483806"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spd="slow">
    <p:split orient="vert"/>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1.xml"/><Relationship Id="rId7" Type="http://schemas.openxmlformats.org/officeDocument/2006/relationships/slide" Target="slide7.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32.xml"/><Relationship Id="rId5" Type="http://schemas.openxmlformats.org/officeDocument/2006/relationships/slide" Target="slide23.xml"/><Relationship Id="rId4" Type="http://schemas.openxmlformats.org/officeDocument/2006/relationships/slide" Target="slide18.xml"/><Relationship Id="rId9" Type="http://schemas.openxmlformats.org/officeDocument/2006/relationships/slide" Target="slide40.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png"/><Relationship Id="rId7" Type="http://schemas.openxmlformats.org/officeDocument/2006/relationships/slide" Target="slide15.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13.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hyperlink" Target="http://www.bccmontepruno.it/"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6.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hyperlink" Target="http://www.developpementdurable.gouv.fr/"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www.developpementdurable.gouv.fr/"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ocplayer.it/" TargetMode="Externa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wikipedia.org/wiki/Energie_rinnovabil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repubblica.it/ambiente/2015/05/13/news/rinnovabili_italia_prima_al_mondo_per_il_solare-114238347/"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slide" Target="slide33.xml"/><Relationship Id="rId4" Type="http://schemas.openxmlformats.org/officeDocument/2006/relationships/slide" Target="slide3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ibo360.it/sport/motivi/benefici.htm" TargetMode="External"/><Relationship Id="rId1" Type="http://schemas.openxmlformats.org/officeDocument/2006/relationships/slideLayout" Target="../slideLayouts/slideLayout2.xml"/><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slide" Target="slide39.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38.xml"/><Relationship Id="rId5" Type="http://schemas.openxmlformats.org/officeDocument/2006/relationships/slide" Target="slide37.xml"/><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slide" Target="slide42.xml"/><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slide" Target="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nuovademocraziaeuropea.i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valentinidavide.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9"/>
          <p:cNvSpPr>
            <a:spLocks noChangeArrowheads="1"/>
          </p:cNvSpPr>
          <p:nvPr/>
        </p:nvSpPr>
        <p:spPr bwMode="auto">
          <a:xfrm>
            <a:off x="2717800" y="1951038"/>
            <a:ext cx="3814763" cy="2808287"/>
          </a:xfrm>
          <a:prstGeom prst="irregularSeal1">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it-IT" altLang="it-IT" dirty="0"/>
          </a:p>
        </p:txBody>
      </p:sp>
      <p:cxnSp>
        <p:nvCxnSpPr>
          <p:cNvPr id="3075" name="AutoShape 11"/>
          <p:cNvCxnSpPr>
            <a:cxnSpLocks noChangeShapeType="1"/>
            <a:endCxn id="3077" idx="1"/>
          </p:cNvCxnSpPr>
          <p:nvPr/>
        </p:nvCxnSpPr>
        <p:spPr bwMode="auto">
          <a:xfrm flipV="1">
            <a:off x="6022653" y="2840627"/>
            <a:ext cx="815992" cy="583439"/>
          </a:xfrm>
          <a:prstGeom prst="straightConnector1">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3076" name="AutoShape 13"/>
          <p:cNvSpPr>
            <a:spLocks noChangeArrowheads="1"/>
          </p:cNvSpPr>
          <p:nvPr/>
        </p:nvSpPr>
        <p:spPr bwMode="auto">
          <a:xfrm>
            <a:off x="6936193" y="2254001"/>
            <a:ext cx="2089150" cy="1603624"/>
          </a:xfrm>
          <a:prstGeom prst="roundRect">
            <a:avLst>
              <a:gd name="adj" fmla="val 16667"/>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it-IT" altLang="it-IT" dirty="0"/>
          </a:p>
        </p:txBody>
      </p:sp>
      <p:sp>
        <p:nvSpPr>
          <p:cNvPr id="3077" name="Text Box 15"/>
          <p:cNvSpPr txBox="1">
            <a:spLocks noChangeArrowheads="1"/>
          </p:cNvSpPr>
          <p:nvPr/>
        </p:nvSpPr>
        <p:spPr bwMode="auto">
          <a:xfrm>
            <a:off x="6838645" y="2257187"/>
            <a:ext cx="2232025" cy="160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spcBef>
                <a:spcPct val="50000"/>
              </a:spcBef>
            </a:pPr>
            <a:r>
              <a:rPr lang="it-IT" altLang="it-IT" sz="4800" b="1" dirty="0"/>
              <a:t>Storia</a:t>
            </a:r>
          </a:p>
          <a:p>
            <a:pPr algn="ctr" eaLnBrk="1" hangingPunct="1">
              <a:spcBef>
                <a:spcPct val="50000"/>
              </a:spcBef>
            </a:pPr>
            <a:r>
              <a:rPr lang="it-IT" altLang="it-IT" sz="2000" b="1" dirty="0" smtClean="0">
                <a:hlinkClick r:id="rId2" action="ppaction://hlinksldjump"/>
              </a:rPr>
              <a:t>Risparmio finanziario</a:t>
            </a:r>
            <a:endParaRPr lang="it-IT" altLang="it-IT" sz="2000" b="1" dirty="0"/>
          </a:p>
        </p:txBody>
      </p:sp>
      <p:cxnSp>
        <p:nvCxnSpPr>
          <p:cNvPr id="3078" name="AutoShape 16"/>
          <p:cNvCxnSpPr>
            <a:cxnSpLocks noChangeShapeType="1"/>
          </p:cNvCxnSpPr>
          <p:nvPr/>
        </p:nvCxnSpPr>
        <p:spPr bwMode="auto">
          <a:xfrm>
            <a:off x="5849824" y="3789362"/>
            <a:ext cx="792163" cy="720725"/>
          </a:xfrm>
          <a:prstGeom prst="straightConnector1">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3079" name="AutoShape 17"/>
          <p:cNvSpPr>
            <a:spLocks noChangeArrowheads="1"/>
          </p:cNvSpPr>
          <p:nvPr/>
        </p:nvSpPr>
        <p:spPr bwMode="auto">
          <a:xfrm>
            <a:off x="6672263" y="4060825"/>
            <a:ext cx="2376487" cy="1657350"/>
          </a:xfrm>
          <a:prstGeom prst="roundRect">
            <a:avLst>
              <a:gd name="adj" fmla="val 16667"/>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it-IT" altLang="it-IT" dirty="0"/>
          </a:p>
        </p:txBody>
      </p:sp>
      <p:sp>
        <p:nvSpPr>
          <p:cNvPr id="3080" name="Text Box 18"/>
          <p:cNvSpPr txBox="1">
            <a:spLocks noChangeArrowheads="1"/>
          </p:cNvSpPr>
          <p:nvPr/>
        </p:nvSpPr>
        <p:spPr bwMode="auto">
          <a:xfrm>
            <a:off x="6659563" y="4149725"/>
            <a:ext cx="2843212"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r>
              <a:rPr lang="it-IT" altLang="it-IT" sz="3200" b="1" dirty="0"/>
              <a:t>Economia politica</a:t>
            </a:r>
          </a:p>
          <a:p>
            <a:pPr eaLnBrk="1" hangingPunct="1">
              <a:spcBef>
                <a:spcPct val="50000"/>
              </a:spcBef>
            </a:pPr>
            <a:r>
              <a:rPr lang="it-IT" altLang="it-IT" sz="2400" b="1" dirty="0" smtClean="0"/>
              <a:t> </a:t>
            </a:r>
            <a:r>
              <a:rPr lang="it-IT" altLang="it-IT" sz="2400" b="1" dirty="0">
                <a:hlinkClick r:id="rId3" action="ppaction://hlinksldjump"/>
              </a:rPr>
              <a:t>La borsa </a:t>
            </a:r>
            <a:endParaRPr lang="it-IT" altLang="it-IT" sz="2400" b="1" dirty="0"/>
          </a:p>
        </p:txBody>
      </p:sp>
      <p:sp>
        <p:nvSpPr>
          <p:cNvPr id="3081" name="Text Box 19"/>
          <p:cNvSpPr txBox="1">
            <a:spLocks noChangeArrowheads="1"/>
          </p:cNvSpPr>
          <p:nvPr/>
        </p:nvSpPr>
        <p:spPr bwMode="auto">
          <a:xfrm>
            <a:off x="3719513" y="2852738"/>
            <a:ext cx="2519362" cy="100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r>
              <a:rPr lang="it-IT" altLang="it-IT" sz="2400" b="1" dirty="0">
                <a:solidFill>
                  <a:schemeClr val="bg2"/>
                </a:solidFill>
                <a:latin typeface="Franklin Gothic Medium" pitchFamily="34" charset="0"/>
              </a:rPr>
              <a:t>RISPARMIO </a:t>
            </a:r>
          </a:p>
          <a:p>
            <a:pPr eaLnBrk="1" hangingPunct="1">
              <a:spcBef>
                <a:spcPct val="50000"/>
              </a:spcBef>
            </a:pPr>
            <a:r>
              <a:rPr lang="it-IT" altLang="it-IT" sz="2400" b="1" dirty="0">
                <a:solidFill>
                  <a:schemeClr val="bg2"/>
                </a:solidFill>
                <a:latin typeface="Franklin Gothic Medium" pitchFamily="34" charset="0"/>
              </a:rPr>
              <a:t>FINANZIARIO</a:t>
            </a:r>
          </a:p>
        </p:txBody>
      </p:sp>
      <p:cxnSp>
        <p:nvCxnSpPr>
          <p:cNvPr id="3082" name="AutoShape 20"/>
          <p:cNvCxnSpPr>
            <a:cxnSpLocks noChangeShapeType="1"/>
            <a:stCxn id="3074" idx="3"/>
            <a:endCxn id="3074" idx="3"/>
          </p:cNvCxnSpPr>
          <p:nvPr/>
        </p:nvCxnSpPr>
        <p:spPr bwMode="auto">
          <a:xfrm>
            <a:off x="6532563" y="3678238"/>
            <a:ext cx="0" cy="0"/>
          </a:xfrm>
          <a:prstGeom prst="straightConnector1">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cxnSp>
        <p:nvCxnSpPr>
          <p:cNvPr id="3083" name="AutoShape 24"/>
          <p:cNvCxnSpPr>
            <a:cxnSpLocks noChangeShapeType="1"/>
          </p:cNvCxnSpPr>
          <p:nvPr/>
        </p:nvCxnSpPr>
        <p:spPr bwMode="auto">
          <a:xfrm>
            <a:off x="4661323" y="4292600"/>
            <a:ext cx="0" cy="865187"/>
          </a:xfrm>
          <a:prstGeom prst="straightConnector1">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3084" name="AutoShape 25"/>
          <p:cNvSpPr>
            <a:spLocks noChangeArrowheads="1"/>
          </p:cNvSpPr>
          <p:nvPr/>
        </p:nvSpPr>
        <p:spPr bwMode="auto">
          <a:xfrm>
            <a:off x="3635375" y="5229225"/>
            <a:ext cx="2592388" cy="1439863"/>
          </a:xfrm>
          <a:prstGeom prst="flowChartAlternateProcess">
            <a:avLst/>
          </a:prstGeom>
          <a:solidFill>
            <a:srgbClr val="0000FF"/>
          </a:solidFill>
          <a:ln w="9525">
            <a:solidFill>
              <a:schemeClr val="tx1"/>
            </a:solidFill>
            <a:miter lim="800000"/>
            <a:headEnd/>
            <a:tailEnd/>
          </a:ln>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it-IT" altLang="it-IT" dirty="0"/>
          </a:p>
        </p:txBody>
      </p:sp>
      <p:sp>
        <p:nvSpPr>
          <p:cNvPr id="3085" name="Text Box 28"/>
          <p:cNvSpPr txBox="1">
            <a:spLocks noChangeArrowheads="1"/>
          </p:cNvSpPr>
          <p:nvPr/>
        </p:nvSpPr>
        <p:spPr bwMode="auto">
          <a:xfrm>
            <a:off x="3717396" y="5268233"/>
            <a:ext cx="2376488" cy="1554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spcBef>
                <a:spcPct val="50000"/>
              </a:spcBef>
            </a:pPr>
            <a:r>
              <a:rPr lang="it-IT" altLang="it-IT" sz="3200" b="1" dirty="0"/>
              <a:t>Religione</a:t>
            </a:r>
          </a:p>
          <a:p>
            <a:pPr algn="ctr" eaLnBrk="1" hangingPunct="1">
              <a:spcBef>
                <a:spcPct val="50000"/>
              </a:spcBef>
            </a:pPr>
            <a:r>
              <a:rPr lang="it-IT" altLang="it-IT" sz="2400" b="1" dirty="0" smtClean="0">
                <a:hlinkClick r:id="rId4" action="ppaction://hlinksldjump"/>
              </a:rPr>
              <a:t>La </a:t>
            </a:r>
            <a:r>
              <a:rPr lang="it-IT" altLang="it-IT" sz="2400" b="1" dirty="0">
                <a:hlinkClick r:id="rId4" action="ppaction://hlinksldjump"/>
              </a:rPr>
              <a:t>banca </a:t>
            </a:r>
            <a:r>
              <a:rPr lang="it-IT" altLang="it-IT" sz="2400" b="1" dirty="0" smtClean="0">
                <a:hlinkClick r:id="rId4" action="ppaction://hlinksldjump"/>
              </a:rPr>
              <a:t>etica</a:t>
            </a:r>
            <a:endParaRPr lang="it-IT" altLang="it-IT" sz="2400" b="1" dirty="0"/>
          </a:p>
          <a:p>
            <a:pPr algn="ctr" eaLnBrk="1" hangingPunct="1">
              <a:spcBef>
                <a:spcPct val="50000"/>
              </a:spcBef>
            </a:pPr>
            <a:endParaRPr lang="it-IT" altLang="it-IT" b="1" dirty="0"/>
          </a:p>
        </p:txBody>
      </p:sp>
      <p:cxnSp>
        <p:nvCxnSpPr>
          <p:cNvPr id="3086" name="AutoShape 31"/>
          <p:cNvCxnSpPr>
            <a:cxnSpLocks noChangeShapeType="1"/>
          </p:cNvCxnSpPr>
          <p:nvPr/>
        </p:nvCxnSpPr>
        <p:spPr bwMode="auto">
          <a:xfrm flipV="1">
            <a:off x="4356100" y="1773238"/>
            <a:ext cx="0" cy="792162"/>
          </a:xfrm>
          <a:prstGeom prst="straightConnector1">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2080" name="AutoShape 32"/>
          <p:cNvSpPr>
            <a:spLocks noChangeArrowheads="1"/>
          </p:cNvSpPr>
          <p:nvPr/>
        </p:nvSpPr>
        <p:spPr bwMode="auto">
          <a:xfrm>
            <a:off x="3275857" y="171450"/>
            <a:ext cx="2770932" cy="1779588"/>
          </a:xfrm>
          <a:prstGeom prst="roundRect">
            <a:avLst>
              <a:gd name="adj" fmla="val 16667"/>
            </a:avLst>
          </a:prstGeom>
          <a:solidFill>
            <a:schemeClr val="tx2">
              <a:lumMod val="50000"/>
            </a:schemeClr>
          </a:solidFill>
          <a:ln w="9525">
            <a:solidFill>
              <a:schemeClr val="tx1"/>
            </a:solidFill>
            <a:round/>
            <a:headEnd/>
            <a:tailEnd/>
          </a:ln>
          <a:effectLst/>
        </p:spPr>
        <p:txBody>
          <a:bodyPr wrap="none" anchor="ctr"/>
          <a:lstStyle/>
          <a:p>
            <a:pPr>
              <a:defRPr/>
            </a:pPr>
            <a:endParaRPr lang="it-IT" dirty="0"/>
          </a:p>
        </p:txBody>
      </p:sp>
      <p:sp>
        <p:nvSpPr>
          <p:cNvPr id="3088" name="Text Box 34"/>
          <p:cNvSpPr txBox="1">
            <a:spLocks noChangeArrowheads="1"/>
          </p:cNvSpPr>
          <p:nvPr/>
        </p:nvSpPr>
        <p:spPr bwMode="auto">
          <a:xfrm>
            <a:off x="3275857" y="-1"/>
            <a:ext cx="3240000" cy="2539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spcBef>
                <a:spcPct val="50000"/>
              </a:spcBef>
            </a:pPr>
            <a:r>
              <a:rPr lang="it-IT" altLang="it-IT" sz="4800" dirty="0" smtClean="0"/>
              <a:t>Francese</a:t>
            </a:r>
          </a:p>
          <a:p>
            <a:pPr eaLnBrk="1" hangingPunct="1">
              <a:spcBef>
                <a:spcPct val="50000"/>
              </a:spcBef>
            </a:pPr>
            <a:r>
              <a:rPr lang="fr-FR" altLang="it-IT" sz="2400" dirty="0" smtClean="0">
                <a:hlinkClick r:id="rId5" action="ppaction://hlinksldjump"/>
              </a:rPr>
              <a:t>Épargner</a:t>
            </a:r>
            <a:r>
              <a:rPr lang="it-IT" altLang="it-IT" sz="2400" dirty="0" smtClean="0">
                <a:hlinkClick r:id="rId5" action="ppaction://hlinksldjump"/>
              </a:rPr>
              <a:t> l’énérgie </a:t>
            </a:r>
          </a:p>
          <a:p>
            <a:pPr eaLnBrk="1" hangingPunct="1">
              <a:spcBef>
                <a:spcPct val="50000"/>
              </a:spcBef>
            </a:pPr>
            <a:r>
              <a:rPr lang="it-IT" altLang="it-IT" sz="2400" dirty="0" smtClean="0">
                <a:hlinkClick r:id="rId5" action="ppaction://hlinksldjump"/>
              </a:rPr>
              <a:t>pour </a:t>
            </a:r>
            <a:r>
              <a:rPr lang="fr-FR" altLang="it-IT" sz="2400" dirty="0" smtClean="0">
                <a:hlinkClick r:id="rId5" action="ppaction://hlinksldjump"/>
              </a:rPr>
              <a:t>épargner</a:t>
            </a:r>
            <a:r>
              <a:rPr lang="it-IT" altLang="it-IT" sz="2400" dirty="0" smtClean="0">
                <a:hlinkClick r:id="rId5" action="ppaction://hlinksldjump"/>
              </a:rPr>
              <a:t> l’</a:t>
            </a:r>
            <a:r>
              <a:rPr lang="fr-FR" altLang="it-IT" sz="2400" dirty="0" smtClean="0">
                <a:hlinkClick r:id="rId5" action="ppaction://hlinksldjump"/>
              </a:rPr>
              <a:t>argent</a:t>
            </a:r>
            <a:endParaRPr lang="fr-FR" altLang="it-IT" sz="2400" dirty="0" smtClean="0"/>
          </a:p>
          <a:p>
            <a:pPr eaLnBrk="1" hangingPunct="1">
              <a:spcBef>
                <a:spcPct val="50000"/>
              </a:spcBef>
            </a:pPr>
            <a:endParaRPr lang="it-IT" altLang="it-IT" sz="1000" dirty="0"/>
          </a:p>
          <a:p>
            <a:pPr eaLnBrk="1" hangingPunct="1">
              <a:spcBef>
                <a:spcPct val="50000"/>
              </a:spcBef>
            </a:pPr>
            <a:endParaRPr lang="it-IT" altLang="it-IT" sz="1600" b="1" dirty="0"/>
          </a:p>
        </p:txBody>
      </p:sp>
      <p:cxnSp>
        <p:nvCxnSpPr>
          <p:cNvPr id="3089" name="AutoShape 35"/>
          <p:cNvCxnSpPr>
            <a:cxnSpLocks noChangeShapeType="1"/>
          </p:cNvCxnSpPr>
          <p:nvPr/>
        </p:nvCxnSpPr>
        <p:spPr bwMode="auto">
          <a:xfrm flipH="1">
            <a:off x="2124075" y="3933825"/>
            <a:ext cx="935038" cy="1008063"/>
          </a:xfrm>
          <a:prstGeom prst="straightConnector1">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cxnSp>
      <p:sp>
        <p:nvSpPr>
          <p:cNvPr id="3090" name="AutoShape 36"/>
          <p:cNvSpPr>
            <a:spLocks noChangeArrowheads="1"/>
          </p:cNvSpPr>
          <p:nvPr/>
        </p:nvSpPr>
        <p:spPr bwMode="auto">
          <a:xfrm>
            <a:off x="170300" y="5013324"/>
            <a:ext cx="2745938" cy="1440011"/>
          </a:xfrm>
          <a:prstGeom prst="roundRect">
            <a:avLst>
              <a:gd name="adj" fmla="val 16667"/>
            </a:avLst>
          </a:prstGeom>
          <a:solidFill>
            <a:srgbClr val="0000FF"/>
          </a:solidFill>
          <a:ln w="9525">
            <a:solidFill>
              <a:schemeClr val="tx1"/>
            </a:solidFill>
            <a:round/>
            <a:headEnd/>
            <a:tailEnd/>
          </a:ln>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endParaRPr lang="it-IT" altLang="it-IT" sz="2800" b="1" dirty="0">
              <a:hlinkClick r:id="rId6" action="ppaction://hlinksldjump"/>
            </a:endParaRPr>
          </a:p>
          <a:p>
            <a:pPr algn="ctr" eaLnBrk="1" hangingPunct="1"/>
            <a:r>
              <a:rPr lang="it-IT" altLang="it-IT" sz="2800" b="1" dirty="0"/>
              <a:t>Educazione </a:t>
            </a:r>
          </a:p>
          <a:p>
            <a:pPr algn="ctr" eaLnBrk="1" hangingPunct="1"/>
            <a:r>
              <a:rPr lang="it-IT" altLang="it-IT" sz="2800" b="1" dirty="0" smtClean="0"/>
              <a:t>Fisica</a:t>
            </a:r>
          </a:p>
          <a:p>
            <a:pPr algn="ctr" eaLnBrk="1" hangingPunct="1"/>
            <a:r>
              <a:rPr lang="it-IT" altLang="it-IT" sz="2000" b="1" dirty="0" smtClean="0">
                <a:hlinkClick r:id="rId6" action="ppaction://hlinksldjump"/>
              </a:rPr>
              <a:t>Vantaggi dell’attività</a:t>
            </a:r>
          </a:p>
          <a:p>
            <a:pPr algn="ctr" eaLnBrk="1" hangingPunct="1"/>
            <a:r>
              <a:rPr lang="it-IT" altLang="it-IT" sz="2000" b="1" dirty="0" smtClean="0">
                <a:hlinkClick r:id="rId6" action="ppaction://hlinksldjump"/>
              </a:rPr>
              <a:t>fisica</a:t>
            </a:r>
            <a:endParaRPr lang="it-IT" altLang="it-IT" sz="2000" b="1" dirty="0"/>
          </a:p>
          <a:p>
            <a:pPr algn="ctr" eaLnBrk="1" hangingPunct="1"/>
            <a:endParaRPr lang="it-IT" altLang="it-IT" sz="2800" b="1" dirty="0"/>
          </a:p>
        </p:txBody>
      </p:sp>
      <p:cxnSp>
        <p:nvCxnSpPr>
          <p:cNvPr id="3" name="Connettore 2 2"/>
          <p:cNvCxnSpPr/>
          <p:nvPr/>
        </p:nvCxnSpPr>
        <p:spPr>
          <a:xfrm>
            <a:off x="2122488" y="2259081"/>
            <a:ext cx="936625" cy="6477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ttangolo arrotondato 3"/>
          <p:cNvSpPr/>
          <p:nvPr/>
        </p:nvSpPr>
        <p:spPr>
          <a:xfrm>
            <a:off x="170300" y="561887"/>
            <a:ext cx="2736850" cy="1603375"/>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4000" dirty="0"/>
              <a:t>Matematica</a:t>
            </a:r>
          </a:p>
          <a:p>
            <a:pPr algn="ctr">
              <a:defRPr/>
            </a:pPr>
            <a:r>
              <a:rPr lang="it-IT" sz="2400" dirty="0">
                <a:hlinkClick r:id="rId7" action="ppaction://hlinksldjump"/>
              </a:rPr>
              <a:t>R</a:t>
            </a:r>
            <a:r>
              <a:rPr lang="it-IT" sz="2400" dirty="0" smtClean="0">
                <a:hlinkClick r:id="rId7" action="ppaction://hlinksldjump"/>
              </a:rPr>
              <a:t>isparmio </a:t>
            </a:r>
            <a:r>
              <a:rPr lang="it-IT" sz="2400" dirty="0">
                <a:hlinkClick r:id="rId7" action="ppaction://hlinksldjump"/>
              </a:rPr>
              <a:t>finanziario</a:t>
            </a:r>
            <a:endParaRPr lang="it-IT" sz="2400" dirty="0"/>
          </a:p>
        </p:txBody>
      </p:sp>
      <p:cxnSp>
        <p:nvCxnSpPr>
          <p:cNvPr id="7" name="Connettore 2 6"/>
          <p:cNvCxnSpPr/>
          <p:nvPr/>
        </p:nvCxnSpPr>
        <p:spPr>
          <a:xfrm flipH="1">
            <a:off x="1871663" y="3500438"/>
            <a:ext cx="1187450" cy="0"/>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sp>
        <p:nvSpPr>
          <p:cNvPr id="8" name="Rettangolo arrotondato 7"/>
          <p:cNvSpPr/>
          <p:nvPr/>
        </p:nvSpPr>
        <p:spPr>
          <a:xfrm>
            <a:off x="0" y="2852738"/>
            <a:ext cx="1871663" cy="1439862"/>
          </a:xfrm>
          <a:prstGeom prst="roundRect">
            <a:avLst/>
          </a:prstGeom>
          <a:solidFill>
            <a:schemeClr val="tx2">
              <a:lumMod val="5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it-IT" sz="4400" dirty="0">
                <a:solidFill>
                  <a:schemeClr val="tx1"/>
                </a:solidFill>
              </a:rPr>
              <a:t>Inglese</a:t>
            </a:r>
          </a:p>
          <a:p>
            <a:pPr algn="ctr">
              <a:defRPr/>
            </a:pPr>
            <a:r>
              <a:rPr lang="it-IT" sz="2800" dirty="0" smtClean="0">
                <a:solidFill>
                  <a:schemeClr val="tx1"/>
                </a:solidFill>
                <a:hlinkClick r:id="rId8" action="ppaction://hlinksldjump"/>
              </a:rPr>
              <a:t>Money</a:t>
            </a:r>
            <a:endParaRPr lang="it-IT" sz="2800" dirty="0">
              <a:solidFill>
                <a:schemeClr val="tx1"/>
              </a:solidFill>
            </a:endParaRPr>
          </a:p>
        </p:txBody>
      </p:sp>
      <p:cxnSp>
        <p:nvCxnSpPr>
          <p:cNvPr id="13" name="Connettore 2 12"/>
          <p:cNvCxnSpPr/>
          <p:nvPr/>
        </p:nvCxnSpPr>
        <p:spPr>
          <a:xfrm flipV="1">
            <a:off x="5940152" y="1951038"/>
            <a:ext cx="719411" cy="81987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sp>
        <p:nvSpPr>
          <p:cNvPr id="15" name="Rettangolo arrotondato 14"/>
          <p:cNvSpPr/>
          <p:nvPr/>
        </p:nvSpPr>
        <p:spPr>
          <a:xfrm>
            <a:off x="6299857" y="171450"/>
            <a:ext cx="2664717" cy="1779588"/>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it-IT" sz="3200" b="1" dirty="0" smtClean="0"/>
              <a:t>Economia</a:t>
            </a:r>
          </a:p>
          <a:p>
            <a:pPr lvl="1" algn="ctr"/>
            <a:r>
              <a:rPr lang="it-IT" sz="3200" b="1" dirty="0" smtClean="0"/>
              <a:t>aziendale</a:t>
            </a:r>
          </a:p>
          <a:p>
            <a:pPr lvl="1" algn="ctr"/>
            <a:r>
              <a:rPr lang="it-IT" sz="2400" dirty="0" smtClean="0">
                <a:hlinkClick r:id="rId9" action="ppaction://hlinksldjump"/>
              </a:rPr>
              <a:t>Risparmio finanziario</a:t>
            </a:r>
            <a:endParaRPr lang="it-IT" sz="2400" dirty="0"/>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r>
              <a:rPr lang="it-IT" dirty="0" smtClean="0"/>
              <a:t>Entrate e uscite statali</a:t>
            </a:r>
          </a:p>
        </p:txBody>
      </p:sp>
      <p:pic>
        <p:nvPicPr>
          <p:cNvPr id="12291"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827088" y="1844675"/>
            <a:ext cx="7448550" cy="4471988"/>
          </a:xfr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p:txBody>
          <a:bodyPr/>
          <a:lstStyle/>
          <a:p>
            <a:pPr eaLnBrk="1" hangingPunct="1">
              <a:defRPr/>
            </a:pPr>
            <a:r>
              <a:rPr lang="it-IT" altLang="it-IT" dirty="0" smtClean="0">
                <a:hlinkClick r:id="rId2" action="ppaction://hlinksldjump"/>
              </a:rPr>
              <a:t>ECONOMIA POLITICA</a:t>
            </a:r>
            <a:br>
              <a:rPr lang="it-IT" altLang="it-IT" dirty="0" smtClean="0">
                <a:hlinkClick r:id="rId2" action="ppaction://hlinksldjump"/>
              </a:rPr>
            </a:br>
            <a:r>
              <a:rPr lang="it-IT" altLang="it-IT" dirty="0" smtClean="0">
                <a:hlinkClick r:id="rId2" action="ppaction://hlinksldjump"/>
              </a:rPr>
              <a:t>LA BORSA</a:t>
            </a:r>
            <a:endParaRPr lang="it-IT" altLang="it-IT" dirty="0" smtClean="0"/>
          </a:p>
        </p:txBody>
      </p:sp>
      <p:pic>
        <p:nvPicPr>
          <p:cNvPr id="13315" name="Picture 4"/>
          <p:cNvPicPr>
            <a:picLocks noGrp="1" noChangeAspect="1" noChangeArrowheads="1"/>
          </p:cNvPicPr>
          <p:nvPr>
            <p:ph type="body" idx="1"/>
          </p:nvPr>
        </p:nvPicPr>
        <p:blipFill>
          <a:blip r:embed="rId3" cstate="print">
            <a:extLst>
              <a:ext uri="{28A0092B-C50C-407E-A947-70E740481C1C}">
                <a14:useLocalDpi xmlns="" xmlns:a14="http://schemas.microsoft.com/office/drawing/2010/main" val="0"/>
              </a:ext>
            </a:extLst>
          </a:blip>
          <a:srcRect/>
          <a:stretch>
            <a:fillRect/>
          </a:stretch>
        </p:blipFill>
        <p:spPr>
          <a:xfrm>
            <a:off x="179388" y="1628775"/>
            <a:ext cx="5078412" cy="3384550"/>
          </a:xfrm>
          <a:noFill/>
          <a:extLst>
            <a:ext uri="{909E8E84-426E-40DD-AFC4-6F175D3DCCD1}">
              <a14:hiddenFill xmlns="" xmlns:a14="http://schemas.microsoft.com/office/drawing/2010/main">
                <a:solidFill>
                  <a:srgbClr val="FFFFFF"/>
                </a:solidFill>
              </a14:hiddenFill>
            </a:ext>
          </a:extLst>
        </p:spPr>
      </p:pic>
      <p:sp>
        <p:nvSpPr>
          <p:cNvPr id="5" name="Freccia a destra 4"/>
          <p:cNvSpPr/>
          <p:nvPr/>
        </p:nvSpPr>
        <p:spPr>
          <a:xfrm>
            <a:off x="5436096" y="1772816"/>
            <a:ext cx="2916237"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4" action="ppaction://hlinksldjump"/>
              </a:rPr>
              <a:t>COSA SONO LE AZIONI</a:t>
            </a:r>
            <a:endParaRPr lang="it-IT" dirty="0"/>
          </a:p>
        </p:txBody>
      </p:sp>
      <p:sp>
        <p:nvSpPr>
          <p:cNvPr id="6" name="Freccia a destra 5">
            <a:hlinkClick r:id="rId5" action="ppaction://hlinksldjump"/>
          </p:cNvPr>
          <p:cNvSpPr/>
          <p:nvPr/>
        </p:nvSpPr>
        <p:spPr>
          <a:xfrm>
            <a:off x="5435600" y="2276475"/>
            <a:ext cx="3706813"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5" action="ppaction://hlinksldjump"/>
              </a:rPr>
              <a:t>SUDDIVISIONE DELLE AZIONI</a:t>
            </a:r>
            <a:endParaRPr lang="it-IT" dirty="0"/>
          </a:p>
        </p:txBody>
      </p:sp>
      <p:sp>
        <p:nvSpPr>
          <p:cNvPr id="7" name="Freccia a destra 6"/>
          <p:cNvSpPr/>
          <p:nvPr/>
        </p:nvSpPr>
        <p:spPr>
          <a:xfrm>
            <a:off x="5436096" y="2708920"/>
            <a:ext cx="3275012"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6" action="ppaction://hlinksldjump"/>
              </a:rPr>
              <a:t>COS’E’ LA BORSA?</a:t>
            </a:r>
            <a:endParaRPr lang="it-IT" dirty="0"/>
          </a:p>
        </p:txBody>
      </p:sp>
      <p:sp>
        <p:nvSpPr>
          <p:cNvPr id="8" name="Freccia a destra 7"/>
          <p:cNvSpPr/>
          <p:nvPr/>
        </p:nvSpPr>
        <p:spPr>
          <a:xfrm>
            <a:off x="5436096" y="3140968"/>
            <a:ext cx="2592388" cy="576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7" action="ppaction://hlinksldjump"/>
              </a:rPr>
              <a:t>BORSA VALORI</a:t>
            </a:r>
            <a:endParaRPr lang="it-IT" dirty="0"/>
          </a:p>
        </p:txBody>
      </p:sp>
      <p:sp>
        <p:nvSpPr>
          <p:cNvPr id="9" name="Freccia a destra 8"/>
          <p:cNvSpPr/>
          <p:nvPr/>
        </p:nvSpPr>
        <p:spPr>
          <a:xfrm>
            <a:off x="5436096" y="3717032"/>
            <a:ext cx="2663825" cy="503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8" action="ppaction://hlinksldjump"/>
              </a:rPr>
              <a:t>ATTIVITA’ EPICA</a:t>
            </a:r>
            <a:endParaRPr lang="it-IT" dirty="0"/>
          </a:p>
        </p:txBody>
      </p:sp>
    </p:spTree>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p:txBody>
          <a:bodyPr/>
          <a:lstStyle/>
          <a:p>
            <a:pPr eaLnBrk="1" hangingPunct="1">
              <a:defRPr/>
            </a:pPr>
            <a:r>
              <a:rPr lang="fr-FR" altLang="it-IT" sz="5400" dirty="0" smtClean="0">
                <a:hlinkClick r:id="rId2" action="ppaction://hlinksldjump"/>
              </a:rPr>
              <a:t>Cosa sono le </a:t>
            </a:r>
            <a:r>
              <a:rPr lang="it-IT" altLang="it-IT" sz="5400" dirty="0" smtClean="0">
                <a:hlinkClick r:id="rId2" action="ppaction://hlinksldjump"/>
              </a:rPr>
              <a:t>azioni</a:t>
            </a:r>
            <a:r>
              <a:rPr lang="fr-FR" altLang="it-IT" sz="5400" dirty="0" smtClean="0">
                <a:hlinkClick r:id="rId2" action="ppaction://hlinksldjump"/>
              </a:rPr>
              <a:t>?</a:t>
            </a:r>
            <a:r>
              <a:rPr lang="it-IT" altLang="it-IT" dirty="0" smtClean="0">
                <a:hlinkClick r:id="rId2" action="ppaction://hlinksldjump"/>
              </a:rPr>
              <a:t> </a:t>
            </a:r>
            <a:endParaRPr lang="it-IT" altLang="it-IT" dirty="0" smtClean="0"/>
          </a:p>
        </p:txBody>
      </p:sp>
      <p:sp>
        <p:nvSpPr>
          <p:cNvPr id="76803" name="Rectangle 3"/>
          <p:cNvSpPr>
            <a:spLocks noGrp="1" noChangeArrowheads="1"/>
          </p:cNvSpPr>
          <p:nvPr>
            <p:ph type="body" idx="1"/>
          </p:nvPr>
        </p:nvSpPr>
        <p:spPr>
          <a:xfrm>
            <a:off x="0" y="1628775"/>
            <a:ext cx="5410200" cy="4525963"/>
          </a:xfrm>
        </p:spPr>
        <p:txBody>
          <a:bodyPr/>
          <a:lstStyle/>
          <a:p>
            <a:pPr algn="just" eaLnBrk="1" hangingPunct="1">
              <a:lnSpc>
                <a:spcPct val="80000"/>
              </a:lnSpc>
              <a:buFont typeface="Wingdings" pitchFamily="2" charset="2"/>
              <a:buNone/>
              <a:defRPr/>
            </a:pPr>
            <a:r>
              <a:rPr lang="it-IT" altLang="it-IT" sz="2400" dirty="0" smtClean="0"/>
              <a:t>    Un’azione, rappresenta un pezzetto di una determinata azienda costituita in società per azioni, mentre il valore dell’azione determinatosi durante le contrattazioni di Borsa rispecchia il valore di ciascuna azienda secondo il pensiero degli investitori. Tale valore deriva, per un verso, dalla valutazione del patrimonio dell’azienda, e dall’altro dalla sua potenzialità di produrre reddito nel futuro. Proprio negli ultimi tempi questa seconda base per l’attribuzione del prezzo ha portato alla ribalta della cronaca non specialistica casi di eclatante incremento di valore.</a:t>
            </a:r>
          </a:p>
        </p:txBody>
      </p:sp>
      <p:pic>
        <p:nvPicPr>
          <p:cNvPr id="1434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64163" y="1916113"/>
            <a:ext cx="3279775" cy="257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6732588" y="5949950"/>
            <a:ext cx="2016125" cy="566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2" action="ppaction://hlinksldjump"/>
              </a:rPr>
              <a:t>ECONOMIA</a:t>
            </a:r>
          </a:p>
          <a:p>
            <a:pPr algn="ctr">
              <a:defRPr/>
            </a:pPr>
            <a:r>
              <a:rPr lang="it-IT" dirty="0">
                <a:hlinkClick r:id="rId2" action="ppaction://hlinksldjump"/>
              </a:rPr>
              <a:t>POLITICA</a:t>
            </a:r>
            <a:endParaRPr lang="it-IT" dirty="0"/>
          </a:p>
        </p:txBody>
      </p:sp>
    </p:spTree>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p:txBody>
          <a:bodyPr/>
          <a:lstStyle/>
          <a:p>
            <a:pPr eaLnBrk="1" hangingPunct="1">
              <a:defRPr/>
            </a:pPr>
            <a:r>
              <a:rPr lang="it-IT" altLang="it-IT" dirty="0" smtClean="0">
                <a:hlinkClick r:id="rId2" action="ppaction://hlinksldjump"/>
              </a:rPr>
              <a:t>Come si suddividono le azioni? </a:t>
            </a:r>
            <a:endParaRPr lang="it-IT" altLang="it-IT" dirty="0" smtClean="0"/>
          </a:p>
        </p:txBody>
      </p:sp>
      <p:sp>
        <p:nvSpPr>
          <p:cNvPr id="77827" name="Rectangle 3"/>
          <p:cNvSpPr>
            <a:spLocks noGrp="1" noChangeArrowheads="1"/>
          </p:cNvSpPr>
          <p:nvPr>
            <p:ph type="body" idx="1"/>
          </p:nvPr>
        </p:nvSpPr>
        <p:spPr>
          <a:xfrm>
            <a:off x="323850" y="1341438"/>
            <a:ext cx="8229600" cy="4525962"/>
          </a:xfrm>
        </p:spPr>
        <p:txBody>
          <a:bodyPr/>
          <a:lstStyle/>
          <a:p>
            <a:pPr algn="just" eaLnBrk="1" hangingPunct="1">
              <a:lnSpc>
                <a:spcPct val="80000"/>
              </a:lnSpc>
              <a:defRPr/>
            </a:pPr>
            <a:r>
              <a:rPr lang="it-IT" altLang="it-IT" sz="2000" dirty="0" smtClean="0"/>
              <a:t>Le azioni si suddividono in:</a:t>
            </a:r>
          </a:p>
          <a:p>
            <a:pPr algn="just" eaLnBrk="1" hangingPunct="1">
              <a:lnSpc>
                <a:spcPct val="80000"/>
              </a:lnSpc>
              <a:defRPr/>
            </a:pPr>
            <a:r>
              <a:rPr lang="it-IT" altLang="it-IT" sz="2000" dirty="0" smtClean="0"/>
              <a:t>ordinarie: sono nominative e sono quelle più diffuse; chi le possiede ha diritto a una parte proporzionale degli utili netti aziendali; a una parte del patrimonio netto sociale in caso di liquidazione o scioglimento della società; ha il diritto di opzione, ovvero di poter acquistare, prima di terzi, nuove azioni o obbligazioni convertibili della S.p.A. e il diritto di voto nelle assemblee;</a:t>
            </a:r>
          </a:p>
          <a:p>
            <a:pPr algn="just" eaLnBrk="1" hangingPunct="1">
              <a:lnSpc>
                <a:spcPct val="80000"/>
              </a:lnSpc>
              <a:defRPr/>
            </a:pPr>
            <a:r>
              <a:rPr lang="it-IT" altLang="it-IT" sz="2000" dirty="0" smtClean="0"/>
              <a:t>privilegiate: nominative, attribuiscono un privilegio nella distribuzione degli utili ovvero nel rimborso del capitale in caso di scioglimento o liquidazione della società. Il diritto di voto è valido solo nelle assemblee straordinarie. Le azioni privilegiate tuttavia non possono superare la metà del capitale sociale;</a:t>
            </a:r>
          </a:p>
          <a:p>
            <a:pPr algn="just" eaLnBrk="1" hangingPunct="1">
              <a:lnSpc>
                <a:spcPct val="80000"/>
              </a:lnSpc>
              <a:defRPr/>
            </a:pPr>
            <a:r>
              <a:rPr lang="it-IT" altLang="it-IT" sz="2000" dirty="0" smtClean="0"/>
              <a:t>di risparmio: sono azioni che possono essere emesse solo da società quotate in borsa e per un ammontare, insieme alle eventuali privilegiate, non superiore alla metà del capitale sociale. Chi li possiede non ha diritto di voto nelle assemblee dei soci, ma può partecipare all’assemblea degli azionisti di risparmio, in cui viene nominato un rappresentante comune che presenzia alle assemblee della società. Il principale vantaggio delle azioni di risparmio consiste nella redditività: rispetto alle altre azioni vi è un reddito minimo e certo sul valore nominale delle azioni di risparmio stesse e a un dividendo, nel caso di ulteriori utili da distribuire, maggiore rispetto alle azioni ordinarie. In caso di scioglimento della società le azioni di risparmio vengono rimborsate prima delle altre..</a:t>
            </a:r>
          </a:p>
        </p:txBody>
      </p:sp>
      <p:pic>
        <p:nvPicPr>
          <p:cNvPr id="15365" name="Picture 5">
            <a:hlinkClick r:id="rId2" action="ppaction://hlinksldjump"/>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00788" y="49213"/>
            <a:ext cx="2519362" cy="588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0" y="1125538"/>
            <a:ext cx="4211638" cy="5184775"/>
          </a:xfrm>
        </p:spPr>
        <p:txBody>
          <a:bodyPr/>
          <a:lstStyle/>
          <a:p>
            <a:pPr algn="just" eaLnBrk="1" hangingPunct="1">
              <a:lnSpc>
                <a:spcPct val="80000"/>
              </a:lnSpc>
              <a:buFont typeface="Wingdings" pitchFamily="2" charset="2"/>
              <a:buNone/>
              <a:defRPr/>
            </a:pPr>
            <a:r>
              <a:rPr lang="it-IT" altLang="it-IT" sz="2400" dirty="0" smtClean="0"/>
              <a:t>     La Borsa valori è un mercato finanziario regolamentato dove vengono scambiati valori mobiliari e valute estere. Si tratta di un mercato secondario perché vengono trattati strumenti finanziari che sono già stati emessi e che sono quindi già in circolazione; è inoltre un mercato ufficiale (o regolamentato) poiché sono disciplinate in modo specifico tutte le operazioni di negoziazione, le loro modalità, e gli operatori e le tipologie contrattuali ammessi.</a:t>
            </a:r>
            <a:endParaRPr lang="it-IT" altLang="it-IT" sz="1050" dirty="0" smtClean="0"/>
          </a:p>
          <a:p>
            <a:pPr eaLnBrk="1" hangingPunct="1">
              <a:lnSpc>
                <a:spcPct val="80000"/>
              </a:lnSpc>
              <a:buFont typeface="Wingdings" pitchFamily="2" charset="2"/>
              <a:buNone/>
              <a:defRPr/>
            </a:pPr>
            <a:r>
              <a:rPr lang="it-IT" altLang="it-IT" sz="1050" dirty="0" smtClean="0"/>
              <a:t>Fonte: </a:t>
            </a:r>
            <a:r>
              <a:rPr lang="it-IT" altLang="it-IT" sz="1050" dirty="0" smtClean="0">
                <a:hlinkClick r:id="rId2"/>
              </a:rPr>
              <a:t>www.bccmontepruno.it</a:t>
            </a:r>
            <a:r>
              <a:rPr lang="it-IT" altLang="it-IT" sz="1050" dirty="0" smtClean="0"/>
              <a:t> </a:t>
            </a:r>
            <a:endParaRPr lang="it-IT" altLang="it-IT" sz="2400" dirty="0" smtClean="0"/>
          </a:p>
          <a:p>
            <a:pPr eaLnBrk="1" hangingPunct="1">
              <a:lnSpc>
                <a:spcPct val="80000"/>
              </a:lnSpc>
              <a:buFont typeface="Wingdings" pitchFamily="2" charset="2"/>
              <a:buNone/>
              <a:defRPr/>
            </a:pPr>
            <a:endParaRPr lang="it-IT" altLang="it-IT" sz="2000" dirty="0" smtClean="0"/>
          </a:p>
        </p:txBody>
      </p:sp>
      <p:sp>
        <p:nvSpPr>
          <p:cNvPr id="73733" name="Rectangle 5"/>
          <p:cNvSpPr>
            <a:spLocks noGrp="1" noRot="1" noChangeArrowheads="1"/>
          </p:cNvSpPr>
          <p:nvPr>
            <p:ph type="title"/>
          </p:nvPr>
        </p:nvSpPr>
        <p:spPr>
          <a:xfrm>
            <a:off x="468313" y="0"/>
            <a:ext cx="8229600" cy="1143000"/>
          </a:xfrm>
        </p:spPr>
        <p:txBody>
          <a:bodyPr/>
          <a:lstStyle/>
          <a:p>
            <a:pPr eaLnBrk="1" hangingPunct="1">
              <a:defRPr/>
            </a:pPr>
            <a:r>
              <a:rPr lang="it-IT" altLang="it-IT" sz="5400" dirty="0" smtClean="0">
                <a:latin typeface="Gadugi" pitchFamily="34" charset="0"/>
                <a:hlinkClick r:id="rId3" action="ppaction://hlinksldjump"/>
              </a:rPr>
              <a:t>Cos’è</a:t>
            </a:r>
            <a:r>
              <a:rPr lang="fr-FR" altLang="it-IT" sz="5400" dirty="0" smtClean="0">
                <a:latin typeface="Gadugi" pitchFamily="34" charset="0"/>
                <a:hlinkClick r:id="rId3" action="ppaction://hlinksldjump"/>
              </a:rPr>
              <a:t> la </a:t>
            </a:r>
            <a:r>
              <a:rPr lang="it-IT" altLang="it-IT" sz="5400" dirty="0" smtClean="0">
                <a:latin typeface="Gadugi" pitchFamily="34" charset="0"/>
                <a:hlinkClick r:id="rId3" action="ppaction://hlinksldjump"/>
              </a:rPr>
              <a:t>borsa</a:t>
            </a:r>
            <a:r>
              <a:rPr lang="fr-FR" altLang="it-IT" sz="5400" dirty="0" smtClean="0">
                <a:latin typeface="Gadugi" pitchFamily="34" charset="0"/>
                <a:hlinkClick r:id="rId3" action="ppaction://hlinksldjump"/>
              </a:rPr>
              <a:t>?</a:t>
            </a:r>
            <a:r>
              <a:rPr lang="it-IT" altLang="it-IT" dirty="0" smtClean="0">
                <a:hlinkClick r:id="rId3" action="ppaction://hlinksldjump"/>
              </a:rPr>
              <a:t> </a:t>
            </a:r>
            <a:endParaRPr lang="it-IT" altLang="it-IT" dirty="0" smtClean="0"/>
          </a:p>
        </p:txBody>
      </p:sp>
      <p:pic>
        <p:nvPicPr>
          <p:cNvPr id="1638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27538" y="1484313"/>
            <a:ext cx="4176712" cy="368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0" name="Picture 6">
            <a:hlinkClick r:id="rId3" action="ppaction://hlinksldjump"/>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16688" y="5876925"/>
            <a:ext cx="2043112"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539750" y="0"/>
            <a:ext cx="8229600" cy="1143000"/>
          </a:xfrm>
        </p:spPr>
        <p:txBody>
          <a:bodyPr/>
          <a:lstStyle/>
          <a:p>
            <a:pPr eaLnBrk="1" hangingPunct="1">
              <a:defRPr/>
            </a:pPr>
            <a:r>
              <a:rPr lang="fr-FR" altLang="it-IT" sz="4800" dirty="0" smtClean="0">
                <a:hlinkClick r:id="rId2" action="ppaction://hlinksldjump"/>
              </a:rPr>
              <a:t>Cos’è la </a:t>
            </a:r>
            <a:r>
              <a:rPr lang="fr-FR" altLang="it-IT" sz="4800" dirty="0" err="1" smtClean="0">
                <a:hlinkClick r:id="rId2" action="ppaction://hlinksldjump"/>
              </a:rPr>
              <a:t>Borsa</a:t>
            </a:r>
            <a:r>
              <a:rPr lang="fr-FR" altLang="it-IT" sz="4800" dirty="0" smtClean="0">
                <a:hlinkClick r:id="rId2" action="ppaction://hlinksldjump"/>
              </a:rPr>
              <a:t> </a:t>
            </a:r>
            <a:r>
              <a:rPr lang="fr-FR" altLang="it-IT" sz="4800" dirty="0" err="1" smtClean="0">
                <a:hlinkClick r:id="rId2" action="ppaction://hlinksldjump"/>
              </a:rPr>
              <a:t>Valori</a:t>
            </a:r>
            <a:r>
              <a:rPr lang="fr-FR" altLang="it-IT" sz="4800" dirty="0" smtClean="0">
                <a:hlinkClick r:id="rId2" action="ppaction://hlinksldjump"/>
              </a:rPr>
              <a:t>?</a:t>
            </a:r>
            <a:r>
              <a:rPr lang="it-IT" altLang="it-IT" dirty="0" smtClean="0">
                <a:hlinkClick r:id="rId2" action="ppaction://hlinksldjump"/>
              </a:rPr>
              <a:t> </a:t>
            </a:r>
            <a:endParaRPr lang="it-IT" altLang="it-IT" dirty="0" smtClean="0"/>
          </a:p>
        </p:txBody>
      </p:sp>
      <p:sp>
        <p:nvSpPr>
          <p:cNvPr id="74755" name="Rectangle 3"/>
          <p:cNvSpPr>
            <a:spLocks noGrp="1" noChangeArrowheads="1"/>
          </p:cNvSpPr>
          <p:nvPr>
            <p:ph type="body" idx="1"/>
          </p:nvPr>
        </p:nvSpPr>
        <p:spPr>
          <a:xfrm>
            <a:off x="-180975" y="908050"/>
            <a:ext cx="5113338" cy="4525963"/>
          </a:xfrm>
        </p:spPr>
        <p:txBody>
          <a:bodyPr/>
          <a:lstStyle/>
          <a:p>
            <a:pPr algn="just" eaLnBrk="1" hangingPunct="1">
              <a:lnSpc>
                <a:spcPct val="80000"/>
              </a:lnSpc>
              <a:buFont typeface="Wingdings" pitchFamily="2" charset="2"/>
              <a:buNone/>
              <a:defRPr/>
            </a:pPr>
            <a:r>
              <a:rPr lang="it-IT" altLang="it-IT" sz="2400" dirty="0" smtClean="0"/>
              <a:t>     La Borsa Valori è il luogo dove si incontrano la domanda e l’offerta di determinati beni, dunque il luogo dove si forma il prezzo indicativo per tutti. I beni, oggetto delle contrattazioni, possono essere anche merci, in questo caso si chiamerà Borsa Merci. La maggiore notorietà e importanza spetta alla Borsa Valori, quella, dove si trattano i cosiddetti valori mobiliari. a Borsa, finisce con l’essere un vero e proprio barometro dell’economia, in quanto, oltre ad indicare le aspettative di stabilità, di crescita o di crisi delle singole aziende, tende ad indicare le aspettative delle varie aziende considerate nel loro insieme.</a:t>
            </a:r>
          </a:p>
        </p:txBody>
      </p:sp>
      <p:pic>
        <p:nvPicPr>
          <p:cNvPr id="1741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19700" y="1557338"/>
            <a:ext cx="3440113"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6">
            <a:hlinkClick r:id="rId2"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708400" y="5949950"/>
            <a:ext cx="2043113"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a:xfrm>
            <a:off x="539750" y="1412875"/>
            <a:ext cx="8229600" cy="1143000"/>
          </a:xfrm>
        </p:spPr>
        <p:txBody>
          <a:bodyPr/>
          <a:lstStyle/>
          <a:p>
            <a:pPr algn="just" eaLnBrk="1" hangingPunct="1">
              <a:defRPr/>
            </a:pPr>
            <a:r>
              <a:rPr lang="it-IT" altLang="it-IT" sz="2800" dirty="0" smtClean="0"/>
              <a:t>La Borsa, inoltre, è anche il luogo dove le aziende, grazie al risparmio conferito direttamente soprattutto dalle famiglie (non indirettamente dal sistema bancario attraverso le classiche operazioni bancarie di finanziamento), si capitalizzano per effettuare gli investimenti funzionali al proprio sviluppo e a quello più generale dell’economia.</a:t>
            </a:r>
          </a:p>
        </p:txBody>
      </p:sp>
      <p:pic>
        <p:nvPicPr>
          <p:cNvPr id="18435"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627313" y="3933825"/>
            <a:ext cx="3571875"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Picture 5">
            <a:hlinkClick r:id="rId3"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04025" y="5938838"/>
            <a:ext cx="2043113"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p:txBody>
          <a:bodyPr/>
          <a:lstStyle/>
          <a:p>
            <a:pPr eaLnBrk="1" hangingPunct="1">
              <a:defRPr/>
            </a:pPr>
            <a:r>
              <a:rPr lang="it-IT" altLang="it-IT" sz="4800" dirty="0" smtClean="0">
                <a:hlinkClick r:id="rId2" action="ppaction://hlinksldjump"/>
              </a:rPr>
              <a:t>Attività</a:t>
            </a:r>
            <a:r>
              <a:rPr lang="fr-FR" altLang="it-IT" sz="4800" dirty="0" smtClean="0">
                <a:hlinkClick r:id="rId2" action="ppaction://hlinksldjump"/>
              </a:rPr>
              <a:t> </a:t>
            </a:r>
            <a:r>
              <a:rPr lang="it-IT" altLang="it-IT" sz="4800" dirty="0" smtClean="0">
                <a:hlinkClick r:id="rId2" action="ppaction://hlinksldjump"/>
              </a:rPr>
              <a:t>tipica</a:t>
            </a:r>
            <a:r>
              <a:rPr lang="it-IT" altLang="it-IT" dirty="0" smtClean="0">
                <a:hlinkClick r:id="rId2" action="ppaction://hlinksldjump"/>
              </a:rPr>
              <a:t> </a:t>
            </a:r>
            <a:endParaRPr lang="it-IT" altLang="it-IT" dirty="0" smtClean="0"/>
          </a:p>
        </p:txBody>
      </p:sp>
      <p:sp>
        <p:nvSpPr>
          <p:cNvPr id="78851" name="Rectangle 3"/>
          <p:cNvSpPr>
            <a:spLocks noGrp="1" noChangeArrowheads="1"/>
          </p:cNvSpPr>
          <p:nvPr>
            <p:ph type="body" idx="1"/>
          </p:nvPr>
        </p:nvSpPr>
        <p:spPr/>
        <p:txBody>
          <a:bodyPr/>
          <a:lstStyle/>
          <a:p>
            <a:pPr algn="just" eaLnBrk="1" hangingPunct="1">
              <a:buFont typeface="Wingdings" pitchFamily="2" charset="2"/>
              <a:buNone/>
              <a:defRPr/>
            </a:pPr>
            <a:r>
              <a:rPr lang="it-IT" altLang="it-IT" sz="2800" dirty="0" smtClean="0"/>
              <a:t>Compito della borsa è quello di ricevere gli ordini di compravendita dagli operatori ed eseguirne la compravendita attenendosi alla legge della domanda e dell'offerta. Il lavoro degli operatori (traders) viene chiamato trading ("scambio") dato che appunto viene scambiato uno strumento finanziario per del denaro contante. L'attività in questione è fortemente regolamentata e sono previste, pressoché in tutti gli ordinamenti, sanzioni penali e/o amministrative.</a:t>
            </a:r>
          </a:p>
        </p:txBody>
      </p:sp>
      <p:pic>
        <p:nvPicPr>
          <p:cNvPr id="19461" name="Picture 5">
            <a:hlinkClick r:id="rId2" action="ppaction://hlinksldjump"/>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84888" y="6021388"/>
            <a:ext cx="2043112"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404664"/>
            <a:ext cx="8229600" cy="1143000"/>
          </a:xfrm>
        </p:spPr>
        <p:txBody>
          <a:bodyPr/>
          <a:lstStyle/>
          <a:p>
            <a:pPr>
              <a:defRPr/>
            </a:pPr>
            <a:r>
              <a:rPr lang="it-IT" dirty="0" smtClean="0">
                <a:hlinkClick r:id="rId2" action="ppaction://hlinksldjump"/>
              </a:rPr>
              <a:t>RELIGIONE</a:t>
            </a:r>
            <a:br>
              <a:rPr lang="it-IT" dirty="0" smtClean="0">
                <a:hlinkClick r:id="rId2" action="ppaction://hlinksldjump"/>
              </a:rPr>
            </a:br>
            <a:r>
              <a:rPr lang="it-IT" dirty="0" smtClean="0">
                <a:hlinkClick r:id="rId2" action="ppaction://hlinksldjump"/>
              </a:rPr>
              <a:t>LA BANCA ETICA</a:t>
            </a:r>
            <a:endParaRPr lang="it-IT" dirty="0"/>
          </a:p>
        </p:txBody>
      </p:sp>
      <p:pic>
        <p:nvPicPr>
          <p:cNvPr id="2150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950" y="2654300"/>
            <a:ext cx="5114925" cy="3417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eccia a destra 3"/>
          <p:cNvSpPr/>
          <p:nvPr/>
        </p:nvSpPr>
        <p:spPr>
          <a:xfrm>
            <a:off x="5472113" y="2519363"/>
            <a:ext cx="2376487"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4" action="ppaction://hlinksldjump"/>
              </a:rPr>
              <a:t>BANCA ETICA</a:t>
            </a:r>
            <a:endParaRPr lang="it-IT" dirty="0"/>
          </a:p>
        </p:txBody>
      </p:sp>
      <p:sp>
        <p:nvSpPr>
          <p:cNvPr id="5" name="Freccia a destra 4"/>
          <p:cNvSpPr/>
          <p:nvPr/>
        </p:nvSpPr>
        <p:spPr>
          <a:xfrm>
            <a:off x="5436096" y="3501008"/>
            <a:ext cx="2447925"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5" action="ppaction://hlinksldjump"/>
              </a:rPr>
              <a:t>OBBLIGHI</a:t>
            </a:r>
            <a:endParaRPr lang="it-IT" dirty="0"/>
          </a:p>
        </p:txBody>
      </p:sp>
      <p:sp>
        <p:nvSpPr>
          <p:cNvPr id="6" name="Freccia a destra 5"/>
          <p:cNvSpPr/>
          <p:nvPr/>
        </p:nvSpPr>
        <p:spPr>
          <a:xfrm>
            <a:off x="5436096" y="4293096"/>
            <a:ext cx="2376487" cy="504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6" action="ppaction://hlinksldjump"/>
              </a:rPr>
              <a:t>STORIA</a:t>
            </a:r>
            <a:endParaRPr lang="it-IT" dirty="0"/>
          </a:p>
        </p:txBody>
      </p:sp>
    </p:spTree>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250825" y="0"/>
            <a:ext cx="8229600" cy="1143000"/>
          </a:xfrm>
        </p:spPr>
        <p:txBody>
          <a:bodyPr/>
          <a:lstStyle/>
          <a:p>
            <a:pPr eaLnBrk="1" hangingPunct="1">
              <a:defRPr/>
            </a:pPr>
            <a:r>
              <a:rPr lang="it-IT" altLang="it-IT" dirty="0" smtClean="0">
                <a:hlinkClick r:id="rId2" action="ppaction://hlinksldjump"/>
              </a:rPr>
              <a:t>Banca etica</a:t>
            </a:r>
            <a:endParaRPr lang="it-IT" altLang="it-IT" dirty="0" smtClean="0"/>
          </a:p>
        </p:txBody>
      </p:sp>
      <p:sp>
        <p:nvSpPr>
          <p:cNvPr id="81923" name="Rectangle 3"/>
          <p:cNvSpPr>
            <a:spLocks noGrp="1" noChangeArrowheads="1"/>
          </p:cNvSpPr>
          <p:nvPr>
            <p:ph type="body" idx="1"/>
          </p:nvPr>
        </p:nvSpPr>
        <p:spPr>
          <a:xfrm>
            <a:off x="0" y="908050"/>
            <a:ext cx="4644008" cy="5949950"/>
          </a:xfrm>
        </p:spPr>
        <p:txBody>
          <a:bodyPr/>
          <a:lstStyle/>
          <a:p>
            <a:pPr algn="just" eaLnBrk="1" hangingPunct="1">
              <a:lnSpc>
                <a:spcPct val="80000"/>
              </a:lnSpc>
              <a:buFont typeface="Wingdings" pitchFamily="2" charset="2"/>
              <a:buNone/>
              <a:defRPr/>
            </a:pPr>
            <a:r>
              <a:rPr lang="it-IT" altLang="it-IT" sz="2400" b="1" dirty="0" smtClean="0"/>
              <a:t>    Una banca etica fornisce alla propria clientela i normali servizi bancari muovendosi, però, nell'ambito di particolari criteri (diversamente definiti da istituto ad istituto) nella selezione degli investimenti sui quali concentrare il risparmio raccolto; inoltre, al pari delle cosiddette banche dei poveri, le banche etiche operano spesso anche nell'ambito del microcredito, fornendo ad una clientela particolarmente disagiata (in tipici casi ove tale clientela ha estrema difficoltà a usufruire dei canali finanziari tradizionali), prestiti di importo anche molto basso e a relativo basso interesse</a:t>
            </a:r>
            <a:r>
              <a:rPr lang="it-IT" altLang="it-IT" sz="2000" b="1" dirty="0" smtClean="0"/>
              <a:t>.</a:t>
            </a:r>
            <a:endParaRPr lang="it-IT" altLang="it-IT" sz="2400" b="1" dirty="0" smtClean="0"/>
          </a:p>
        </p:txBody>
      </p:sp>
      <p:pic>
        <p:nvPicPr>
          <p:cNvPr id="22532"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41875" y="2636912"/>
            <a:ext cx="4109024" cy="1654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6326188" y="6002338"/>
            <a:ext cx="2251075"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2" action="ppaction://hlinksldjump"/>
              </a:rPr>
              <a:t>RELIGIONE</a:t>
            </a:r>
            <a:endParaRPr lang="it-IT" dirty="0"/>
          </a:p>
        </p:txBody>
      </p:sp>
      <p:sp>
        <p:nvSpPr>
          <p:cNvPr id="7" name="Rettangolo 6"/>
          <p:cNvSpPr/>
          <p:nvPr/>
        </p:nvSpPr>
        <p:spPr>
          <a:xfrm>
            <a:off x="5868144" y="4581128"/>
            <a:ext cx="165618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t>Fonte: Wikipedia</a:t>
            </a:r>
            <a:endParaRPr lang="it-IT" sz="1200" dirty="0"/>
          </a:p>
        </p:txBody>
      </p:sp>
    </p:spTree>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188" y="476250"/>
            <a:ext cx="8229600" cy="1143000"/>
          </a:xfrm>
        </p:spPr>
        <p:txBody>
          <a:bodyPr/>
          <a:lstStyle/>
          <a:p>
            <a:pPr>
              <a:defRPr/>
            </a:pPr>
            <a:r>
              <a:rPr lang="it-IT" sz="6600" dirty="0" smtClean="0">
                <a:hlinkClick r:id="rId2" action="ppaction://hlinksldjump"/>
              </a:rPr>
              <a:t>STORIA</a:t>
            </a:r>
            <a:endParaRPr lang="it-IT" sz="6600" dirty="0"/>
          </a:p>
        </p:txBody>
      </p:sp>
      <p:pic>
        <p:nvPicPr>
          <p:cNvPr id="409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844675"/>
            <a:ext cx="4691062"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eccia a destra 3"/>
          <p:cNvSpPr/>
          <p:nvPr/>
        </p:nvSpPr>
        <p:spPr>
          <a:xfrm>
            <a:off x="5511800" y="2620963"/>
            <a:ext cx="3333750"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4" action="ppaction://hlinksldjump"/>
              </a:rPr>
              <a:t>RISPARMIO FINANZIARIO</a:t>
            </a:r>
            <a:endParaRPr lang="it-IT" dirty="0"/>
          </a:p>
        </p:txBody>
      </p:sp>
      <p:sp>
        <p:nvSpPr>
          <p:cNvPr id="5" name="Freccia a destra 4"/>
          <p:cNvSpPr/>
          <p:nvPr/>
        </p:nvSpPr>
        <p:spPr>
          <a:xfrm>
            <a:off x="5472113" y="3263900"/>
            <a:ext cx="3492500" cy="576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5" action="ppaction://hlinksldjump"/>
              </a:rPr>
              <a:t>RISPARMIO NEL MEDIOEVO</a:t>
            </a:r>
            <a:endParaRPr lang="it-IT" dirty="0"/>
          </a:p>
        </p:txBody>
      </p:sp>
      <p:sp>
        <p:nvSpPr>
          <p:cNvPr id="6" name="Freccia a destra 5"/>
          <p:cNvSpPr/>
          <p:nvPr/>
        </p:nvSpPr>
        <p:spPr>
          <a:xfrm>
            <a:off x="5532438" y="3913188"/>
            <a:ext cx="3492500" cy="868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6" action="ppaction://hlinksldjump"/>
              </a:rPr>
              <a:t>RISPARMIO NELL’ETA’ CONTEMPORANEA</a:t>
            </a:r>
            <a:endParaRPr lang="it-IT" dirty="0"/>
          </a:p>
        </p:txBody>
      </p:sp>
      <p:sp>
        <p:nvSpPr>
          <p:cNvPr id="7" name="Freccia a destra 6"/>
          <p:cNvSpPr/>
          <p:nvPr/>
        </p:nvSpPr>
        <p:spPr>
          <a:xfrm>
            <a:off x="5419725" y="4765675"/>
            <a:ext cx="3611563" cy="823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7" action="ppaction://hlinksldjump"/>
              </a:rPr>
              <a:t>RISPARMIO PUBBLICO E PRIVATO</a:t>
            </a:r>
            <a:endParaRPr lang="it-IT" dirty="0"/>
          </a:p>
        </p:txBody>
      </p:sp>
    </p:spTree>
  </p:cSld>
  <p:clrMapOvr>
    <a:masterClrMapping/>
  </p:clrMapOvr>
  <p:transition spd="slow">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701692" y="-114300"/>
            <a:ext cx="8229600" cy="1143000"/>
          </a:xfrm>
        </p:spPr>
        <p:txBody>
          <a:bodyPr/>
          <a:lstStyle/>
          <a:p>
            <a:pPr eaLnBrk="1" hangingPunct="1">
              <a:defRPr/>
            </a:pPr>
            <a:r>
              <a:rPr lang="it-IT" altLang="it-IT" dirty="0" smtClean="0">
                <a:hlinkClick r:id="rId2" action="ppaction://hlinksldjump"/>
              </a:rPr>
              <a:t>Obblighi</a:t>
            </a:r>
            <a:endParaRPr lang="it-IT" altLang="it-IT" dirty="0" smtClean="0"/>
          </a:p>
        </p:txBody>
      </p:sp>
      <p:sp>
        <p:nvSpPr>
          <p:cNvPr id="82947" name="Rectangle 3"/>
          <p:cNvSpPr>
            <a:spLocks noGrp="1" noChangeArrowheads="1"/>
          </p:cNvSpPr>
          <p:nvPr>
            <p:ph type="body" idx="1"/>
          </p:nvPr>
        </p:nvSpPr>
        <p:spPr>
          <a:xfrm>
            <a:off x="206772" y="692696"/>
            <a:ext cx="8218488" cy="3844925"/>
          </a:xfrm>
        </p:spPr>
        <p:txBody>
          <a:bodyPr/>
          <a:lstStyle/>
          <a:p>
            <a:pPr eaLnBrk="1" hangingPunct="1">
              <a:lnSpc>
                <a:spcPct val="80000"/>
              </a:lnSpc>
              <a:buFont typeface="Wingdings" pitchFamily="2" charset="2"/>
              <a:buNone/>
              <a:defRPr/>
            </a:pPr>
            <a:r>
              <a:rPr lang="it-IT" altLang="it-IT" sz="2800" dirty="0" smtClean="0"/>
              <a:t>    Tra gli obblighi di una banca etica vi sono i seguenti:</a:t>
            </a:r>
            <a:endParaRPr lang="it-IT" altLang="it-IT" sz="2800" i="1" dirty="0" smtClean="0"/>
          </a:p>
          <a:p>
            <a:pPr eaLnBrk="1" hangingPunct="1">
              <a:lnSpc>
                <a:spcPct val="80000"/>
              </a:lnSpc>
              <a:defRPr/>
            </a:pPr>
            <a:r>
              <a:rPr lang="it-IT" altLang="it-IT" sz="2800" b="1" dirty="0" smtClean="0"/>
              <a:t>Eticità degli impieghi finanziari</a:t>
            </a:r>
            <a:r>
              <a:rPr lang="it-IT" altLang="it-IT" sz="2800" dirty="0" smtClean="0"/>
              <a:t>: le somme raccolte vengono impiegate solo per finanziare iniziative di carattere etico e i depositanti possono scegliere il settore a cui destinare il proprio risparmio.</a:t>
            </a:r>
            <a:endParaRPr lang="it-IT" altLang="it-IT" sz="2800" i="1" dirty="0" smtClean="0"/>
          </a:p>
          <a:p>
            <a:pPr eaLnBrk="1" hangingPunct="1">
              <a:lnSpc>
                <a:spcPct val="80000"/>
              </a:lnSpc>
              <a:defRPr/>
            </a:pPr>
            <a:r>
              <a:rPr lang="it-IT" altLang="it-IT" sz="2800" b="1" dirty="0" smtClean="0">
                <a:effectLst/>
              </a:rPr>
              <a:t>Autodeterminazione del tasso</a:t>
            </a:r>
            <a:r>
              <a:rPr lang="it-IT" altLang="it-IT" sz="2800" dirty="0" smtClean="0"/>
              <a:t>: il cliente può scegliere il tasso di interesse praticato sul suo deposito tra un importo minimo e uno massimo.</a:t>
            </a:r>
            <a:endParaRPr lang="it-IT" altLang="it-IT" sz="2800" i="1" dirty="0" smtClean="0"/>
          </a:p>
          <a:p>
            <a:pPr eaLnBrk="1" hangingPunct="1">
              <a:lnSpc>
                <a:spcPct val="80000"/>
              </a:lnSpc>
              <a:defRPr/>
            </a:pPr>
            <a:r>
              <a:rPr lang="it-IT" altLang="it-IT" sz="2800" b="1" dirty="0" smtClean="0">
                <a:effectLst/>
              </a:rPr>
              <a:t>Nominatività del rapporto</a:t>
            </a:r>
            <a:r>
              <a:rPr lang="it-IT" altLang="it-IT" sz="2800" dirty="0" smtClean="0"/>
              <a:t>: il risparmiatore è sempre identificato e non esistono forme di deposito al portatore.</a:t>
            </a:r>
            <a:endParaRPr lang="it-IT" altLang="it-IT" sz="2800" i="1" dirty="0" smtClean="0"/>
          </a:p>
          <a:p>
            <a:pPr eaLnBrk="1" hangingPunct="1">
              <a:lnSpc>
                <a:spcPct val="80000"/>
              </a:lnSpc>
              <a:defRPr/>
            </a:pPr>
            <a:r>
              <a:rPr lang="it-IT" altLang="it-IT" sz="2800" b="1" dirty="0" smtClean="0"/>
              <a:t>Trasparenza</a:t>
            </a:r>
            <a:r>
              <a:rPr lang="it-IT" altLang="it-IT" sz="2800" dirty="0" smtClean="0"/>
              <a:t>: i risparmiatori devono essere informati sull'impiego dei fondi.</a:t>
            </a:r>
          </a:p>
        </p:txBody>
      </p:sp>
      <p:pic>
        <p:nvPicPr>
          <p:cNvPr id="2355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39952" y="5200588"/>
            <a:ext cx="4320480" cy="1549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p:cNvSpPr/>
          <p:nvPr/>
        </p:nvSpPr>
        <p:spPr>
          <a:xfrm>
            <a:off x="395536" y="6072188"/>
            <a:ext cx="2252662"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2" action="ppaction://hlinksldjump"/>
              </a:rPr>
              <a:t>RELIGIONE</a:t>
            </a:r>
            <a:endParaRPr lang="it-IT" dirty="0"/>
          </a:p>
        </p:txBody>
      </p:sp>
    </p:spTree>
  </p:cSld>
  <p:clrMapOvr>
    <a:masterClrMapping/>
  </p:clrMapOvr>
  <p:transition spd="slow">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a:xfrm>
            <a:off x="468313" y="188913"/>
            <a:ext cx="8229600" cy="1143000"/>
          </a:xfrm>
        </p:spPr>
        <p:txBody>
          <a:bodyPr/>
          <a:lstStyle/>
          <a:p>
            <a:pPr eaLnBrk="1" hangingPunct="1">
              <a:defRPr/>
            </a:pPr>
            <a:r>
              <a:rPr lang="it-IT" altLang="it-IT" dirty="0" smtClean="0">
                <a:solidFill>
                  <a:srgbClr val="FFCC00"/>
                </a:solidFill>
              </a:rPr>
              <a:t>Storia della Banca Etica</a:t>
            </a:r>
          </a:p>
        </p:txBody>
      </p:sp>
      <p:sp>
        <p:nvSpPr>
          <p:cNvPr id="24579" name="Rectangle 3"/>
          <p:cNvSpPr>
            <a:spLocks noGrp="1" noChangeArrowheads="1"/>
          </p:cNvSpPr>
          <p:nvPr>
            <p:ph type="body" idx="1"/>
          </p:nvPr>
        </p:nvSpPr>
        <p:spPr>
          <a:xfrm>
            <a:off x="0" y="1268413"/>
            <a:ext cx="6300788" cy="5589587"/>
          </a:xfrm>
        </p:spPr>
        <p:txBody>
          <a:bodyPr/>
          <a:lstStyle/>
          <a:p>
            <a:pPr eaLnBrk="1" hangingPunct="1">
              <a:lnSpc>
                <a:spcPct val="80000"/>
              </a:lnSpc>
              <a:buFont typeface="Wingdings" pitchFamily="2" charset="2"/>
              <a:buNone/>
            </a:pPr>
            <a:r>
              <a:rPr lang="it-IT" altLang="it-IT" sz="2800" dirty="0" smtClean="0">
                <a:effectLst/>
              </a:rPr>
              <a:t>    Attualmente questa tipologia di mercato è in pieno sviluppo, ed anche alcune banche di tipo tradizionale offrono investimenti in fondi definiti etici anche se manca una definizione univoca di quali criteri possano definire un investimento</a:t>
            </a:r>
            <a:r>
              <a:rPr lang="it-IT" altLang="it-IT" sz="2800" b="1" i="1" dirty="0" smtClean="0">
                <a:effectLst/>
              </a:rPr>
              <a:t> "Etico"</a:t>
            </a:r>
            <a:r>
              <a:rPr lang="it-IT" altLang="it-IT" sz="2800" dirty="0" smtClean="0">
                <a:effectLst/>
              </a:rPr>
              <a:t>. </a:t>
            </a:r>
          </a:p>
          <a:p>
            <a:pPr eaLnBrk="1" hangingPunct="1">
              <a:lnSpc>
                <a:spcPct val="80000"/>
              </a:lnSpc>
              <a:buFont typeface="Wingdings" pitchFamily="2" charset="2"/>
              <a:buNone/>
            </a:pPr>
            <a:r>
              <a:rPr lang="it-IT" altLang="it-IT" sz="2800" b="1" i="1" dirty="0" smtClean="0">
                <a:effectLst/>
              </a:rPr>
              <a:t>    </a:t>
            </a:r>
            <a:r>
              <a:rPr lang="it-IT" altLang="it-IT" sz="2800" dirty="0" smtClean="0">
                <a:effectLst/>
              </a:rPr>
              <a:t>Si va da criteri minimalisti (per esempio, la scelta di non investire in aziende che producono armi) a criteri più rigidi basati su un'attenta selezione di tutti i comportamenti delle aziende interessate dal rispetto dei diritti dei lavoratori, al rispetto delle norme in materia di tutela dell'ambiente.</a:t>
            </a:r>
          </a:p>
        </p:txBody>
      </p:sp>
      <p:pic>
        <p:nvPicPr>
          <p:cNvPr id="2458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43663" y="2133600"/>
            <a:ext cx="2505075" cy="302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35725" y="6165850"/>
            <a:ext cx="2273300" cy="50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252413" y="260350"/>
            <a:ext cx="3888309" cy="4824413"/>
          </a:xfrm>
        </p:spPr>
        <p:txBody>
          <a:bodyPr/>
          <a:lstStyle/>
          <a:p>
            <a:pPr eaLnBrk="1" hangingPunct="1">
              <a:lnSpc>
                <a:spcPct val="80000"/>
              </a:lnSpc>
              <a:buFont typeface="Wingdings" pitchFamily="2" charset="2"/>
              <a:buNone/>
              <a:defRPr/>
            </a:pPr>
            <a:r>
              <a:rPr lang="it-IT" altLang="it-IT" sz="2400" dirty="0" smtClean="0"/>
              <a:t>      In Italia lo sviluppo di un sistema bancario di questo tipo è passato attraverso i gruppi di Mutua Autogestione, le cosiddette MAG, tuttora presenti, che hanno contribuito sia allo sviluppo del microcredito, sia alla nascita di punti vendita per il commercio di prodotti provenienti dal terzo mondo e da cooperative sociali. A partire dagli anni novanta operano anche in Italia alcune banche etiche.</a:t>
            </a:r>
          </a:p>
        </p:txBody>
      </p:sp>
      <p:sp>
        <p:nvSpPr>
          <p:cNvPr id="84996" name="Rectangle 4"/>
          <p:cNvSpPr>
            <a:spLocks noChangeArrowheads="1"/>
          </p:cNvSpPr>
          <p:nvPr/>
        </p:nvSpPr>
        <p:spPr bwMode="auto">
          <a:xfrm>
            <a:off x="5181533" y="420518"/>
            <a:ext cx="3995936" cy="5847755"/>
          </a:xfrm>
          <a:prstGeom prst="rect">
            <a:avLst/>
          </a:prstGeom>
          <a:noFill/>
          <a:ln>
            <a:noFill/>
          </a:ln>
          <a:effectLst/>
          <a:extLst/>
        </p:spPr>
        <p:txBody>
          <a:bodyPr wrap="square" anchor="ctr">
            <a:spAutoFit/>
          </a:bodyPr>
          <a:lstStyle/>
          <a:p>
            <a:pPr algn="r">
              <a:defRPr/>
            </a:pPr>
            <a:r>
              <a:rPr lang="it-IT" altLang="it-IT" sz="2200" dirty="0">
                <a:effectLst>
                  <a:outerShdw blurRad="38100" dist="38100" dir="2700000" algn="tl">
                    <a:srgbClr val="000000"/>
                  </a:outerShdw>
                </a:effectLst>
              </a:rPr>
              <a:t>La più grande e diffusa su tutto il territorio nazionale è </a:t>
            </a:r>
            <a:r>
              <a:rPr lang="it-IT" altLang="it-IT" sz="2200" dirty="0" smtClean="0">
                <a:effectLst>
                  <a:outerShdw blurRad="38100" dist="38100" dir="2700000" algn="tl">
                    <a:srgbClr val="000000"/>
                  </a:outerShdw>
                </a:effectLst>
              </a:rPr>
              <a:t>la Banca </a:t>
            </a:r>
            <a:r>
              <a:rPr lang="it-IT" altLang="it-IT" sz="2200" dirty="0">
                <a:effectLst>
                  <a:outerShdw blurRad="38100" dist="38100" dir="2700000" algn="tl">
                    <a:srgbClr val="000000"/>
                  </a:outerShdw>
                </a:effectLst>
              </a:rPr>
              <a:t>Popolare Etica, nata nel 1999 per iniziativa di alcune organizzazioni del terzo settore italiane (ACLI, ARCI, AGESCI tra le maggiori ): la banca si caratterizza per offrire ai risparmiatori tutti i comuni servizi bancari in condizioni di trasparenza e dal fatto che, oltre ai privati cittadini, possono accedere ai finanziamenti della stessa solo le organizzazioni del terzo settore, le ONG o altre società la cui attività abbiano un evidente valore sociale o ambientale.</a:t>
            </a:r>
          </a:p>
        </p:txBody>
      </p:sp>
      <p:pic>
        <p:nvPicPr>
          <p:cNvPr id="25604"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47864" y="4797152"/>
            <a:ext cx="2232025" cy="184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7817" y="2060848"/>
            <a:ext cx="1985492" cy="1656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7" name="Picture 7"/>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62" y="5837173"/>
            <a:ext cx="22733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1" name="CasellaDiTesto 1"/>
          <p:cNvSpPr txBox="1">
            <a:spLocks noChangeArrowheads="1"/>
          </p:cNvSpPr>
          <p:nvPr/>
        </p:nvSpPr>
        <p:spPr bwMode="auto">
          <a:xfrm>
            <a:off x="153988" y="188913"/>
            <a:ext cx="40798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it-IT" altLang="it-IT" sz="6000" dirty="0">
                <a:hlinkClick r:id="rId2" action="ppaction://hlinksldjump"/>
              </a:rPr>
              <a:t>FRANCESE</a:t>
            </a:r>
            <a:endParaRPr lang="it-IT" altLang="it-IT" sz="6000" dirty="0"/>
          </a:p>
        </p:txBody>
      </p:sp>
      <p:sp>
        <p:nvSpPr>
          <p:cNvPr id="8" name="Freccia a destra 7"/>
          <p:cNvSpPr/>
          <p:nvPr/>
        </p:nvSpPr>
        <p:spPr>
          <a:xfrm>
            <a:off x="5220072" y="2132856"/>
            <a:ext cx="3312368" cy="916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Énergie renouvelable </a:t>
            </a:r>
            <a:endParaRPr lang="fr-FR" sz="2000" b="1" dirty="0"/>
          </a:p>
        </p:txBody>
      </p:sp>
      <p:sp>
        <p:nvSpPr>
          <p:cNvPr id="9" name="Freccia a destra 8"/>
          <p:cNvSpPr/>
          <p:nvPr/>
        </p:nvSpPr>
        <p:spPr>
          <a:xfrm>
            <a:off x="5220072" y="4365104"/>
            <a:ext cx="3816424"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Économie et panneaux solaires </a:t>
            </a:r>
            <a:endParaRPr lang="fr-FR" sz="2000" b="1" dirty="0"/>
          </a:p>
        </p:txBody>
      </p:sp>
      <p:sp>
        <p:nvSpPr>
          <p:cNvPr id="10" name="Freccia a destra 9"/>
          <p:cNvSpPr/>
          <p:nvPr/>
        </p:nvSpPr>
        <p:spPr>
          <a:xfrm>
            <a:off x="5220072" y="3356992"/>
            <a:ext cx="3168352" cy="7726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Les Panneaux solaires </a:t>
            </a:r>
            <a:endParaRPr lang="fr-FR" sz="2000" b="1" dirty="0"/>
          </a:p>
        </p:txBody>
      </p:sp>
      <p:sp>
        <p:nvSpPr>
          <p:cNvPr id="11" name="Freccia a destra 10"/>
          <p:cNvSpPr/>
          <p:nvPr/>
        </p:nvSpPr>
        <p:spPr>
          <a:xfrm>
            <a:off x="5220072" y="980728"/>
            <a:ext cx="3312368"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Les économies d’énergie</a:t>
            </a:r>
            <a:endParaRPr lang="fr-FR" sz="2000" b="1" dirty="0"/>
          </a:p>
        </p:txBody>
      </p:sp>
      <p:pic>
        <p:nvPicPr>
          <p:cNvPr id="1027" name="Picture 3"/>
          <p:cNvPicPr>
            <a:picLocks noChangeAspect="1" noChangeArrowheads="1"/>
          </p:cNvPicPr>
          <p:nvPr/>
        </p:nvPicPr>
        <p:blipFill>
          <a:blip r:embed="rId3" cstate="print"/>
          <a:srcRect/>
          <a:stretch>
            <a:fillRect/>
          </a:stretch>
        </p:blipFill>
        <p:spPr bwMode="auto">
          <a:xfrm>
            <a:off x="899592" y="1916832"/>
            <a:ext cx="3024336" cy="2592288"/>
          </a:xfrm>
          <a:prstGeom prst="rect">
            <a:avLst/>
          </a:prstGeom>
          <a:noFill/>
          <a:ln w="9525">
            <a:noFill/>
            <a:miter lim="800000"/>
            <a:headEnd/>
            <a:tailEnd/>
          </a:ln>
        </p:spPr>
      </p:pic>
      <p:sp>
        <p:nvSpPr>
          <p:cNvPr id="15" name="Freccia a destra 14"/>
          <p:cNvSpPr/>
          <p:nvPr/>
        </p:nvSpPr>
        <p:spPr>
          <a:xfrm>
            <a:off x="539552" y="4365104"/>
            <a:ext cx="4176464" cy="1224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t>Épargner  l’énergie pour épargner l’argent</a:t>
            </a:r>
            <a:endParaRPr lang="fr-FR" sz="2000" b="1" dirty="0"/>
          </a:p>
        </p:txBody>
      </p:sp>
    </p:spTree>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a:xfrm>
            <a:off x="-612775" y="260350"/>
            <a:ext cx="8229600" cy="1143000"/>
          </a:xfrm>
        </p:spPr>
        <p:txBody>
          <a:bodyPr/>
          <a:lstStyle/>
          <a:p>
            <a:pPr eaLnBrk="1" hangingPunct="1">
              <a:defRPr/>
            </a:pPr>
            <a:r>
              <a:rPr lang="it-IT" altLang="it-IT" sz="4000" dirty="0" smtClean="0"/>
              <a:t>Les économies d’énergie </a:t>
            </a:r>
            <a:br>
              <a:rPr lang="it-IT" altLang="it-IT" sz="4000" dirty="0" smtClean="0"/>
            </a:br>
            <a:r>
              <a:rPr lang="it-IT" altLang="it-IT" sz="4000" dirty="0" smtClean="0"/>
              <a:t>       </a:t>
            </a:r>
            <a:r>
              <a:rPr lang="fr-FR" altLang="it-IT" sz="4000" dirty="0" smtClean="0"/>
              <a:t>Énergie nucléaire … ce n’est pas une bonne solution</a:t>
            </a:r>
            <a:endParaRPr lang="it-IT" altLang="it-IT" sz="4000" dirty="0" smtClean="0"/>
          </a:p>
        </p:txBody>
      </p:sp>
      <p:sp>
        <p:nvSpPr>
          <p:cNvPr id="27651" name="Text Box 4"/>
          <p:cNvSpPr txBox="1">
            <a:spLocks noChangeArrowheads="1"/>
          </p:cNvSpPr>
          <p:nvPr/>
        </p:nvSpPr>
        <p:spPr bwMode="auto">
          <a:xfrm>
            <a:off x="2392363" y="2741613"/>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endParaRPr lang="it-IT" altLang="it-IT" dirty="0"/>
          </a:p>
        </p:txBody>
      </p:sp>
      <p:sp>
        <p:nvSpPr>
          <p:cNvPr id="27653" name="Text Box 6"/>
          <p:cNvSpPr txBox="1">
            <a:spLocks noChangeArrowheads="1"/>
          </p:cNvSpPr>
          <p:nvPr/>
        </p:nvSpPr>
        <p:spPr bwMode="auto">
          <a:xfrm>
            <a:off x="250825" y="3744913"/>
            <a:ext cx="8675688" cy="3016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just" eaLnBrk="1" hangingPunct="1"/>
            <a:r>
              <a:rPr lang="fr-FR" altLang="it-IT" dirty="0" smtClean="0"/>
              <a:t>Le nucléaire constitue une source d’énergie pour le secteur civil, largement utilisée en France dans la production d’électricité. Il s’agit d’une énergie sobre en émission de gaz à effet de serre. L'énergie </a:t>
            </a:r>
            <a:r>
              <a:rPr lang="fr-FR" altLang="it-IT" dirty="0"/>
              <a:t>nucléaire est l’énergie libérée par les réactions de fusion nucléaire au sein des étoiles</a:t>
            </a:r>
            <a:r>
              <a:rPr lang="fr-FR" altLang="it-IT" dirty="0" smtClean="0"/>
              <a:t>. Le </a:t>
            </a:r>
            <a:r>
              <a:rPr lang="fr-FR" altLang="it-IT" dirty="0"/>
              <a:t>nucléaire est une bonne solution car il produit beaucoup moins de CO2 que le pétrole, le gaz naturel et le charbon, mais </a:t>
            </a:r>
            <a:r>
              <a:rPr lang="fr-FR" altLang="it-IT" dirty="0" smtClean="0"/>
              <a:t>les déchets nucléaires ne peut être détruit et la seule solution, pour le moment, semble être de stockage pour des milliers d'années dans des dépôts géologiques ou d'ingénierie.</a:t>
            </a:r>
            <a:endParaRPr lang="fr-FR" altLang="it-IT" dirty="0"/>
          </a:p>
          <a:p>
            <a:pPr algn="just" eaLnBrk="1" hangingPunct="1"/>
            <a:r>
              <a:rPr lang="fr-FR" altLang="it-IT" dirty="0"/>
              <a:t>L’industrie nucléaire en France est mise en place dans les années 1950 et est progressivement devenue la principale source de production d'électricité.</a:t>
            </a:r>
          </a:p>
          <a:p>
            <a:pPr algn="just" eaLnBrk="1" hangingPunct="1"/>
            <a:r>
              <a:rPr lang="fr-FR" altLang="it-IT" dirty="0"/>
              <a:t>L'exploitation des centrales nucléaires françaises emploie en 2012 environ </a:t>
            </a:r>
            <a:r>
              <a:rPr lang="fr-FR" altLang="it-IT" dirty="0" smtClean="0"/>
              <a:t>40 </a:t>
            </a:r>
            <a:r>
              <a:rPr lang="fr-FR" altLang="it-IT" dirty="0"/>
              <a:t>000 personnes</a:t>
            </a:r>
            <a:r>
              <a:rPr lang="fr-FR" altLang="it-IT" dirty="0" smtClean="0"/>
              <a:t>.</a:t>
            </a:r>
          </a:p>
          <a:p>
            <a:pPr algn="just" eaLnBrk="1" hangingPunct="1"/>
            <a:r>
              <a:rPr lang="fr-FR" altLang="it-IT" sz="1000" dirty="0" smtClean="0"/>
              <a:t>Fonte: Wikipedia.fr </a:t>
            </a:r>
            <a:endParaRPr lang="fr-FR" altLang="it-IT" sz="1000" dirty="0"/>
          </a:p>
        </p:txBody>
      </p:sp>
      <p:pic>
        <p:nvPicPr>
          <p:cNvPr id="27656" name="Picture 9"/>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43808" y="1700808"/>
            <a:ext cx="2951162"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6659563" y="188913"/>
            <a:ext cx="2193925"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3" action="ppaction://hlinksldjump"/>
              </a:rPr>
              <a:t>FRANCESE</a:t>
            </a:r>
            <a:endParaRPr lang="it-IT" dirty="0"/>
          </a:p>
        </p:txBody>
      </p:sp>
    </p:spTree>
  </p:cSld>
  <p:clrMapOvr>
    <a:masterClrMapping/>
  </p:clrMapOvr>
  <p:transition spd="slow">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p:txBody>
          <a:bodyPr/>
          <a:lstStyle/>
          <a:p>
            <a:pPr eaLnBrk="1" hangingPunct="1">
              <a:defRPr/>
            </a:pPr>
            <a:r>
              <a:rPr lang="it-IT" altLang="it-IT" sz="4000" dirty="0" smtClean="0"/>
              <a:t>Politique de developpement des énergies renouvelables </a:t>
            </a:r>
          </a:p>
        </p:txBody>
      </p:sp>
      <p:sp>
        <p:nvSpPr>
          <p:cNvPr id="28675" name="Text Box 4"/>
          <p:cNvSpPr txBox="1">
            <a:spLocks noChangeArrowheads="1"/>
          </p:cNvSpPr>
          <p:nvPr/>
        </p:nvSpPr>
        <p:spPr bwMode="auto">
          <a:xfrm>
            <a:off x="0" y="1628775"/>
            <a:ext cx="6011863" cy="4370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just" eaLnBrk="1" hangingPunct="1"/>
            <a:r>
              <a:rPr lang="fr-FR" altLang="it-IT" sz="2000" b="1" dirty="0" smtClean="0"/>
              <a:t>L’Union européenne s’est fixée l’objectif de satisfaire 20% de sa consommation finale d’énergie par les énergies renouvelables à l’horizon 2020. </a:t>
            </a:r>
          </a:p>
          <a:p>
            <a:pPr algn="just" eaLnBrk="1" hangingPunct="1"/>
            <a:r>
              <a:rPr lang="fr-FR" altLang="it-IT" sz="2000" b="1" dirty="0" smtClean="0"/>
              <a:t>Ce pays bénéficie d’atouts considérables pour devenir un acteur majeur des technologies de production d’énergies renouvelables, aussi bien en Europe que dans le monde.</a:t>
            </a:r>
            <a:endParaRPr lang="fr-FR" altLang="it-IT" sz="2000" dirty="0" smtClean="0"/>
          </a:p>
          <a:p>
            <a:pPr algn="just" eaLnBrk="1" hangingPunct="1"/>
            <a:r>
              <a:rPr lang="fr-FR" altLang="it-IT" sz="2000" dirty="0" smtClean="0"/>
              <a:t>La France dispose du premier potentiel agricole européen et du troisième   potentiel forestier.</a:t>
            </a:r>
          </a:p>
          <a:p>
            <a:pPr algn="just" eaLnBrk="1" hangingPunct="1"/>
            <a:r>
              <a:rPr lang="fr-FR" altLang="it-IT" sz="2000" dirty="0" smtClean="0"/>
              <a:t>Elle est la deuxième puissance maritime mondiale.</a:t>
            </a:r>
          </a:p>
          <a:p>
            <a:pPr algn="just" eaLnBrk="1" hangingPunct="1"/>
            <a:r>
              <a:rPr lang="fr-FR" altLang="it-IT" sz="2000" dirty="0" smtClean="0"/>
              <a:t>Ce pays est le second producteur européen d’énergies renouvelables  après l’Allemagne. </a:t>
            </a:r>
            <a:endParaRPr lang="fr-FR" altLang="it-IT" sz="1000" dirty="0" smtClean="0"/>
          </a:p>
          <a:p>
            <a:pPr algn="just" eaLnBrk="1" hangingPunct="1"/>
            <a:r>
              <a:rPr lang="fr-FR" altLang="it-IT" sz="1000" dirty="0" smtClean="0"/>
              <a:t>Fonte: </a:t>
            </a:r>
            <a:r>
              <a:rPr lang="fr-FR" altLang="it-IT" sz="1000" dirty="0" smtClean="0">
                <a:hlinkClick r:id="rId2"/>
              </a:rPr>
              <a:t>www.developpementdurable.gouv.fr</a:t>
            </a:r>
            <a:r>
              <a:rPr lang="fr-FR" altLang="it-IT" sz="1000" dirty="0" smtClean="0"/>
              <a:t> </a:t>
            </a:r>
            <a:endParaRPr lang="fr-FR" altLang="it-IT" sz="2000" dirty="0" smtClean="0"/>
          </a:p>
          <a:p>
            <a:pPr eaLnBrk="1" hangingPunct="1"/>
            <a:endParaRPr lang="fr-FR" altLang="it-IT" dirty="0"/>
          </a:p>
        </p:txBody>
      </p:sp>
      <p:sp>
        <p:nvSpPr>
          <p:cNvPr id="9" name="Rettangolo 8"/>
          <p:cNvSpPr/>
          <p:nvPr/>
        </p:nvSpPr>
        <p:spPr>
          <a:xfrm>
            <a:off x="6948264" y="6165304"/>
            <a:ext cx="1882775"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3" action="ppaction://hlinksldjump"/>
              </a:rPr>
              <a:t>FRANCESE</a:t>
            </a:r>
            <a:endParaRPr lang="it-IT" dirty="0"/>
          </a:p>
        </p:txBody>
      </p:sp>
      <p:pic>
        <p:nvPicPr>
          <p:cNvPr id="2050" name="Picture 2" descr="C:\Users\Utente\Desktop\M I 3 AFM\Logo Economie d'Energie.jpg"/>
          <p:cNvPicPr>
            <a:picLocks noChangeAspect="1" noChangeArrowheads="1"/>
          </p:cNvPicPr>
          <p:nvPr/>
        </p:nvPicPr>
        <p:blipFill>
          <a:blip r:embed="rId4" cstate="print"/>
          <a:srcRect/>
          <a:stretch>
            <a:fillRect/>
          </a:stretch>
        </p:blipFill>
        <p:spPr bwMode="auto">
          <a:xfrm>
            <a:off x="6084168" y="2132856"/>
            <a:ext cx="2771800" cy="1872208"/>
          </a:xfrm>
          <a:prstGeom prst="rect">
            <a:avLst/>
          </a:prstGeom>
          <a:noFill/>
        </p:spPr>
      </p:pic>
    </p:spTree>
  </p:cSld>
  <p:clrMapOvr>
    <a:masterClrMapping/>
  </p:clrMapOvr>
  <p:transition spd="slow">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a:xfrm>
            <a:off x="323850" y="1124744"/>
            <a:ext cx="8642350" cy="2736304"/>
          </a:xfrm>
        </p:spPr>
        <p:txBody>
          <a:bodyPr/>
          <a:lstStyle/>
          <a:p>
            <a:pPr algn="just" eaLnBrk="1" hangingPunct="1">
              <a:defRPr/>
            </a:pPr>
            <a:r>
              <a:rPr lang="fr-FR" altLang="it-IT" sz="2000" b="0" dirty="0" smtClean="0">
                <a:solidFill>
                  <a:schemeClr val="tx1"/>
                </a:solidFill>
                <a:latin typeface="Franklin Gothic Medium" pitchFamily="34" charset="0"/>
              </a:rPr>
              <a:t>La France s’est engagée à porter la part des énergies renouvelables de sa consommation énergétique final, d’à peine 10 % en 2005, à 23 % en 2020. Il s’agit donc de doubler le niveau de production des énergies renouvelables. </a:t>
            </a:r>
            <a:br>
              <a:rPr lang="fr-FR" altLang="it-IT" sz="2000" b="0" dirty="0" smtClean="0">
                <a:solidFill>
                  <a:schemeClr val="tx1"/>
                </a:solidFill>
                <a:latin typeface="Franklin Gothic Medium" pitchFamily="34" charset="0"/>
              </a:rPr>
            </a:br>
            <a:r>
              <a:rPr lang="fr-FR" altLang="it-IT" sz="2000" b="0" dirty="0" smtClean="0">
                <a:solidFill>
                  <a:schemeClr val="tx1"/>
                </a:solidFill>
                <a:latin typeface="Franklin Gothic Medium" pitchFamily="34" charset="0"/>
              </a:rPr>
              <a:t>Une comparaison directe fait donc apparaître que la part des énergies renouvelables en France est en hausse de 5,0 points par rapport à 2005 et de 0,6 point par rapport à 2012, mais est en 2013 en léger retard (-0,8%) par rapport à sa trajectoire.</a:t>
            </a:r>
            <a:r>
              <a:rPr lang="fr-FR" altLang="it-IT" sz="4000" dirty="0" smtClean="0"/>
              <a:t> </a:t>
            </a:r>
          </a:p>
        </p:txBody>
      </p:sp>
      <p:pic>
        <p:nvPicPr>
          <p:cNvPr id="29699"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00338" y="4292600"/>
            <a:ext cx="4391025" cy="236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ttangolo 4"/>
          <p:cNvSpPr/>
          <p:nvPr/>
        </p:nvSpPr>
        <p:spPr>
          <a:xfrm>
            <a:off x="514350" y="293688"/>
            <a:ext cx="2193925"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3" action="ppaction://hlinksldjump"/>
              </a:rPr>
              <a:t>FRANCESE</a:t>
            </a:r>
            <a:endParaRPr lang="it-IT" dirty="0"/>
          </a:p>
        </p:txBody>
      </p:sp>
    </p:spTree>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99187" y="1556792"/>
            <a:ext cx="2944813" cy="288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Text Box 7"/>
          <p:cNvSpPr txBox="1">
            <a:spLocks noChangeArrowheads="1"/>
          </p:cNvSpPr>
          <p:nvPr/>
        </p:nvSpPr>
        <p:spPr bwMode="auto">
          <a:xfrm>
            <a:off x="1115616" y="476672"/>
            <a:ext cx="311008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fr-FR" altLang="it-IT" sz="2800" b="1" dirty="0" smtClean="0"/>
              <a:t>Le Panneau Solaire</a:t>
            </a:r>
            <a:endParaRPr lang="fr-FR" altLang="it-IT" sz="2800" b="1" dirty="0"/>
          </a:p>
        </p:txBody>
      </p:sp>
      <p:sp>
        <p:nvSpPr>
          <p:cNvPr id="30726" name="Text Box 8"/>
          <p:cNvSpPr txBox="1">
            <a:spLocks noChangeArrowheads="1"/>
          </p:cNvSpPr>
          <p:nvPr/>
        </p:nvSpPr>
        <p:spPr bwMode="auto">
          <a:xfrm>
            <a:off x="0" y="1196752"/>
            <a:ext cx="6213475"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just" eaLnBrk="1" hangingPunct="1"/>
            <a:r>
              <a:rPr lang="fr-FR" altLang="it-IT" sz="2000" dirty="0" smtClean="0"/>
              <a:t>Un </a:t>
            </a:r>
            <a:r>
              <a:rPr lang="fr-FR" altLang="it-IT" sz="2000" b="1" dirty="0" smtClean="0"/>
              <a:t>panneau solaire</a:t>
            </a:r>
            <a:r>
              <a:rPr lang="fr-FR" altLang="it-IT" sz="2000" dirty="0" smtClean="0"/>
              <a:t> est un dispositif technologique énergétique à base de capteurs solaires thermiques ou photovoltaïques et destiné à convertir le rayonnement solaire en énergie thermique ou électrique.</a:t>
            </a:r>
          </a:p>
          <a:p>
            <a:pPr algn="just" eaLnBrk="1" hangingPunct="1"/>
            <a:r>
              <a:rPr lang="fr-FR" altLang="it-IT" sz="2000" dirty="0" smtClean="0"/>
              <a:t>On distingue trois types de panneaux solaires :</a:t>
            </a:r>
          </a:p>
          <a:p>
            <a:pPr algn="just" eaLnBrk="1" hangingPunct="1">
              <a:buFont typeface="Arial" pitchFamily="34" charset="0"/>
              <a:buChar char="•"/>
            </a:pPr>
            <a:r>
              <a:rPr lang="fr-FR" altLang="it-IT" sz="2000" dirty="0" smtClean="0"/>
              <a:t>Les panneaux solaires thermiques, qui piègent la chaleur du rayonnement solaire et la transfèrent à un fluide caloporteur ;</a:t>
            </a:r>
          </a:p>
          <a:p>
            <a:pPr algn="just" eaLnBrk="1" hangingPunct="1">
              <a:buFont typeface="Arial" pitchFamily="34" charset="0"/>
              <a:buChar char="•"/>
            </a:pPr>
            <a:r>
              <a:rPr lang="fr-FR" altLang="it-IT" sz="2000" dirty="0" smtClean="0"/>
              <a:t>Les panneaux solaires photovoltaïques, qui convertissent le rayonnement solaire en électricité;</a:t>
            </a:r>
          </a:p>
          <a:p>
            <a:pPr algn="just" eaLnBrk="1" hangingPunct="1">
              <a:buFont typeface="Arial" pitchFamily="34" charset="0"/>
              <a:buChar char="•"/>
            </a:pPr>
            <a:r>
              <a:rPr lang="fr-FR" altLang="it-IT" sz="2000" dirty="0" smtClean="0"/>
              <a:t>Les panneaux photovoltaïques thermiques qui produisent à la fois de l'électricité et de la chaleur tout en améliorant le rendement des panneaux solaires photovoltaïque en évitant la surchauffe des modules. </a:t>
            </a:r>
            <a:endParaRPr lang="fr-FR" altLang="it-IT" sz="2000" dirty="0"/>
          </a:p>
        </p:txBody>
      </p:sp>
      <p:sp>
        <p:nvSpPr>
          <p:cNvPr id="9" name="Rettangolo 8"/>
          <p:cNvSpPr/>
          <p:nvPr/>
        </p:nvSpPr>
        <p:spPr>
          <a:xfrm>
            <a:off x="6732240" y="5517232"/>
            <a:ext cx="2193925"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3" action="ppaction://hlinksldjump"/>
              </a:rPr>
              <a:t>FRANCESE</a:t>
            </a:r>
            <a:endParaRPr lang="it-IT" dirty="0"/>
          </a:p>
        </p:txBody>
      </p:sp>
    </p:spTree>
  </p:cSld>
  <p:clrMapOvr>
    <a:masterClrMapping/>
  </p:clrMapOvr>
  <p:transition spd="slow">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0" y="-387350"/>
            <a:ext cx="9371013" cy="2146300"/>
          </a:xfrm>
        </p:spPr>
        <p:txBody>
          <a:bodyPr/>
          <a:lstStyle/>
          <a:p>
            <a:pPr eaLnBrk="1" hangingPunct="1">
              <a:defRPr/>
            </a:pPr>
            <a:r>
              <a:rPr lang="fr-FR" altLang="it-IT" smtClean="0"/>
              <a:t>Quelles économies permettent les </a:t>
            </a:r>
            <a:br>
              <a:rPr lang="fr-FR" altLang="it-IT" smtClean="0"/>
            </a:br>
            <a:r>
              <a:rPr lang="fr-FR" altLang="it-IT" smtClean="0"/>
              <a:t>panneaux solaires? </a:t>
            </a:r>
            <a:endParaRPr lang="it-IT" altLang="it-IT" smtClean="0"/>
          </a:p>
        </p:txBody>
      </p:sp>
      <p:sp>
        <p:nvSpPr>
          <p:cNvPr id="31747" name="Text Box 4"/>
          <p:cNvSpPr txBox="1">
            <a:spLocks noChangeArrowheads="1"/>
          </p:cNvSpPr>
          <p:nvPr/>
        </p:nvSpPr>
        <p:spPr bwMode="auto">
          <a:xfrm>
            <a:off x="0" y="1628775"/>
            <a:ext cx="8101013"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just" eaLnBrk="1" hangingPunct="1"/>
            <a:r>
              <a:rPr lang="fr-FR" altLang="it-IT" sz="2400" dirty="0" smtClean="0"/>
              <a:t>Le coût de fonctionnement des panneaux photovoltaïques est très faible car leur entretien est très réduit, et ils ne nécessitent ni combustible, ni transport, ni personnel hautement spécialisé.</a:t>
            </a:r>
            <a:endParaRPr lang="fr-FR" altLang="it-IT" sz="2400" dirty="0"/>
          </a:p>
          <a:p>
            <a:pPr algn="just" eaLnBrk="1" hangingPunct="1"/>
            <a:r>
              <a:rPr lang="fr-FR" altLang="it-IT" sz="2400" dirty="0"/>
              <a:t>L'utilisation d'un système de panneau solaire peut créer une économie annuelle de 80 pour cent sur ​​les coûts de production d'eau chaude sanitaire, et de 60 à 70 pour cent en ce qui concerne les coûts de chauffage des environnements</a:t>
            </a:r>
            <a:r>
              <a:rPr lang="fr-FR" altLang="it-IT" sz="2400" dirty="0" smtClean="0"/>
              <a:t>.</a:t>
            </a:r>
          </a:p>
          <a:p>
            <a:pPr eaLnBrk="1" hangingPunct="1"/>
            <a:endParaRPr lang="it-IT" altLang="it-IT" sz="2400" dirty="0"/>
          </a:p>
        </p:txBody>
      </p:sp>
      <p:pic>
        <p:nvPicPr>
          <p:cNvPr id="31748"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92725" y="4149725"/>
            <a:ext cx="3527425" cy="244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p:cNvSpPr/>
          <p:nvPr/>
        </p:nvSpPr>
        <p:spPr>
          <a:xfrm>
            <a:off x="2771775" y="6196013"/>
            <a:ext cx="2193925"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3" action="ppaction://hlinksldjump"/>
              </a:rPr>
              <a:t>FRANCESE</a:t>
            </a:r>
            <a:endParaRPr lang="it-IT" dirty="0"/>
          </a:p>
        </p:txBody>
      </p:sp>
      <p:sp>
        <p:nvSpPr>
          <p:cNvPr id="8" name="Rettangolo 7"/>
          <p:cNvSpPr/>
          <p:nvPr/>
        </p:nvSpPr>
        <p:spPr>
          <a:xfrm>
            <a:off x="323850" y="4293097"/>
            <a:ext cx="4464174" cy="246221"/>
          </a:xfrm>
          <a:prstGeom prst="rect">
            <a:avLst/>
          </a:prstGeom>
        </p:spPr>
        <p:txBody>
          <a:bodyPr wrap="square">
            <a:spAutoFit/>
          </a:bodyPr>
          <a:lstStyle/>
          <a:p>
            <a:pPr lvl="0"/>
            <a:r>
              <a:rPr lang="fr-FR" altLang="it-IT" sz="1000" dirty="0" smtClean="0">
                <a:solidFill>
                  <a:srgbClr val="FFFFFF"/>
                </a:solidFill>
              </a:rPr>
              <a:t>Fonte: </a:t>
            </a:r>
            <a:r>
              <a:rPr lang="fr-FR" altLang="it-IT" sz="1000" dirty="0" smtClean="0">
                <a:solidFill>
                  <a:srgbClr val="FFFFFF"/>
                </a:solidFill>
                <a:hlinkClick r:id="rId4"/>
              </a:rPr>
              <a:t>www.developpementdurable.gouv.fr</a:t>
            </a:r>
            <a:r>
              <a:rPr lang="fr-FR" altLang="it-IT" sz="1000" dirty="0" smtClean="0">
                <a:solidFill>
                  <a:srgbClr val="FFFFFF"/>
                </a:solidFill>
              </a:rPr>
              <a:t> </a:t>
            </a:r>
            <a:endParaRPr lang="fr-FR" altLang="it-IT" sz="2000" dirty="0" smtClean="0">
              <a:solidFill>
                <a:srgbClr val="FFFFFF"/>
              </a:solidFill>
            </a:endParaRPr>
          </a:p>
        </p:txBody>
      </p:sp>
    </p:spTree>
  </p:cSld>
  <p:clrMapOvr>
    <a:masterClrMapping/>
  </p:clrMapOvr>
  <p:transition spd="slow">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107950" y="404813"/>
            <a:ext cx="93599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it-IT" altLang="it-IT" sz="4400"/>
              <a:t>LE ENERGIE RINNOVABILI</a:t>
            </a:r>
          </a:p>
        </p:txBody>
      </p:sp>
      <p:sp>
        <p:nvSpPr>
          <p:cNvPr id="32771" name="Text Box 5"/>
          <p:cNvSpPr txBox="1">
            <a:spLocks noChangeArrowheads="1"/>
          </p:cNvSpPr>
          <p:nvPr/>
        </p:nvSpPr>
        <p:spPr bwMode="auto">
          <a:xfrm>
            <a:off x="250825" y="1268413"/>
            <a:ext cx="6983413" cy="393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hangingPunct="1"/>
            <a:r>
              <a:rPr lang="it-IT" altLang="it-IT" dirty="0"/>
              <a:t>	ENERGIE RINNOVABILI</a:t>
            </a:r>
            <a:r>
              <a:rPr lang="it-IT" altLang="it-IT" dirty="0">
                <a:sym typeface="Wingdings" pitchFamily="2" charset="2"/>
              </a:rPr>
              <a:t></a:t>
            </a:r>
            <a:r>
              <a:rPr lang="it-IT" altLang="it-IT" dirty="0"/>
              <a:t>INESAURIBILI</a:t>
            </a:r>
            <a:r>
              <a:rPr lang="it-IT" altLang="it-IT" dirty="0">
                <a:sym typeface="Wingdings" pitchFamily="2" charset="2"/>
              </a:rPr>
              <a:t></a:t>
            </a:r>
            <a:r>
              <a:rPr lang="it-IT" altLang="it-IT" dirty="0"/>
              <a:t>ENERGIA ALTERNATIVA</a:t>
            </a:r>
            <a:r>
              <a:rPr lang="it-IT" altLang="it-IT" dirty="0">
                <a:sym typeface="Wingdings" pitchFamily="2" charset="2"/>
              </a:rPr>
              <a:t></a:t>
            </a:r>
            <a:r>
              <a:rPr lang="it-IT" altLang="it-IT" dirty="0"/>
              <a:t>ENERGIA PULITA</a:t>
            </a:r>
          </a:p>
          <a:p>
            <a:pPr eaLnBrk="1" hangingPunct="1"/>
            <a:endParaRPr lang="it-IT" altLang="it-IT" dirty="0"/>
          </a:p>
          <a:p>
            <a:pPr eaLnBrk="1" hangingPunct="1"/>
            <a:endParaRPr lang="it-IT" altLang="it-IT" dirty="0"/>
          </a:p>
          <a:p>
            <a:pPr eaLnBrk="1" hangingPunct="1"/>
            <a:endParaRPr lang="it-IT" altLang="it-IT" dirty="0"/>
          </a:p>
          <a:p>
            <a:pPr eaLnBrk="1" hangingPunct="1"/>
            <a:endParaRPr lang="it-IT" altLang="it-IT" dirty="0"/>
          </a:p>
          <a:p>
            <a:pPr eaLnBrk="1" hangingPunct="1"/>
            <a:r>
              <a:rPr lang="it-IT" altLang="it-IT" dirty="0"/>
              <a:t>LE ENERGIE RINNOVABILI SONO:</a:t>
            </a:r>
          </a:p>
          <a:p>
            <a:pPr eaLnBrk="1" hangingPunct="1"/>
            <a:r>
              <a:rPr lang="it-IT" altLang="it-IT" dirty="0"/>
              <a:t>-ENRGIA EOLICA;</a:t>
            </a:r>
          </a:p>
          <a:p>
            <a:pPr eaLnBrk="1" hangingPunct="1"/>
            <a:r>
              <a:rPr lang="it-IT" altLang="it-IT" dirty="0"/>
              <a:t>-ENERGIA SOLARE;							</a:t>
            </a:r>
          </a:p>
          <a:p>
            <a:pPr eaLnBrk="1" hangingPunct="1"/>
            <a:r>
              <a:rPr lang="it-IT" altLang="it-IT" dirty="0"/>
              <a:t>-ENERGIA GEOTERMICA;</a:t>
            </a:r>
          </a:p>
          <a:p>
            <a:pPr eaLnBrk="1" hangingPunct="1"/>
            <a:r>
              <a:rPr lang="it-IT" altLang="it-IT" dirty="0"/>
              <a:t>-LE BIOMASSE;</a:t>
            </a:r>
          </a:p>
          <a:p>
            <a:pPr eaLnBrk="1" hangingPunct="1"/>
            <a:r>
              <a:rPr lang="it-IT" altLang="it-IT" dirty="0"/>
              <a:t>-ENERGIA MARINA;</a:t>
            </a:r>
          </a:p>
          <a:p>
            <a:pPr eaLnBrk="1" hangingPunct="1"/>
            <a:r>
              <a:rPr lang="it-IT" altLang="it-IT" dirty="0"/>
              <a:t>-ENERGIA </a:t>
            </a:r>
            <a:r>
              <a:rPr lang="it-IT" altLang="it-IT" dirty="0" smtClean="0"/>
              <a:t>IDROELETTRICA </a:t>
            </a:r>
            <a:endParaRPr lang="it-IT" altLang="it-IT" dirty="0"/>
          </a:p>
        </p:txBody>
      </p:sp>
      <p:pic>
        <p:nvPicPr>
          <p:cNvPr id="32772" name="Picture 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211638" y="3429000"/>
            <a:ext cx="4592637"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lstStyle/>
          <a:p>
            <a:pPr eaLnBrk="1" hangingPunct="1">
              <a:defRPr/>
            </a:pPr>
            <a:r>
              <a:rPr lang="it-IT" altLang="it-IT" dirty="0" smtClean="0">
                <a:hlinkClick r:id="rId2" action="ppaction://hlinksldjump"/>
              </a:rPr>
              <a:t>Il risparmio finanziario</a:t>
            </a:r>
            <a:endParaRPr lang="it-IT" altLang="it-IT" dirty="0" smtClean="0"/>
          </a:p>
        </p:txBody>
      </p:sp>
      <p:sp>
        <p:nvSpPr>
          <p:cNvPr id="68611" name="Rectangle 3"/>
          <p:cNvSpPr>
            <a:spLocks noGrp="1" noChangeArrowheads="1"/>
          </p:cNvSpPr>
          <p:nvPr>
            <p:ph type="body" idx="1"/>
          </p:nvPr>
        </p:nvSpPr>
        <p:spPr>
          <a:xfrm>
            <a:off x="133350" y="1268413"/>
            <a:ext cx="8686800" cy="3700462"/>
          </a:xfrm>
        </p:spPr>
        <p:txBody>
          <a:bodyPr/>
          <a:lstStyle/>
          <a:p>
            <a:pPr algn="just" eaLnBrk="1" hangingPunct="1">
              <a:buFont typeface="Wingdings" pitchFamily="2" charset="2"/>
              <a:buNone/>
              <a:defRPr/>
            </a:pPr>
            <a:r>
              <a:rPr lang="it-IT" altLang="it-IT" sz="2800" dirty="0" smtClean="0"/>
              <a:t>In economia il </a:t>
            </a:r>
            <a:r>
              <a:rPr lang="it-IT" altLang="it-IT" sz="2800" b="1" dirty="0" smtClean="0"/>
              <a:t>risparmio</a:t>
            </a:r>
            <a:r>
              <a:rPr lang="it-IT" altLang="it-IT" sz="2800" dirty="0" smtClean="0"/>
              <a:t> è la quota del reddito di persone, imprese o istituzioni che non viene spesa nel periodo in cui il reddito è percepito, ma è accantonato per essere speso in un momento futuro. Il risparmio è dunque un sacrificio del consumo presente, in vista di un maggiore consumo futuro. </a:t>
            </a:r>
            <a:r>
              <a:rPr lang="it-IT" altLang="it-IT" sz="1000" dirty="0" smtClean="0"/>
              <a:t>Fonte: </a:t>
            </a:r>
            <a:r>
              <a:rPr lang="it-IT" altLang="it-IT" sz="1000" dirty="0" smtClean="0">
                <a:hlinkClick r:id="rId3"/>
              </a:rPr>
              <a:t>www.docplayer.it</a:t>
            </a:r>
            <a:r>
              <a:rPr lang="it-IT" altLang="it-IT" sz="1000" dirty="0" smtClean="0"/>
              <a:t> </a:t>
            </a:r>
            <a:endParaRPr lang="it-IT" altLang="it-IT" sz="2800" dirty="0" smtClean="0"/>
          </a:p>
          <a:p>
            <a:pPr algn="just" eaLnBrk="1" hangingPunct="1">
              <a:buFont typeface="Wingdings" pitchFamily="2" charset="2"/>
              <a:buNone/>
              <a:defRPr/>
            </a:pPr>
            <a:endParaRPr lang="it-IT" altLang="it-IT" sz="2400" dirty="0" smtClean="0"/>
          </a:p>
        </p:txBody>
      </p:sp>
      <p:pic>
        <p:nvPicPr>
          <p:cNvPr id="5124"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84438" y="4508500"/>
            <a:ext cx="4176712" cy="205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ttangolo 4"/>
          <p:cNvSpPr/>
          <p:nvPr/>
        </p:nvSpPr>
        <p:spPr>
          <a:xfrm>
            <a:off x="7308850" y="6145213"/>
            <a:ext cx="1584325" cy="236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2" action="ppaction://hlinksldjump"/>
              </a:rPr>
              <a:t>STORIA</a:t>
            </a:r>
            <a:endParaRPr lang="it-IT" dirty="0"/>
          </a:p>
        </p:txBody>
      </p:sp>
    </p:spTree>
  </p:cSld>
  <p:clrMapOvr>
    <a:masterClrMapping/>
  </p:clrMapOvr>
  <p:transition spd="slow">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395536" y="2028"/>
            <a:ext cx="8229600" cy="1143000"/>
          </a:xfrm>
        </p:spPr>
        <p:txBody>
          <a:bodyPr/>
          <a:lstStyle/>
          <a:p>
            <a:pPr>
              <a:defRPr/>
            </a:pPr>
            <a:r>
              <a:rPr lang="it-IT" dirty="0" smtClean="0"/>
              <a:t>CHE COSA SONO?</a:t>
            </a:r>
            <a:r>
              <a:rPr lang="it-IT" dirty="0" smtClean="0">
                <a:effectLst/>
              </a:rPr>
              <a:t> </a:t>
            </a:r>
          </a:p>
        </p:txBody>
      </p:sp>
      <p:sp>
        <p:nvSpPr>
          <p:cNvPr id="33795" name="Rectangle 3"/>
          <p:cNvSpPr>
            <a:spLocks noGrp="1" noChangeArrowheads="1"/>
          </p:cNvSpPr>
          <p:nvPr>
            <p:ph type="body" idx="1"/>
          </p:nvPr>
        </p:nvSpPr>
        <p:spPr>
          <a:xfrm>
            <a:off x="0" y="879422"/>
            <a:ext cx="6444208" cy="4525962"/>
          </a:xfrm>
          <a:noFill/>
          <a:extLst>
            <a:ext uri="{909E8E84-426E-40DD-AFC4-6F175D3DCCD1}">
              <a14:hiddenFill xmlns="" xmlns:a14="http://schemas.microsoft.com/office/drawing/2010/main">
                <a:solidFill>
                  <a:srgbClr val="FFFFFF"/>
                </a:solidFill>
              </a14:hiddenFill>
            </a:ext>
          </a:extLst>
        </p:spPr>
        <p:txBody>
          <a:bodyPr/>
          <a:lstStyle/>
          <a:p>
            <a:pPr algn="just">
              <a:lnSpc>
                <a:spcPct val="80000"/>
              </a:lnSpc>
              <a:buFont typeface="Wingdings" pitchFamily="2" charset="2"/>
              <a:buNone/>
            </a:pPr>
            <a:r>
              <a:rPr lang="it-IT" altLang="it-IT" sz="2400" dirty="0" smtClean="0">
                <a:effectLst/>
              </a:rPr>
              <a:t>     Con il termine energie rinnovabili si intendono forme di energia che si rigenerano in tempi brevi se confrontati con i tempi caratteristici della storia umana. Le fonti di tali forme di energia sono dette risorse energetiche rinnovabili e in generale sono risorse naturali. Grazie alla loro capacità di rigenerarsi, molte risorse energetiche rinnovabili sono "inesauribili", cioè si rigenerano almeno alla stessa velocità con cui vengono consumate o non sono "esauribili" nella scala dei tempi di "ere geologiche". Le energie rinnovabili sono forme di energia alternative alle tradizionali fonti fossili (che sono invece energie non rinnovabili) e molte di esse hanno la peculiarità di essere "energie pulite", ovvero di non immettere nell'atmosfera sostanze inquinanti</a:t>
            </a:r>
          </a:p>
          <a:p>
            <a:pPr algn="ctr">
              <a:lnSpc>
                <a:spcPct val="80000"/>
              </a:lnSpc>
              <a:buFont typeface="Wingdings" pitchFamily="2" charset="2"/>
              <a:buNone/>
            </a:pPr>
            <a:endParaRPr lang="it-IT" altLang="it-IT" sz="2400" dirty="0" smtClean="0">
              <a:effectLst/>
            </a:endParaRPr>
          </a:p>
          <a:p>
            <a:pPr>
              <a:lnSpc>
                <a:spcPct val="80000"/>
              </a:lnSpc>
              <a:buFont typeface="Wingdings" pitchFamily="2" charset="2"/>
              <a:buNone/>
            </a:pPr>
            <a:endParaRPr lang="it-IT" altLang="it-IT" sz="2000" dirty="0" smtClean="0">
              <a:effectLst/>
            </a:endParaRPr>
          </a:p>
          <a:p>
            <a:pPr>
              <a:lnSpc>
                <a:spcPct val="80000"/>
              </a:lnSpc>
              <a:buFont typeface="Wingdings" pitchFamily="2" charset="2"/>
              <a:buNone/>
            </a:pPr>
            <a:endParaRPr lang="it-IT" altLang="it-IT" sz="1200" dirty="0" smtClean="0">
              <a:effectLst/>
            </a:endParaRPr>
          </a:p>
          <a:p>
            <a:pPr>
              <a:lnSpc>
                <a:spcPct val="80000"/>
              </a:lnSpc>
              <a:buFont typeface="Wingdings" pitchFamily="2" charset="2"/>
              <a:buNone/>
            </a:pPr>
            <a:r>
              <a:rPr lang="it-IT" altLang="it-IT" sz="1200" dirty="0" smtClean="0">
                <a:effectLst/>
              </a:rPr>
              <a:t>Fonte: </a:t>
            </a:r>
            <a:r>
              <a:rPr lang="it-IT" altLang="it-IT" sz="1200" dirty="0" smtClean="0">
                <a:effectLst/>
                <a:hlinkClick r:id="rId2"/>
              </a:rPr>
              <a:t>www.wikipedia.org/</a:t>
            </a:r>
            <a:r>
              <a:rPr lang="it-IT" altLang="it-IT" sz="1200" dirty="0" err="1" smtClean="0">
                <a:effectLst/>
                <a:hlinkClick r:id="rId2"/>
              </a:rPr>
              <a:t>wiki</a:t>
            </a:r>
            <a:r>
              <a:rPr lang="it-IT" altLang="it-IT" sz="1200" dirty="0" smtClean="0">
                <a:effectLst/>
                <a:hlinkClick r:id="rId2"/>
              </a:rPr>
              <a:t>/</a:t>
            </a:r>
            <a:r>
              <a:rPr lang="it-IT" altLang="it-IT" sz="1200" dirty="0" err="1" smtClean="0">
                <a:effectLst/>
                <a:hlinkClick r:id="rId2"/>
              </a:rPr>
              <a:t>Energie_rinnovabili</a:t>
            </a:r>
            <a:r>
              <a:rPr lang="it-IT" altLang="it-IT" sz="1200" dirty="0" smtClean="0">
                <a:effectLst/>
              </a:rPr>
              <a:t> </a:t>
            </a:r>
          </a:p>
          <a:p>
            <a:pPr>
              <a:lnSpc>
                <a:spcPct val="80000"/>
              </a:lnSpc>
              <a:buFont typeface="Wingdings" pitchFamily="2" charset="2"/>
              <a:buNone/>
            </a:pPr>
            <a:endParaRPr lang="it-IT" altLang="it-IT" sz="1200" dirty="0" smtClean="0">
              <a:effectLst/>
            </a:endParaRPr>
          </a:p>
        </p:txBody>
      </p:sp>
      <p:pic>
        <p:nvPicPr>
          <p:cNvPr id="3379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18448" y="4293096"/>
            <a:ext cx="2519363" cy="233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noFill/>
          <a:extLst>
            <a:ext uri="{909E8E84-426E-40DD-AFC4-6F175D3DCCD1}">
              <a14:hiddenFill xmlns="" xmlns:a14="http://schemas.microsoft.com/office/drawing/2010/main">
                <a:solidFill>
                  <a:srgbClr val="FFFFFF"/>
                </a:solidFill>
              </a14:hiddenFill>
            </a:ext>
          </a:extLst>
        </p:spPr>
        <p:txBody>
          <a:bodyPr/>
          <a:lstStyle/>
          <a:p>
            <a:r>
              <a:rPr lang="it-IT" altLang="it-IT" sz="4000" b="0" smtClean="0">
                <a:effectLst/>
              </a:rPr>
              <a:t>ENERGIE RINNOVABILI IN ITALIA</a:t>
            </a:r>
            <a:r>
              <a:rPr lang="it-IT" altLang="it-IT" sz="4000" smtClean="0">
                <a:effectLst/>
              </a:rPr>
              <a:t> </a:t>
            </a:r>
          </a:p>
        </p:txBody>
      </p:sp>
      <p:sp>
        <p:nvSpPr>
          <p:cNvPr id="34819" name="Rectangle 3"/>
          <p:cNvSpPr>
            <a:spLocks noGrp="1" noChangeArrowheads="1"/>
          </p:cNvSpPr>
          <p:nvPr>
            <p:ph type="body" idx="1"/>
          </p:nvPr>
        </p:nvSpPr>
        <p:spPr>
          <a:xfrm>
            <a:off x="250825" y="1700213"/>
            <a:ext cx="4330700" cy="4525962"/>
          </a:xfrm>
          <a:noFill/>
          <a:extLst>
            <a:ext uri="{909E8E84-426E-40DD-AFC4-6F175D3DCCD1}">
              <a14:hiddenFill xmlns="" xmlns:a14="http://schemas.microsoft.com/office/drawing/2010/main">
                <a:solidFill>
                  <a:srgbClr val="FFFFFF"/>
                </a:solidFill>
              </a14:hiddenFill>
            </a:ext>
          </a:extLst>
        </p:spPr>
        <p:txBody>
          <a:bodyPr/>
          <a:lstStyle/>
          <a:p>
            <a:pPr algn="just">
              <a:lnSpc>
                <a:spcPct val="80000"/>
              </a:lnSpc>
              <a:buFont typeface="Wingdings" pitchFamily="2" charset="2"/>
              <a:buNone/>
            </a:pPr>
            <a:r>
              <a:rPr lang="it-IT" altLang="it-IT" sz="1800" dirty="0" smtClean="0">
                <a:effectLst/>
              </a:rPr>
              <a:t>ROMA – Non solo le energie rinnovabili sono diffuse ormai nel 100% dei Comuni italiani, ma il nostro Paese conquista il primo posto nel mondo per il solare. E il contributo ai consumi elettrici schizza al 38%. Negli ultimi dieci anni le fonti rinnovabili hanno contribuito a cambiare il sistema energetico italiano. Oggi gli impianti sono presenti in tutti gli 8.047 Comuni italiani, con una progressione costante (erano appena 356 nel 2005, 3.190 nel 2007, 6.993 nel 2009) e con risultati sempre più importanti di copertura dei fabbisogni elettrici e termici locali</a:t>
            </a:r>
          </a:p>
          <a:p>
            <a:pPr>
              <a:lnSpc>
                <a:spcPct val="80000"/>
              </a:lnSpc>
              <a:buFont typeface="Wingdings" pitchFamily="2" charset="2"/>
              <a:buNone/>
            </a:pPr>
            <a:r>
              <a:rPr lang="it-IT" altLang="it-IT" sz="1800" dirty="0" smtClean="0">
                <a:effectLst/>
              </a:rPr>
              <a:t>	</a:t>
            </a:r>
            <a:r>
              <a:rPr lang="it-IT" altLang="it-IT" sz="1200" dirty="0" smtClean="0">
                <a:effectLst/>
              </a:rPr>
              <a:t>Fonte:  </a:t>
            </a:r>
            <a:r>
              <a:rPr lang="it-IT" altLang="it-IT" sz="1800" dirty="0" smtClean="0">
                <a:effectLst/>
              </a:rPr>
              <a:t>			</a:t>
            </a:r>
          </a:p>
          <a:p>
            <a:pPr>
              <a:lnSpc>
                <a:spcPct val="80000"/>
              </a:lnSpc>
              <a:buFont typeface="Wingdings" pitchFamily="2" charset="2"/>
              <a:buNone/>
            </a:pPr>
            <a:r>
              <a:rPr lang="it-IT" altLang="it-IT" sz="900" dirty="0" smtClean="0">
                <a:effectLst/>
                <a:hlinkClick r:id="rId2"/>
              </a:rPr>
              <a:t> www.repubblica.it/ambiente/2015/05/13/news/rinnovabili_italia_prima_al_mondo_per_il_solare-114238347/</a:t>
            </a:r>
            <a:r>
              <a:rPr lang="it-IT" altLang="it-IT" sz="900" dirty="0" smtClean="0">
                <a:effectLst/>
              </a:rPr>
              <a:t> </a:t>
            </a:r>
          </a:p>
          <a:p>
            <a:pPr>
              <a:lnSpc>
                <a:spcPct val="80000"/>
              </a:lnSpc>
              <a:buFont typeface="Wingdings" pitchFamily="2" charset="2"/>
              <a:buNone/>
            </a:pPr>
            <a:endParaRPr lang="it-IT" altLang="it-IT" sz="900" dirty="0" smtClean="0">
              <a:effectLst/>
            </a:endParaRPr>
          </a:p>
        </p:txBody>
      </p:sp>
      <p:pic>
        <p:nvPicPr>
          <p:cNvPr id="3482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2565400"/>
            <a:ext cx="4438650" cy="250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9113" y="548680"/>
            <a:ext cx="8229600" cy="1143000"/>
          </a:xfrm>
        </p:spPr>
        <p:txBody>
          <a:bodyPr/>
          <a:lstStyle/>
          <a:p>
            <a:pPr>
              <a:defRPr/>
            </a:pPr>
            <a:r>
              <a:rPr lang="it-IT" dirty="0" smtClean="0"/>
              <a:t>EDUCAZIONE </a:t>
            </a:r>
            <a:br>
              <a:rPr lang="it-IT" dirty="0" smtClean="0"/>
            </a:br>
            <a:r>
              <a:rPr lang="it-IT" dirty="0" smtClean="0"/>
              <a:t>FISICA</a:t>
            </a:r>
            <a:br>
              <a:rPr lang="it-IT" dirty="0" smtClean="0"/>
            </a:br>
            <a:r>
              <a:rPr lang="it-IT" dirty="0" smtClean="0">
                <a:hlinkClick r:id="rId2" action="ppaction://hlinksldjump"/>
              </a:rPr>
              <a:t>Vantaggi dell’attività fisica</a:t>
            </a:r>
            <a:endParaRPr lang="it-IT" dirty="0"/>
          </a:p>
        </p:txBody>
      </p:sp>
      <p:pic>
        <p:nvPicPr>
          <p:cNvPr id="3584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7824" y="2754707"/>
            <a:ext cx="2779798" cy="272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eccia a destra 3"/>
          <p:cNvSpPr/>
          <p:nvPr/>
        </p:nvSpPr>
        <p:spPr>
          <a:xfrm>
            <a:off x="6372225" y="6002338"/>
            <a:ext cx="2376488" cy="595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4" action="ppaction://hlinksldjump"/>
              </a:rPr>
              <a:t>COSTI SPORTIVI</a:t>
            </a:r>
            <a:endParaRPr lang="it-IT" dirty="0"/>
          </a:p>
        </p:txBody>
      </p:sp>
      <p:sp>
        <p:nvSpPr>
          <p:cNvPr id="5" name="Freccia a destra 4"/>
          <p:cNvSpPr/>
          <p:nvPr/>
        </p:nvSpPr>
        <p:spPr>
          <a:xfrm>
            <a:off x="5957888" y="5229225"/>
            <a:ext cx="3203575" cy="682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smtClean="0">
                <a:hlinkClick r:id="rId5" action="ppaction://hlinksldjump"/>
              </a:rPr>
              <a:t>VANTAGGI</a:t>
            </a:r>
            <a:endParaRPr lang="it-IT" dirty="0"/>
          </a:p>
        </p:txBody>
      </p:sp>
    </p:spTree>
  </p:cSld>
  <p:clrMapOvr>
    <a:masterClrMapping/>
  </p:clrMapOvr>
  <p:transition spd="slow">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a:xfrm>
            <a:off x="-1681285" y="-22225"/>
            <a:ext cx="8229600" cy="1143000"/>
          </a:xfrm>
        </p:spPr>
        <p:txBody>
          <a:bodyPr/>
          <a:lstStyle/>
          <a:p>
            <a:pPr eaLnBrk="1" hangingPunct="1">
              <a:defRPr/>
            </a:pPr>
            <a:r>
              <a:rPr lang="it-IT" altLang="it-IT" dirty="0" smtClean="0"/>
              <a:t>I vantaggi nel fare </a:t>
            </a:r>
            <a:br>
              <a:rPr lang="it-IT" altLang="it-IT" dirty="0" smtClean="0"/>
            </a:br>
            <a:r>
              <a:rPr lang="it-IT" altLang="it-IT" dirty="0" smtClean="0"/>
              <a:t>attività fisica</a:t>
            </a:r>
          </a:p>
        </p:txBody>
      </p:sp>
      <p:sp>
        <p:nvSpPr>
          <p:cNvPr id="93187" name="Rectangle 3"/>
          <p:cNvSpPr>
            <a:spLocks noGrp="1" noChangeArrowheads="1"/>
          </p:cNvSpPr>
          <p:nvPr>
            <p:ph type="body" idx="1"/>
          </p:nvPr>
        </p:nvSpPr>
        <p:spPr>
          <a:xfrm>
            <a:off x="0" y="1196752"/>
            <a:ext cx="6767736" cy="5257800"/>
          </a:xfrm>
        </p:spPr>
        <p:txBody>
          <a:bodyPr/>
          <a:lstStyle/>
          <a:p>
            <a:pPr algn="just" eaLnBrk="1" hangingPunct="1">
              <a:lnSpc>
                <a:spcPct val="80000"/>
              </a:lnSpc>
              <a:buFont typeface="Wingdings" pitchFamily="2" charset="2"/>
              <a:buNone/>
              <a:defRPr/>
            </a:pPr>
            <a:r>
              <a:rPr lang="it-IT" altLang="it-IT" sz="1600" i="1" dirty="0" smtClean="0"/>
              <a:t> </a:t>
            </a:r>
            <a:r>
              <a:rPr lang="it-IT" altLang="it-IT" sz="2000" dirty="0" smtClean="0"/>
              <a:t>Tutti sanno che lo sport è importante per rimanere in salute, ma forse non tutti si rendono conto di quanto l'attività fisica sia potente come mezzo per prevenire o addirittura curare molte malattie.  Per mantenersi in salute, anche in tarda età, è necessario praticare sport, ma purtroppo si riscontra che ciò non avviene neanche tra i giovani.</a:t>
            </a:r>
          </a:p>
          <a:p>
            <a:pPr algn="just" eaLnBrk="1" hangingPunct="1">
              <a:lnSpc>
                <a:spcPct val="80000"/>
              </a:lnSpc>
              <a:buFont typeface="Wingdings" pitchFamily="2" charset="2"/>
              <a:buNone/>
              <a:defRPr/>
            </a:pPr>
            <a:r>
              <a:rPr lang="it-IT" altLang="it-IT" sz="2000" dirty="0" smtClean="0"/>
              <a:t>      Il sedentario può contestare allo sportivo che si infortuna il fatto che lo sport fa male, poiché causa dei danni mentre il sedentario è protetto dagli infortuni perché non fa sport. Purtroppo quando si è giovani la differenza in termini di salute di uno sportivo rispetto a un sedentario è invisibile a occhio nudo, inizia a manifestarsi oltre i 30-40 anni. Dunque, un giovane spesso non riesce a capire che, se rimane sedentario, non godrà di buona salute, quindi bisogna essere lungimiranti. Spesso, quando ci si rende conto di tale mancanza, è troppo tardi. Ecco cosa offre una pratica corretta dello sport:</a:t>
            </a:r>
          </a:p>
          <a:p>
            <a:pPr algn="just" eaLnBrk="1" hangingPunct="1">
              <a:lnSpc>
                <a:spcPct val="80000"/>
              </a:lnSpc>
              <a:defRPr/>
            </a:pPr>
            <a:r>
              <a:rPr lang="it-IT" altLang="it-IT" sz="2000" dirty="0" smtClean="0"/>
              <a:t>controllo ormonale;</a:t>
            </a:r>
          </a:p>
          <a:p>
            <a:pPr algn="just" eaLnBrk="1" hangingPunct="1">
              <a:lnSpc>
                <a:spcPct val="80000"/>
              </a:lnSpc>
              <a:defRPr/>
            </a:pPr>
            <a:r>
              <a:rPr lang="it-IT" altLang="it-IT" sz="2000" dirty="0" smtClean="0"/>
              <a:t>ritardo dell’invecchiamento;</a:t>
            </a:r>
          </a:p>
          <a:p>
            <a:pPr algn="just" eaLnBrk="1" hangingPunct="1">
              <a:lnSpc>
                <a:spcPct val="80000"/>
              </a:lnSpc>
              <a:defRPr/>
            </a:pPr>
            <a:r>
              <a:rPr lang="it-IT" altLang="it-IT" sz="2000" dirty="0" smtClean="0"/>
              <a:t>azione positiva sulla psiche;</a:t>
            </a:r>
          </a:p>
          <a:p>
            <a:pPr algn="just" eaLnBrk="1" hangingPunct="1">
              <a:lnSpc>
                <a:spcPct val="80000"/>
              </a:lnSpc>
              <a:buNone/>
              <a:defRPr/>
            </a:pPr>
            <a:r>
              <a:rPr lang="it-IT" altLang="it-IT" sz="2000" dirty="0" smtClean="0"/>
              <a:t>      Tutti questi vantaggi sono tali solo se lo sport è praticato con corretta intensità.  </a:t>
            </a:r>
            <a:r>
              <a:rPr lang="it-IT" altLang="it-IT" sz="1000" dirty="0" smtClean="0"/>
              <a:t>Fonte:</a:t>
            </a:r>
            <a:r>
              <a:rPr lang="it-IT" sz="2000" dirty="0" smtClean="0"/>
              <a:t> </a:t>
            </a:r>
            <a:r>
              <a:rPr lang="it-IT" sz="1000" dirty="0" smtClean="0">
                <a:hlinkClick r:id="rId2"/>
              </a:rPr>
              <a:t>http://www.cibo360.it/sport/motivi/</a:t>
            </a:r>
            <a:r>
              <a:rPr lang="it-IT" sz="1000" dirty="0" err="1" smtClean="0">
                <a:hlinkClick r:id="rId2"/>
              </a:rPr>
              <a:t>benefici.htm</a:t>
            </a:r>
            <a:endParaRPr lang="it-IT" altLang="it-IT" sz="2000" dirty="0" smtClean="0"/>
          </a:p>
        </p:txBody>
      </p:sp>
      <p:pic>
        <p:nvPicPr>
          <p:cNvPr id="3686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32240" y="1268760"/>
            <a:ext cx="2278409" cy="3960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6551613" y="115888"/>
            <a:ext cx="2376487"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4" action="ppaction://hlinksldjump"/>
              </a:rPr>
              <a:t>EDUCAZIONE FISICA</a:t>
            </a:r>
            <a:endParaRPr lang="it-IT" dirty="0"/>
          </a:p>
        </p:txBody>
      </p:sp>
    </p:spTree>
  </p:cSld>
  <p:clrMapOvr>
    <a:masterClrMapping/>
  </p:clrMapOvr>
  <p:transition spd="slow">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p:txBody>
          <a:bodyPr/>
          <a:lstStyle/>
          <a:p>
            <a:pPr eaLnBrk="1" hangingPunct="1">
              <a:defRPr/>
            </a:pPr>
            <a:r>
              <a:rPr lang="it-IT" altLang="it-IT" dirty="0" smtClean="0">
                <a:hlinkClick r:id="rId3" action="ppaction://hlinksldjump"/>
              </a:rPr>
              <a:t>I costi sportivi</a:t>
            </a:r>
            <a:endParaRPr lang="it-IT" altLang="it-IT" dirty="0" smtClean="0"/>
          </a:p>
        </p:txBody>
      </p:sp>
      <p:sp>
        <p:nvSpPr>
          <p:cNvPr id="94211" name="Rectangle 3"/>
          <p:cNvSpPr>
            <a:spLocks noGrp="1" noChangeArrowheads="1"/>
          </p:cNvSpPr>
          <p:nvPr>
            <p:ph type="body" idx="1"/>
          </p:nvPr>
        </p:nvSpPr>
        <p:spPr>
          <a:xfrm>
            <a:off x="468313" y="1484313"/>
            <a:ext cx="8229600" cy="4525962"/>
          </a:xfrm>
        </p:spPr>
        <p:txBody>
          <a:bodyPr/>
          <a:lstStyle/>
          <a:p>
            <a:pPr algn="just" eaLnBrk="1" hangingPunct="1">
              <a:lnSpc>
                <a:spcPct val="90000"/>
              </a:lnSpc>
              <a:buFont typeface="Wingdings" pitchFamily="2" charset="2"/>
              <a:buNone/>
              <a:defRPr/>
            </a:pPr>
            <a:r>
              <a:rPr lang="it-IT" altLang="it-IT" sz="2400" dirty="0" smtClean="0"/>
              <a:t>    Nello sport ci sono molte spese che vengono sostenute. Una tra queste è il costo delle sponsorizzazioni. La sponsorizzazione sportiva è usata per raggiungere i seguenti obiettivi promozionali:</a:t>
            </a:r>
          </a:p>
          <a:p>
            <a:pPr algn="just" eaLnBrk="1" hangingPunct="1">
              <a:lnSpc>
                <a:spcPct val="90000"/>
              </a:lnSpc>
              <a:defRPr/>
            </a:pPr>
            <a:r>
              <a:rPr lang="it-IT" altLang="it-IT" sz="2400" dirty="0" smtClean="0"/>
              <a:t> Diritto d’utilizzo del logo/marca;</a:t>
            </a:r>
          </a:p>
          <a:p>
            <a:pPr algn="just" eaLnBrk="1" hangingPunct="1">
              <a:lnSpc>
                <a:spcPct val="90000"/>
              </a:lnSpc>
              <a:defRPr/>
            </a:pPr>
            <a:r>
              <a:rPr lang="it-IT" altLang="it-IT" sz="2400" dirty="0" smtClean="0"/>
              <a:t> Diritto all’esclusiva su un prodotto o su una categoria di prodotti dell’evento;</a:t>
            </a:r>
          </a:p>
          <a:p>
            <a:pPr algn="just" eaLnBrk="1" hangingPunct="1">
              <a:lnSpc>
                <a:spcPct val="90000"/>
              </a:lnSpc>
              <a:defRPr/>
            </a:pPr>
            <a:r>
              <a:rPr lang="it-IT" altLang="it-IT" sz="2400" dirty="0" smtClean="0"/>
              <a:t> Diritto all’essere marchio ufficiale di un evento/manifestazione o di un prodotto;</a:t>
            </a:r>
          </a:p>
          <a:p>
            <a:pPr algn="just" eaLnBrk="1" hangingPunct="1">
              <a:lnSpc>
                <a:spcPct val="90000"/>
              </a:lnSpc>
              <a:defRPr/>
            </a:pPr>
            <a:r>
              <a:rPr lang="it-IT" altLang="it-IT" sz="2400" dirty="0" smtClean="0"/>
              <a:t> Diritto di vendita del proprio prodotto all’interno del luogo dell’evento;</a:t>
            </a:r>
          </a:p>
          <a:p>
            <a:pPr algn="just" eaLnBrk="1" hangingPunct="1">
              <a:lnSpc>
                <a:spcPct val="90000"/>
              </a:lnSpc>
              <a:defRPr/>
            </a:pPr>
            <a:r>
              <a:rPr lang="it-IT" altLang="it-IT" sz="2400" dirty="0" smtClean="0"/>
              <a:t> Opportunità di condurre attività promozionali</a:t>
            </a:r>
            <a:r>
              <a:rPr lang="it-IT" altLang="it-IT" sz="2400" dirty="0" smtClean="0"/>
              <a:t>.</a:t>
            </a:r>
          </a:p>
          <a:p>
            <a:pPr algn="just" eaLnBrk="1" hangingPunct="1">
              <a:lnSpc>
                <a:spcPct val="90000"/>
              </a:lnSpc>
              <a:buNone/>
              <a:defRPr/>
            </a:pPr>
            <a:r>
              <a:rPr lang="it-IT" sz="2400" dirty="0" smtClean="0"/>
              <a:t> </a:t>
            </a:r>
            <a:r>
              <a:rPr lang="it-IT" sz="1050" dirty="0" smtClean="0"/>
              <a:t>Fonte: La </a:t>
            </a:r>
            <a:r>
              <a:rPr lang="it-IT" sz="1050" dirty="0" smtClean="0"/>
              <a:t>salute e il risparmio- Wikipedia</a:t>
            </a:r>
            <a:endParaRPr lang="it-IT" altLang="it-IT" sz="2400" dirty="0" smtClean="0"/>
          </a:p>
        </p:txBody>
      </p:sp>
      <p:sp>
        <p:nvSpPr>
          <p:cNvPr id="5" name="Rettangolo 4"/>
          <p:cNvSpPr/>
          <p:nvPr/>
        </p:nvSpPr>
        <p:spPr>
          <a:xfrm>
            <a:off x="6551613" y="333375"/>
            <a:ext cx="2376487"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3" action="ppaction://hlinksldjump"/>
              </a:rPr>
              <a:t>EDUCAZIONE FISICA</a:t>
            </a:r>
            <a:endParaRPr lang="it-IT" dirty="0"/>
          </a:p>
        </p:txBody>
      </p:sp>
    </p:spTree>
  </p:cSld>
  <p:clrMapOvr>
    <a:masterClrMapping/>
  </p:clrMapOvr>
  <p:transition spd="slow">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2656" y="-361156"/>
            <a:ext cx="8074026" cy="3657600"/>
          </a:xfrm>
        </p:spPr>
        <p:txBody>
          <a:bodyPr/>
          <a:lstStyle/>
          <a:p>
            <a:pPr>
              <a:defRPr/>
            </a:pPr>
            <a:r>
              <a:rPr lang="it-IT" sz="7200" dirty="0" smtClean="0"/>
              <a:t>INGLESE </a:t>
            </a:r>
            <a:r>
              <a:rPr lang="it-IT" sz="7200" dirty="0" smtClean="0">
                <a:hlinkClick r:id="rId2" action="ppaction://hlinksldjump"/>
              </a:rPr>
              <a:t>MONEY</a:t>
            </a:r>
            <a:r>
              <a:rPr lang="it-IT" dirty="0" smtClean="0"/>
              <a:t/>
            </a:r>
            <a:br>
              <a:rPr lang="it-IT" dirty="0" smtClean="0"/>
            </a:br>
            <a:endParaRPr lang="it-IT" dirty="0"/>
          </a:p>
        </p:txBody>
      </p:sp>
      <p:pic>
        <p:nvPicPr>
          <p:cNvPr id="3891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59338" y="2060575"/>
            <a:ext cx="4105275" cy="247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eccia a destra 3"/>
          <p:cNvSpPr/>
          <p:nvPr/>
        </p:nvSpPr>
        <p:spPr>
          <a:xfrm>
            <a:off x="334963" y="2478088"/>
            <a:ext cx="2508250"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4" action="ppaction://hlinksldjump"/>
              </a:rPr>
              <a:t>EARLY CURRENCY</a:t>
            </a:r>
            <a:endParaRPr lang="it-IT" dirty="0"/>
          </a:p>
        </p:txBody>
      </p:sp>
      <p:sp>
        <p:nvSpPr>
          <p:cNvPr id="5" name="Freccia a destra 4"/>
          <p:cNvSpPr/>
          <p:nvPr/>
        </p:nvSpPr>
        <p:spPr>
          <a:xfrm>
            <a:off x="1439863" y="3086100"/>
            <a:ext cx="1584325" cy="649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5" action="ppaction://hlinksldjump"/>
              </a:rPr>
              <a:t>COIN</a:t>
            </a:r>
            <a:endParaRPr lang="it-IT" dirty="0"/>
          </a:p>
        </p:txBody>
      </p:sp>
      <p:sp>
        <p:nvSpPr>
          <p:cNvPr id="6" name="Freccia a destra 5"/>
          <p:cNvSpPr/>
          <p:nvPr/>
        </p:nvSpPr>
        <p:spPr>
          <a:xfrm>
            <a:off x="254000" y="3727450"/>
            <a:ext cx="2081213" cy="638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6" action="ppaction://hlinksldjump"/>
              </a:rPr>
              <a:t>PAPER MONEY</a:t>
            </a:r>
            <a:endParaRPr lang="it-IT" dirty="0"/>
          </a:p>
        </p:txBody>
      </p:sp>
      <p:sp>
        <p:nvSpPr>
          <p:cNvPr id="7" name="Freccia a destra 6"/>
          <p:cNvSpPr/>
          <p:nvPr/>
        </p:nvSpPr>
        <p:spPr>
          <a:xfrm>
            <a:off x="1295400" y="4340225"/>
            <a:ext cx="23082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7" action="ppaction://hlinksldjump"/>
              </a:rPr>
              <a:t>PLASTIC MONEY</a:t>
            </a:r>
            <a:endParaRPr lang="it-IT" dirty="0"/>
          </a:p>
        </p:txBody>
      </p:sp>
    </p:spTree>
  </p:cSld>
  <p:clrMapOvr>
    <a:masterClrMapping/>
  </p:clrMapOvr>
  <p:transition spd="slow">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hlinkClick r:id="rId2" action="ppaction://hlinksldjump"/>
              </a:rPr>
              <a:t>EARLY CURRENCY</a:t>
            </a:r>
            <a:endParaRPr lang="it-IT" dirty="0"/>
          </a:p>
        </p:txBody>
      </p:sp>
      <p:sp>
        <p:nvSpPr>
          <p:cNvPr id="3" name="Segnaposto contenuto 2"/>
          <p:cNvSpPr>
            <a:spLocks noGrp="1"/>
          </p:cNvSpPr>
          <p:nvPr>
            <p:ph idx="1"/>
          </p:nvPr>
        </p:nvSpPr>
        <p:spPr>
          <a:xfrm>
            <a:off x="95250" y="1412875"/>
            <a:ext cx="4537075" cy="4525963"/>
          </a:xfrm>
        </p:spPr>
        <p:txBody>
          <a:bodyPr/>
          <a:lstStyle/>
          <a:p>
            <a:pPr algn="just">
              <a:defRPr/>
            </a:pPr>
            <a:r>
              <a:rPr lang="en-US" sz="2000" dirty="0" smtClean="0"/>
              <a:t>Early American currency went through several stages of development in colonial and post-Revolutionary history of the United States. Because few coins were minted in the thirteen colonies that became the United States in 1776, foreign coins like the Spanish dollar were widely circulated. Colonial governments sometimes issued paper money to facilitate economic activity. The British Parliament passed Currency Acts in 1751, 1764, and 1773 that regulated colonial paper money.   </a:t>
            </a:r>
          </a:p>
          <a:p>
            <a:pPr algn="just">
              <a:defRPr/>
            </a:pPr>
            <a:r>
              <a:rPr lang="en-US" sz="2000" dirty="0" smtClean="0"/>
              <a:t>There were three general types of money in the colonies of British America: commodity money, specie (coins), and paper money.</a:t>
            </a:r>
          </a:p>
          <a:p>
            <a:pPr>
              <a:defRPr/>
            </a:pPr>
            <a:endParaRPr lang="it-IT" dirty="0"/>
          </a:p>
        </p:txBody>
      </p:sp>
      <p:pic>
        <p:nvPicPr>
          <p:cNvPr id="3994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3438" y="1676400"/>
            <a:ext cx="4395787" cy="354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ttangolo 3">
            <a:hlinkClick r:id="rId2" action="ppaction://hlinksldjump"/>
          </p:cNvPr>
          <p:cNvSpPr/>
          <p:nvPr/>
        </p:nvSpPr>
        <p:spPr>
          <a:xfrm>
            <a:off x="6227763" y="188913"/>
            <a:ext cx="2520950"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INGLESE</a:t>
            </a:r>
          </a:p>
        </p:txBody>
      </p:sp>
    </p:spTree>
  </p:cSld>
  <p:clrMapOvr>
    <a:masterClrMapping/>
  </p:clrMapOvr>
  <p:transition spd="slow">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2775" y="188913"/>
            <a:ext cx="8229600" cy="1143000"/>
          </a:xfrm>
        </p:spPr>
        <p:txBody>
          <a:bodyPr/>
          <a:lstStyle/>
          <a:p>
            <a:pPr>
              <a:defRPr/>
            </a:pPr>
            <a:r>
              <a:rPr lang="it-IT" sz="6000" dirty="0" smtClean="0">
                <a:hlinkClick r:id="rId2" action="ppaction://hlinksldjump"/>
              </a:rPr>
              <a:t>COIN</a:t>
            </a:r>
            <a:r>
              <a:rPr lang="it-IT" sz="6000" dirty="0" smtClean="0"/>
              <a:t> </a:t>
            </a:r>
            <a:endParaRPr lang="it-IT" sz="6000" dirty="0"/>
          </a:p>
        </p:txBody>
      </p:sp>
      <p:sp>
        <p:nvSpPr>
          <p:cNvPr id="3" name="Segnaposto contenuto 2"/>
          <p:cNvSpPr>
            <a:spLocks noGrp="1"/>
          </p:cNvSpPr>
          <p:nvPr>
            <p:ph idx="1"/>
          </p:nvPr>
        </p:nvSpPr>
        <p:spPr>
          <a:xfrm>
            <a:off x="7938" y="1268413"/>
            <a:ext cx="4851400" cy="4525962"/>
          </a:xfrm>
        </p:spPr>
        <p:txBody>
          <a:bodyPr/>
          <a:lstStyle/>
          <a:p>
            <a:pPr algn="just">
              <a:defRPr/>
            </a:pPr>
            <a:r>
              <a:rPr lang="en-US" sz="2400" dirty="0" smtClean="0"/>
              <a:t>A coin is a piece of hard material used primarily as a medium of exchange or legal tender. They are standardized in weight, and produced in large quantities at a mint in order to facilitate trade. Coins are usually metal or alloy, or sometimes made of synthetic materials. They are usually disc shaped. Coins made of valuable metal are stored in large quantities as bullion coins. Other coins are used as money in everyday transactions, circulating alongside banknotes. </a:t>
            </a:r>
            <a:endParaRPr lang="it-IT" sz="2400" dirty="0"/>
          </a:p>
        </p:txBody>
      </p:sp>
      <p:pic>
        <p:nvPicPr>
          <p:cNvPr id="4096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3800" y="1773238"/>
            <a:ext cx="4032250" cy="284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a:hlinkClick r:id="rId2" action="ppaction://hlinksldjump"/>
          </p:cNvPr>
          <p:cNvSpPr/>
          <p:nvPr/>
        </p:nvSpPr>
        <p:spPr>
          <a:xfrm>
            <a:off x="6227763" y="188913"/>
            <a:ext cx="2520950"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INGLESE</a:t>
            </a:r>
          </a:p>
        </p:txBody>
      </p:sp>
    </p:spTree>
  </p:cSld>
  <p:clrMapOvr>
    <a:masterClrMapping/>
  </p:clrMapOvr>
  <p:transition spd="slow">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hlinkClick r:id="rId2" action="ppaction://hlinksldjump"/>
              </a:rPr>
              <a:t>PAPER MONEY </a:t>
            </a:r>
            <a:endParaRPr lang="it-IT" dirty="0"/>
          </a:p>
        </p:txBody>
      </p:sp>
      <p:sp>
        <p:nvSpPr>
          <p:cNvPr id="3" name="Segnaposto contenuto 2"/>
          <p:cNvSpPr>
            <a:spLocks noGrp="1"/>
          </p:cNvSpPr>
          <p:nvPr>
            <p:ph idx="1"/>
          </p:nvPr>
        </p:nvSpPr>
        <p:spPr>
          <a:xfrm>
            <a:off x="0" y="1628775"/>
            <a:ext cx="4787900" cy="4525963"/>
          </a:xfrm>
        </p:spPr>
        <p:txBody>
          <a:bodyPr/>
          <a:lstStyle/>
          <a:p>
            <a:pPr algn="just">
              <a:defRPr/>
            </a:pPr>
            <a:r>
              <a:rPr lang="en-US" sz="2400" dirty="0" smtClean="0"/>
              <a:t>A banknote is a type of negotiable instrument known as a promissory note, made by a bank, payable to the bearer on demand. Banknotes were originally issued by commercial banks, who were legally required to redeem the notes for legal tender (usually gold or silver coin) when presented to the chief cashier of the originating bank. These commercial banknotes only traded at face value in the market served by the issuing bank.</a:t>
            </a:r>
          </a:p>
          <a:p>
            <a:pPr>
              <a:defRPr/>
            </a:pPr>
            <a:endParaRPr lang="it-IT" dirty="0"/>
          </a:p>
        </p:txBody>
      </p:sp>
      <p:pic>
        <p:nvPicPr>
          <p:cNvPr id="4198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87900" y="1844675"/>
            <a:ext cx="4249738" cy="348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a:hlinkClick r:id="rId2" action="ppaction://hlinksldjump"/>
          </p:cNvPr>
          <p:cNvSpPr/>
          <p:nvPr/>
        </p:nvSpPr>
        <p:spPr>
          <a:xfrm>
            <a:off x="6227763" y="188913"/>
            <a:ext cx="2520950"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INGLESE</a:t>
            </a:r>
          </a:p>
        </p:txBody>
      </p:sp>
    </p:spTree>
  </p:cSld>
  <p:clrMapOvr>
    <a:masterClrMapping/>
  </p:clrMapOvr>
  <p:transition spd="slow">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hlinkClick r:id="rId2" action="ppaction://hlinksldjump"/>
              </a:rPr>
              <a:t>PLASTIC MONEY </a:t>
            </a:r>
            <a:endParaRPr lang="it-IT" dirty="0"/>
          </a:p>
        </p:txBody>
      </p:sp>
      <p:sp>
        <p:nvSpPr>
          <p:cNvPr id="3" name="Segnaposto contenuto 2"/>
          <p:cNvSpPr>
            <a:spLocks noGrp="1"/>
          </p:cNvSpPr>
          <p:nvPr>
            <p:ph idx="1"/>
          </p:nvPr>
        </p:nvSpPr>
        <p:spPr>
          <a:xfrm>
            <a:off x="0" y="1196753"/>
            <a:ext cx="5627688" cy="4957986"/>
          </a:xfrm>
        </p:spPr>
        <p:txBody>
          <a:bodyPr/>
          <a:lstStyle/>
          <a:p>
            <a:pPr algn="just">
              <a:defRPr/>
            </a:pPr>
            <a:r>
              <a:rPr lang="en-US" sz="2800" dirty="0" smtClean="0"/>
              <a:t>How long have we had credit cards? We have had them since 1949,when a man named Frank </a:t>
            </a:r>
            <a:r>
              <a:rPr lang="en-US" sz="2800" dirty="0" err="1" smtClean="0"/>
              <a:t>Namara</a:t>
            </a:r>
            <a:r>
              <a:rPr lang="en-US" sz="2800" dirty="0" smtClean="0"/>
              <a:t> had a business dinner in a New York City restaurant. When the bill arrived, Frank realized he didn’t have his wallet. After this incident, he decided to find an alternative to cash and created a small, paper card, the Diners Club Card. With this card, a Club member could eat without cash at any restaurant that accepted </a:t>
            </a:r>
            <a:r>
              <a:rPr lang="en-US" sz="2800" dirty="0" smtClean="0"/>
              <a:t>it</a:t>
            </a:r>
            <a:r>
              <a:rPr lang="en-US" sz="1000" dirty="0" smtClean="0"/>
              <a:t> </a:t>
            </a:r>
          </a:p>
          <a:p>
            <a:pPr algn="just">
              <a:defRPr/>
            </a:pPr>
            <a:r>
              <a:rPr lang="en-US" sz="1000" dirty="0" err="1" smtClean="0"/>
              <a:t>Fonte</a:t>
            </a:r>
            <a:r>
              <a:rPr lang="en-US" sz="2800" dirty="0" smtClean="0"/>
              <a:t> </a:t>
            </a:r>
            <a:r>
              <a:rPr lang="it-IT" sz="1000" dirty="0" err="1" smtClean="0"/>
              <a:t>Money-Performer</a:t>
            </a:r>
            <a:r>
              <a:rPr lang="it-IT" sz="1000" dirty="0" smtClean="0"/>
              <a:t> </a:t>
            </a:r>
            <a:r>
              <a:rPr lang="it-IT" sz="1000" dirty="0" smtClean="0"/>
              <a:t>Spiazzi </a:t>
            </a:r>
            <a:r>
              <a:rPr lang="it-IT" sz="1000" dirty="0" smtClean="0"/>
              <a:t>M. Tavella M. </a:t>
            </a:r>
            <a:r>
              <a:rPr lang="it-IT" sz="1000" dirty="0" err="1" smtClean="0"/>
              <a:t>Layton</a:t>
            </a:r>
            <a:r>
              <a:rPr lang="it-IT" sz="1000" dirty="0" smtClean="0"/>
              <a:t> M. Zanichelli</a:t>
            </a:r>
            <a:endParaRPr lang="en-US" sz="2800" dirty="0" smtClean="0"/>
          </a:p>
          <a:p>
            <a:pPr algn="just">
              <a:buNone/>
              <a:defRPr/>
            </a:pPr>
            <a:endParaRPr lang="it-IT" sz="2400" dirty="0"/>
          </a:p>
        </p:txBody>
      </p:sp>
      <p:pic>
        <p:nvPicPr>
          <p:cNvPr id="4301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80063" y="2492375"/>
            <a:ext cx="3349625" cy="275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ttangolo 5">
            <a:hlinkClick r:id="rId2" action="ppaction://hlinksldjump"/>
          </p:cNvPr>
          <p:cNvSpPr/>
          <p:nvPr/>
        </p:nvSpPr>
        <p:spPr>
          <a:xfrm>
            <a:off x="6227763" y="188913"/>
            <a:ext cx="2520950" cy="287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INGLESE</a:t>
            </a:r>
          </a:p>
        </p:txBody>
      </p:sp>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468313" y="260350"/>
            <a:ext cx="8229600" cy="1143000"/>
          </a:xfrm>
        </p:spPr>
        <p:txBody>
          <a:bodyPr/>
          <a:lstStyle/>
          <a:p>
            <a:pPr eaLnBrk="1" hangingPunct="1">
              <a:defRPr/>
            </a:pPr>
            <a:r>
              <a:rPr lang="it-IT" altLang="it-IT" dirty="0" smtClean="0">
                <a:latin typeface="Gadugi" pitchFamily="34" charset="0"/>
                <a:hlinkClick r:id="rId2" action="ppaction://hlinksldjump"/>
              </a:rPr>
              <a:t>Risparmio nel medioevo</a:t>
            </a:r>
            <a:r>
              <a:rPr lang="it-IT" altLang="it-IT" dirty="0" smtClean="0">
                <a:hlinkClick r:id="rId2" action="ppaction://hlinksldjump"/>
              </a:rPr>
              <a:t> </a:t>
            </a:r>
            <a:endParaRPr lang="it-IT" altLang="it-IT" dirty="0" smtClean="0"/>
          </a:p>
        </p:txBody>
      </p:sp>
      <p:sp>
        <p:nvSpPr>
          <p:cNvPr id="70659" name="Rectangle 3"/>
          <p:cNvSpPr>
            <a:spLocks noGrp="1" noChangeArrowheads="1"/>
          </p:cNvSpPr>
          <p:nvPr>
            <p:ph type="body" idx="1"/>
          </p:nvPr>
        </p:nvSpPr>
        <p:spPr>
          <a:xfrm>
            <a:off x="-180975" y="1125538"/>
            <a:ext cx="9144000" cy="5257800"/>
          </a:xfrm>
        </p:spPr>
        <p:txBody>
          <a:bodyPr/>
          <a:lstStyle/>
          <a:p>
            <a:pPr algn="just" eaLnBrk="1" hangingPunct="1">
              <a:buFont typeface="Wingdings" pitchFamily="2" charset="2"/>
              <a:buNone/>
              <a:defRPr/>
            </a:pPr>
            <a:r>
              <a:rPr lang="it-IT" altLang="it-IT" sz="2400" dirty="0" smtClean="0"/>
              <a:t>     L’interruzione del commercio, causata dalle invasioni barbariche, implicò la scomparsa dei commercianti, facendo indebolire di conseguenza ogni forma di vitalità economica nelle città. L’Europa occidentale regredì allo stato di regione puramente agricola, in cui la ricchezza mobiliare non aveva più alcun impiego economico e tutta l’esistenza sociale si fondava sul possesso della terra.</a:t>
            </a:r>
          </a:p>
        </p:txBody>
      </p:sp>
      <p:sp>
        <p:nvSpPr>
          <p:cNvPr id="70660" name="Text Box 4"/>
          <p:cNvSpPr txBox="1">
            <a:spLocks noChangeArrowheads="1"/>
          </p:cNvSpPr>
          <p:nvPr/>
        </p:nvSpPr>
        <p:spPr bwMode="auto">
          <a:xfrm>
            <a:off x="251520" y="4940300"/>
            <a:ext cx="8243193" cy="1569660"/>
          </a:xfrm>
          <a:prstGeom prst="rect">
            <a:avLst/>
          </a:prstGeom>
          <a:noFill/>
          <a:ln>
            <a:noFill/>
          </a:ln>
          <a:effectLst/>
          <a:extLst/>
        </p:spPr>
        <p:txBody>
          <a:bodyPr wrap="square">
            <a:spAutoFit/>
          </a:bodyPr>
          <a:lstStyle/>
          <a:p>
            <a:pPr algn="just">
              <a:defRPr/>
            </a:pPr>
            <a:r>
              <a:rPr lang="it-IT" altLang="it-IT" sz="2400" dirty="0">
                <a:effectLst>
                  <a:outerShdw blurRad="38100" dist="38100" dir="2700000" algn="tl">
                    <a:srgbClr val="000000"/>
                  </a:outerShdw>
                </a:effectLst>
              </a:rPr>
              <a:t>pertanto il sistema feudale accentrò la ricchezza nelle mani dell’aristocrazia fondiaria, l’attività economica fu limitata alla produzione del minimo indispensabile alla sopravvivenza della popolazione e le possibilità di risparmio si fecero sempre più scarse.</a:t>
            </a:r>
          </a:p>
        </p:txBody>
      </p:sp>
      <p:pic>
        <p:nvPicPr>
          <p:cNvPr id="614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36950" y="3403600"/>
            <a:ext cx="2247900" cy="149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ttangolo 2"/>
          <p:cNvSpPr/>
          <p:nvPr/>
        </p:nvSpPr>
        <p:spPr>
          <a:xfrm>
            <a:off x="7559675" y="6453188"/>
            <a:ext cx="1584325" cy="28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2" action="ppaction://hlinksldjump"/>
              </a:rPr>
              <a:t>STORIA</a:t>
            </a:r>
            <a:endParaRPr lang="it-IT" dirty="0"/>
          </a:p>
        </p:txBody>
      </p:sp>
    </p:spTree>
  </p:cSld>
  <p:clrMapOvr>
    <a:masterClrMapping/>
  </p:clrMapOvr>
  <p:transition spd="slow">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4544" y="908720"/>
            <a:ext cx="9928786" cy="1143000"/>
          </a:xfrm>
        </p:spPr>
        <p:txBody>
          <a:bodyPr/>
          <a:lstStyle/>
          <a:p>
            <a:r>
              <a:rPr lang="it-IT" dirty="0" smtClean="0"/>
              <a:t>ECONOMIA AZIENDALE</a:t>
            </a:r>
            <a:br>
              <a:rPr lang="it-IT" dirty="0" smtClean="0"/>
            </a:br>
            <a:r>
              <a:rPr lang="it-IT" dirty="0" smtClean="0">
                <a:hlinkClick r:id="rId2" action="ppaction://hlinksldjump"/>
              </a:rPr>
              <a:t>Risparmio finanziario</a:t>
            </a:r>
            <a:r>
              <a:rPr lang="it-IT" dirty="0" smtClean="0"/>
              <a:t/>
            </a:r>
            <a:br>
              <a:rPr lang="it-IT" dirty="0" smtClean="0"/>
            </a:br>
            <a:endParaRPr lang="it-IT" dirty="0"/>
          </a:p>
        </p:txBody>
      </p:sp>
      <p:pic>
        <p:nvPicPr>
          <p:cNvPr id="57346" name="Picture 2" descr="http://www.ilcambiamento.it/foto/250/risparmio_soldi.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2959" y="2420888"/>
            <a:ext cx="3507766" cy="350776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Freccia a destra 3"/>
          <p:cNvSpPr/>
          <p:nvPr/>
        </p:nvSpPr>
        <p:spPr>
          <a:xfrm>
            <a:off x="4932040" y="2636912"/>
            <a:ext cx="3888432"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smtClean="0">
                <a:hlinkClick r:id="rId4" action="ppaction://hlinksldjump"/>
              </a:rPr>
              <a:t>Il risparmio</a:t>
            </a:r>
            <a:endParaRPr lang="it-IT" sz="3200" dirty="0"/>
          </a:p>
        </p:txBody>
      </p:sp>
      <p:sp>
        <p:nvSpPr>
          <p:cNvPr id="5" name="Freccia a destra 4"/>
          <p:cNvSpPr/>
          <p:nvPr/>
        </p:nvSpPr>
        <p:spPr>
          <a:xfrm>
            <a:off x="4644008" y="3429000"/>
            <a:ext cx="3456384"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smtClean="0">
                <a:hlinkClick r:id="rId5" action="ppaction://hlinksldjump"/>
              </a:rPr>
              <a:t>Ruolo delle banche</a:t>
            </a:r>
            <a:endParaRPr lang="it-IT" sz="2800" dirty="0"/>
          </a:p>
        </p:txBody>
      </p:sp>
      <p:sp>
        <p:nvSpPr>
          <p:cNvPr id="6" name="Freccia a destra 5"/>
          <p:cNvSpPr/>
          <p:nvPr/>
        </p:nvSpPr>
        <p:spPr>
          <a:xfrm>
            <a:off x="5436096" y="4258208"/>
            <a:ext cx="3384376"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hlinkClick r:id="rId6" action="ppaction://hlinksldjump"/>
              </a:rPr>
              <a:t>Riserve obbligatoria</a:t>
            </a:r>
            <a:endParaRPr lang="it-IT" sz="2800" dirty="0"/>
          </a:p>
        </p:txBody>
      </p:sp>
    </p:spTree>
    <p:extLst>
      <p:ext uri="{BB962C8B-B14F-4D97-AF65-F5344CB8AC3E}">
        <p14:creationId xmlns="" xmlns:p14="http://schemas.microsoft.com/office/powerpoint/2010/main" val="158192566"/>
      </p:ext>
    </p:extLst>
  </p:cSld>
  <p:clrMapOvr>
    <a:masterClrMapping/>
  </p:clrMapOvr>
  <p:transition spd="slow">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5891" y="-215619"/>
            <a:ext cx="8229600" cy="1143000"/>
          </a:xfrm>
        </p:spPr>
        <p:txBody>
          <a:bodyPr/>
          <a:lstStyle/>
          <a:p>
            <a:r>
              <a:rPr lang="it-IT" sz="6600" dirty="0" smtClean="0">
                <a:hlinkClick r:id="rId2" action="ppaction://hlinksldjump"/>
              </a:rPr>
              <a:t>Il </a:t>
            </a:r>
            <a:r>
              <a:rPr lang="it-IT" sz="6600" dirty="0">
                <a:hlinkClick r:id="rId2" action="ppaction://hlinksldjump"/>
              </a:rPr>
              <a:t>r</a:t>
            </a:r>
            <a:r>
              <a:rPr lang="it-IT" sz="6600" dirty="0" smtClean="0">
                <a:hlinkClick r:id="rId2" action="ppaction://hlinksldjump"/>
              </a:rPr>
              <a:t>isparmio</a:t>
            </a:r>
            <a:endParaRPr lang="it-IT" sz="6600" dirty="0"/>
          </a:p>
        </p:txBody>
      </p:sp>
      <p:sp>
        <p:nvSpPr>
          <p:cNvPr id="4" name="CasellaDiTesto 3"/>
          <p:cNvSpPr txBox="1"/>
          <p:nvPr/>
        </p:nvSpPr>
        <p:spPr>
          <a:xfrm>
            <a:off x="-33063" y="764704"/>
            <a:ext cx="9144000" cy="2677656"/>
          </a:xfrm>
          <a:prstGeom prst="rect">
            <a:avLst/>
          </a:prstGeom>
          <a:noFill/>
        </p:spPr>
        <p:txBody>
          <a:bodyPr wrap="square" rtlCol="0">
            <a:spAutoFit/>
          </a:bodyPr>
          <a:lstStyle/>
          <a:p>
            <a:pPr algn="just"/>
            <a:r>
              <a:rPr lang="it-IT" sz="2400" dirty="0" smtClean="0"/>
              <a:t>In economia il risparmio è la quota del reddito di persone, imprese e istituzioni, che non viene speso, ma è accantonato per essere speso nel futuro. In generale lo scopo del risparmio è quello di poter disporre delle risorse non spese, ciò può avvenire per far fronte a delle spese impreviste. Il risparmio è strettamente legato all’investimento. Il risparmio può essere vitale per incrementare la quota di capitale fisso disponibile che contribuisce alla crescita economica.</a:t>
            </a:r>
            <a:endParaRPr lang="it-IT" sz="2400" dirty="0"/>
          </a:p>
        </p:txBody>
      </p:sp>
      <p:pic>
        <p:nvPicPr>
          <p:cNvPr id="6963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76056" y="3047731"/>
            <a:ext cx="3456384" cy="1870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 y="4488120"/>
            <a:ext cx="8921385" cy="2369880"/>
          </a:xfrm>
          <a:prstGeom prst="rect">
            <a:avLst/>
          </a:prstGeom>
          <a:noFill/>
        </p:spPr>
        <p:txBody>
          <a:bodyPr wrap="square" rtlCol="0">
            <a:spAutoFit/>
          </a:bodyPr>
          <a:lstStyle/>
          <a:p>
            <a:pPr algn="just"/>
            <a:r>
              <a:rPr lang="it-IT" sz="2800" b="1" dirty="0" smtClean="0"/>
              <a:t>1° ISTITUTO DI CREDITO</a:t>
            </a:r>
          </a:p>
          <a:p>
            <a:pPr algn="just"/>
            <a:r>
              <a:rPr lang="it-IT" sz="2400" dirty="0" smtClean="0"/>
              <a:t>Trapezita è un termine derivante dal greco antico che vuol dire tavolo, ossia il banco dietro il quale questi primi cambiavalute, con la comparsa delle monete metalliche, operavano nell’antica Grecia. Il termine trapezita sopravvisse anche durante il Medioevo e indicava  sia l’attività bancaria sia quella di cambiavalute</a:t>
            </a:r>
            <a:r>
              <a:rPr lang="it-IT" dirty="0" smtClean="0"/>
              <a:t>.</a:t>
            </a:r>
            <a:endParaRPr lang="it-IT" dirty="0"/>
          </a:p>
        </p:txBody>
      </p:sp>
      <p:sp>
        <p:nvSpPr>
          <p:cNvPr id="6" name="Rettangolo 5">
            <a:hlinkClick r:id="rId2" action="ppaction://hlinksldjump"/>
          </p:cNvPr>
          <p:cNvSpPr/>
          <p:nvPr/>
        </p:nvSpPr>
        <p:spPr>
          <a:xfrm>
            <a:off x="6804248" y="0"/>
            <a:ext cx="2306689"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ECONOMIA</a:t>
            </a:r>
          </a:p>
          <a:p>
            <a:pPr algn="ctr"/>
            <a:r>
              <a:rPr lang="it-IT" dirty="0" smtClean="0"/>
              <a:t>AZIENDALE</a:t>
            </a:r>
            <a:endParaRPr lang="it-IT" dirty="0"/>
          </a:p>
        </p:txBody>
      </p:sp>
    </p:spTree>
    <p:extLst>
      <p:ext uri="{BB962C8B-B14F-4D97-AF65-F5344CB8AC3E}">
        <p14:creationId xmlns="" xmlns:p14="http://schemas.microsoft.com/office/powerpoint/2010/main" val="70765340"/>
      </p:ext>
    </p:extLst>
  </p:cSld>
  <p:clrMapOvr>
    <a:masterClrMapping/>
  </p:clrMapOvr>
  <p:transition spd="slow">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4544" y="27184"/>
            <a:ext cx="9468544" cy="1143000"/>
          </a:xfrm>
        </p:spPr>
        <p:txBody>
          <a:bodyPr/>
          <a:lstStyle/>
          <a:p>
            <a:r>
              <a:rPr lang="it-IT" sz="4000" dirty="0" smtClean="0">
                <a:hlinkClick r:id="rId2" action="ppaction://hlinksldjump"/>
              </a:rPr>
              <a:t>Il ruolo delle banche </a:t>
            </a:r>
            <a:r>
              <a:rPr lang="it-IT" sz="4000" dirty="0" smtClean="0"/>
              <a:t/>
            </a:r>
            <a:br>
              <a:rPr lang="it-IT" sz="4000" dirty="0" smtClean="0"/>
            </a:br>
            <a:r>
              <a:rPr lang="it-IT" sz="4000" dirty="0" smtClean="0"/>
              <a:t>Le banche come intermediari finanziari </a:t>
            </a:r>
            <a:endParaRPr lang="it-IT" sz="4000" dirty="0"/>
          </a:p>
        </p:txBody>
      </p:sp>
      <p:sp>
        <p:nvSpPr>
          <p:cNvPr id="4" name="CasellaDiTesto 3"/>
          <p:cNvSpPr txBox="1"/>
          <p:nvPr/>
        </p:nvSpPr>
        <p:spPr>
          <a:xfrm>
            <a:off x="-1016" y="1225689"/>
            <a:ext cx="6157192" cy="6001643"/>
          </a:xfrm>
          <a:prstGeom prst="rect">
            <a:avLst/>
          </a:prstGeom>
          <a:noFill/>
        </p:spPr>
        <p:txBody>
          <a:bodyPr wrap="square" rtlCol="0">
            <a:spAutoFit/>
          </a:bodyPr>
          <a:lstStyle/>
          <a:p>
            <a:pPr algn="just"/>
            <a:r>
              <a:rPr lang="it-IT" sz="2400" dirty="0" smtClean="0"/>
              <a:t>Il trasferimento di fondi fra i soggetti in avanzo e quelli in disavanzo, può avvenire in modo diretto o indiretto (cioè tramite intermediari finanziari). Gli intermediari finanziari più noti del nostro sistema economico sono le banche. Queste raccolgono fondi dai soggetti in avanzo, dando loro un compenso chiamato interesse (attivo per il cliente e passivo per la banca), e concedendo in prestito ai soggetti in disavanzo finanziario dai quali esigono un interesse (passivo per il cliente, attivo per la banca).In tal modo la banca sarà debitrice del soggetto in avanzo e creditrice del soggetto in disavanzo. Il guadagno della banca è determinato dalla differenza fra interessi attivi e interessi passivi. </a:t>
            </a:r>
            <a:r>
              <a:rPr lang="it-IT" sz="1000" dirty="0" smtClean="0"/>
              <a:t>Fonte: Manuale scolastico </a:t>
            </a:r>
            <a:endParaRPr lang="it-IT" sz="2400" dirty="0" smtClean="0"/>
          </a:p>
          <a:p>
            <a:endParaRPr lang="it-IT" sz="2400" dirty="0"/>
          </a:p>
        </p:txBody>
      </p:sp>
      <p:pic>
        <p:nvPicPr>
          <p:cNvPr id="7065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56176" y="2276872"/>
            <a:ext cx="2850032" cy="21365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ettangolo 5">
            <a:hlinkClick r:id="rId2" action="ppaction://hlinksldjump"/>
          </p:cNvPr>
          <p:cNvSpPr/>
          <p:nvPr/>
        </p:nvSpPr>
        <p:spPr>
          <a:xfrm>
            <a:off x="6667821" y="5661248"/>
            <a:ext cx="2306689"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ECONOMIA</a:t>
            </a:r>
          </a:p>
          <a:p>
            <a:pPr algn="ctr"/>
            <a:r>
              <a:rPr lang="it-IT" dirty="0" smtClean="0"/>
              <a:t>AZIENDALE</a:t>
            </a:r>
            <a:endParaRPr lang="it-IT" dirty="0"/>
          </a:p>
        </p:txBody>
      </p:sp>
    </p:spTree>
    <p:extLst>
      <p:ext uri="{BB962C8B-B14F-4D97-AF65-F5344CB8AC3E}">
        <p14:creationId xmlns="" xmlns:p14="http://schemas.microsoft.com/office/powerpoint/2010/main" val="3481357316"/>
      </p:ext>
    </p:extLst>
  </p:cSld>
  <p:clrMapOvr>
    <a:masterClrMapping/>
  </p:clrMapOvr>
  <p:transition spd="slow">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40768" y="-5913"/>
            <a:ext cx="8229600" cy="1143000"/>
          </a:xfrm>
        </p:spPr>
        <p:txBody>
          <a:bodyPr/>
          <a:lstStyle/>
          <a:p>
            <a:r>
              <a:rPr lang="it-IT" dirty="0" smtClean="0"/>
              <a:t>Il risparmio </a:t>
            </a:r>
            <a:br>
              <a:rPr lang="it-IT" dirty="0" smtClean="0"/>
            </a:br>
            <a:r>
              <a:rPr lang="it-IT" dirty="0" smtClean="0"/>
              <a:t>delle famiglie </a:t>
            </a:r>
            <a:endParaRPr lang="it-IT" dirty="0"/>
          </a:p>
        </p:txBody>
      </p:sp>
      <p:sp>
        <p:nvSpPr>
          <p:cNvPr id="4" name="CasellaDiTesto 3"/>
          <p:cNvSpPr txBox="1"/>
          <p:nvPr/>
        </p:nvSpPr>
        <p:spPr>
          <a:xfrm>
            <a:off x="25269" y="1172116"/>
            <a:ext cx="5328592" cy="1938992"/>
          </a:xfrm>
          <a:prstGeom prst="rect">
            <a:avLst/>
          </a:prstGeom>
          <a:noFill/>
        </p:spPr>
        <p:txBody>
          <a:bodyPr wrap="square" rtlCol="0">
            <a:spAutoFit/>
          </a:bodyPr>
          <a:lstStyle/>
          <a:p>
            <a:r>
              <a:rPr lang="it-IT" sz="2400" dirty="0" smtClean="0"/>
              <a:t>È la quota forte di reddito sottratta al consumo attuale per essere destinata al consumo futuro. Solitamente tale risparmio affluisce alle banche sotto forma di depositi a risparmio libero e vincolato. </a:t>
            </a:r>
            <a:endParaRPr lang="it-IT" sz="2400" dirty="0"/>
          </a:p>
        </p:txBody>
      </p:sp>
      <p:pic>
        <p:nvPicPr>
          <p:cNvPr id="7168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37620" y="333634"/>
            <a:ext cx="3097163" cy="3097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843807" y="3375581"/>
            <a:ext cx="6804248" cy="830997"/>
          </a:xfrm>
          <a:prstGeom prst="rect">
            <a:avLst/>
          </a:prstGeom>
          <a:noFill/>
        </p:spPr>
        <p:txBody>
          <a:bodyPr wrap="square" rtlCol="0">
            <a:spAutoFit/>
          </a:bodyPr>
          <a:lstStyle/>
          <a:p>
            <a:r>
              <a:rPr lang="it-IT" sz="4800" dirty="0" smtClean="0"/>
              <a:t>Il risparmio delle imprese</a:t>
            </a:r>
          </a:p>
        </p:txBody>
      </p:sp>
      <p:pic>
        <p:nvPicPr>
          <p:cNvPr id="7168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0" y="4042390"/>
            <a:ext cx="2958019" cy="1971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976722" y="4077072"/>
            <a:ext cx="6538417" cy="2677656"/>
          </a:xfrm>
          <a:prstGeom prst="rect">
            <a:avLst/>
          </a:prstGeom>
          <a:noFill/>
        </p:spPr>
        <p:txBody>
          <a:bodyPr wrap="square" rtlCol="0">
            <a:spAutoFit/>
          </a:bodyPr>
          <a:lstStyle/>
          <a:p>
            <a:r>
              <a:rPr lang="it-IT" sz="2800" dirty="0" smtClean="0"/>
              <a:t>Il risparmio delle imprese è rappresentato:</a:t>
            </a:r>
          </a:p>
          <a:p>
            <a:r>
              <a:rPr lang="it-IT" sz="2800" dirty="0" smtClean="0"/>
              <a:t>-dalla parte di utili accantonati a riserve interne (autofinanziamento);</a:t>
            </a:r>
          </a:p>
          <a:p>
            <a:r>
              <a:rPr lang="it-IT" sz="2800" dirty="0" smtClean="0"/>
              <a:t> -dal risparmio effettuato mantenendo una parte di liquidità in investimenti facilmente smobilizzabili.</a:t>
            </a:r>
            <a:endParaRPr lang="it-IT" sz="2800" dirty="0"/>
          </a:p>
        </p:txBody>
      </p:sp>
      <p:sp>
        <p:nvSpPr>
          <p:cNvPr id="9" name="Rettangolo 8">
            <a:hlinkClick r:id="rId4" action="ppaction://hlinksldjump"/>
          </p:cNvPr>
          <p:cNvSpPr/>
          <p:nvPr/>
        </p:nvSpPr>
        <p:spPr>
          <a:xfrm>
            <a:off x="3707904" y="116632"/>
            <a:ext cx="1922930"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ECONOMIA</a:t>
            </a:r>
          </a:p>
          <a:p>
            <a:pPr algn="ctr"/>
            <a:r>
              <a:rPr lang="it-IT" dirty="0" smtClean="0"/>
              <a:t>AZIENDALE</a:t>
            </a:r>
            <a:endParaRPr lang="it-IT" dirty="0"/>
          </a:p>
        </p:txBody>
      </p:sp>
    </p:spTree>
    <p:extLst>
      <p:ext uri="{BB962C8B-B14F-4D97-AF65-F5344CB8AC3E}">
        <p14:creationId xmlns="" xmlns:p14="http://schemas.microsoft.com/office/powerpoint/2010/main" val="4114433872"/>
      </p:ext>
    </p:extLst>
  </p:cSld>
  <p:clrMapOvr>
    <a:masterClrMapping/>
  </p:clrMapOvr>
  <p:transition spd="slow">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548" y="2825189"/>
            <a:ext cx="7524328" cy="1143000"/>
          </a:xfrm>
        </p:spPr>
        <p:txBody>
          <a:bodyPr/>
          <a:lstStyle/>
          <a:p>
            <a:pPr algn="l"/>
            <a:r>
              <a:rPr lang="it-IT" sz="4000" dirty="0" smtClean="0"/>
              <a:t>• Che cos’è?</a:t>
            </a:r>
            <a:r>
              <a:rPr lang="it-IT" sz="2800" dirty="0" smtClean="0"/>
              <a:t/>
            </a:r>
            <a:br>
              <a:rPr lang="it-IT" sz="2800" dirty="0" smtClean="0"/>
            </a:br>
            <a:r>
              <a:rPr lang="it-IT" sz="2400" dirty="0" smtClean="0"/>
              <a:t>La riserva obbligatoria è un deposito in contanti generalmente remunerato, che le banche devono compiere presso la banca centrale in proporzione ai depositi della clientela. L’introduzione è avvenuta nel secolo scorso, in momenti diversi da paese a paese, come strumento di politica monetaria per il controllo dei crediti concedibili dalla banche e quindi dalla moneta in circolazione.</a:t>
            </a:r>
            <a:br>
              <a:rPr lang="it-IT" sz="2400" dirty="0" smtClean="0"/>
            </a:br>
            <a:endParaRPr lang="it-IT" sz="2400" dirty="0"/>
          </a:p>
        </p:txBody>
      </p:sp>
      <p:sp>
        <p:nvSpPr>
          <p:cNvPr id="4" name="CasellaDiTesto 3"/>
          <p:cNvSpPr txBox="1"/>
          <p:nvPr/>
        </p:nvSpPr>
        <p:spPr>
          <a:xfrm>
            <a:off x="1259632" y="3645024"/>
            <a:ext cx="10153128" cy="646331"/>
          </a:xfrm>
          <a:prstGeom prst="rect">
            <a:avLst/>
          </a:prstGeom>
          <a:noFill/>
        </p:spPr>
        <p:txBody>
          <a:bodyPr wrap="square" rtlCol="0">
            <a:spAutoFit/>
          </a:bodyPr>
          <a:lstStyle/>
          <a:p>
            <a:endParaRPr lang="it-IT" dirty="0" smtClean="0"/>
          </a:p>
          <a:p>
            <a:endParaRPr lang="it-IT" dirty="0"/>
          </a:p>
        </p:txBody>
      </p:sp>
      <p:sp>
        <p:nvSpPr>
          <p:cNvPr id="5" name="CasellaDiTesto 4"/>
          <p:cNvSpPr txBox="1"/>
          <p:nvPr/>
        </p:nvSpPr>
        <p:spPr>
          <a:xfrm>
            <a:off x="683568" y="0"/>
            <a:ext cx="6146554" cy="1015663"/>
          </a:xfrm>
          <a:prstGeom prst="rect">
            <a:avLst/>
          </a:prstGeom>
          <a:noFill/>
        </p:spPr>
        <p:txBody>
          <a:bodyPr wrap="none" rtlCol="0">
            <a:spAutoFit/>
          </a:bodyPr>
          <a:lstStyle/>
          <a:p>
            <a:r>
              <a:rPr lang="it-IT" sz="6000" dirty="0" smtClean="0">
                <a:hlinkClick r:id="rId2" action="ppaction://hlinksldjump"/>
              </a:rPr>
              <a:t>Riserva obbligatoria</a:t>
            </a:r>
            <a:endParaRPr lang="it-IT" sz="6000" dirty="0"/>
          </a:p>
        </p:txBody>
      </p:sp>
      <p:sp>
        <p:nvSpPr>
          <p:cNvPr id="6" name="Rettangolo 5">
            <a:hlinkClick r:id="rId2" action="ppaction://hlinksldjump"/>
          </p:cNvPr>
          <p:cNvSpPr/>
          <p:nvPr/>
        </p:nvSpPr>
        <p:spPr>
          <a:xfrm>
            <a:off x="6669366" y="5805264"/>
            <a:ext cx="2306689"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ECONOMIA</a:t>
            </a:r>
          </a:p>
          <a:p>
            <a:pPr algn="ctr"/>
            <a:r>
              <a:rPr lang="it-IT" dirty="0" smtClean="0"/>
              <a:t>AZIENDALE</a:t>
            </a:r>
            <a:endParaRPr lang="it-IT" dirty="0"/>
          </a:p>
        </p:txBody>
      </p:sp>
      <p:pic>
        <p:nvPicPr>
          <p:cNvPr id="737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23345" y="4805139"/>
            <a:ext cx="2667000" cy="2000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71795813"/>
      </p:ext>
    </p:extLst>
  </p:cSld>
  <p:clrMapOvr>
    <a:masterClrMapping/>
  </p:clrMapOvr>
  <p:transition spd="slow">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7184" y="2276872"/>
            <a:ext cx="8892480" cy="1143000"/>
          </a:xfrm>
        </p:spPr>
        <p:txBody>
          <a:bodyPr/>
          <a:lstStyle/>
          <a:p>
            <a:pPr algn="l"/>
            <a:r>
              <a:rPr lang="it-IT" dirty="0" smtClean="0"/>
              <a:t>LA BANCA D’ITALIA</a:t>
            </a:r>
            <a:br>
              <a:rPr lang="it-IT" dirty="0" smtClean="0"/>
            </a:br>
            <a:r>
              <a:rPr lang="it-IT" sz="2400" dirty="0" smtClean="0"/>
              <a:t>La banca d’Italia, inoltre vigila in via continuativa sul rispetto di precise “istruzioni di vigilanza” che riguardano:</a:t>
            </a:r>
            <a:br>
              <a:rPr lang="it-IT" sz="2400" dirty="0" smtClean="0"/>
            </a:br>
            <a:r>
              <a:rPr lang="it-IT" sz="2400" dirty="0" smtClean="0"/>
              <a:t>- Adeguatezza patrimoniale della banca, cioè la presenza di adeguati mezzi finanziari per lo svolgimento dell’attività creditizia e delle altre attività consentite alla banca universale;</a:t>
            </a:r>
            <a:br>
              <a:rPr lang="it-IT" sz="2400" dirty="0" smtClean="0"/>
            </a:br>
            <a:r>
              <a:rPr lang="it-IT" sz="2400" dirty="0" smtClean="0"/>
              <a:t>- Il contenimento del rischio assunto dalla banca, ad esempio mediante la concessione di grandi fidi o la concentrazione dell’esposizione nei confronti di un singolo cliente;</a:t>
            </a:r>
            <a:br>
              <a:rPr lang="it-IT" sz="2400" dirty="0" smtClean="0"/>
            </a:br>
            <a:r>
              <a:rPr lang="it-IT" sz="2400" dirty="0" smtClean="0"/>
              <a:t>- La detenzione di partecipazioni in società finanziarie, assicuratrici ed altre imprese commerciali;</a:t>
            </a:r>
            <a:br>
              <a:rPr lang="it-IT" sz="2400" dirty="0" smtClean="0"/>
            </a:br>
            <a:r>
              <a:rPr lang="it-IT" sz="2400" dirty="0" smtClean="0"/>
              <a:t>- L’adeguatezza dell’organizzazione amministrativa e contabile e dei controlli interni.</a:t>
            </a:r>
            <a:br>
              <a:rPr lang="it-IT" sz="2400" dirty="0" smtClean="0"/>
            </a:br>
            <a:r>
              <a:rPr lang="it-IT" sz="1000" dirty="0" smtClean="0"/>
              <a:t>Fonte: Wikipedia</a:t>
            </a:r>
            <a:endParaRPr lang="it-IT" sz="2400" dirty="0"/>
          </a:p>
        </p:txBody>
      </p:sp>
      <p:pic>
        <p:nvPicPr>
          <p:cNvPr id="7270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19872" y="4941169"/>
            <a:ext cx="3024336" cy="19168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ttangolo 4">
            <a:hlinkClick r:id="rId3" action="ppaction://hlinksldjump"/>
          </p:cNvPr>
          <p:cNvSpPr/>
          <p:nvPr/>
        </p:nvSpPr>
        <p:spPr>
          <a:xfrm>
            <a:off x="6804248" y="0"/>
            <a:ext cx="2306689" cy="62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ECONOMIA</a:t>
            </a:r>
          </a:p>
          <a:p>
            <a:pPr algn="ctr"/>
            <a:r>
              <a:rPr lang="it-IT" dirty="0" smtClean="0"/>
              <a:t>AZIENDALE</a:t>
            </a:r>
            <a:endParaRPr lang="it-IT" dirty="0"/>
          </a:p>
        </p:txBody>
      </p:sp>
    </p:spTree>
    <p:extLst>
      <p:ext uri="{BB962C8B-B14F-4D97-AF65-F5344CB8AC3E}">
        <p14:creationId xmlns="" xmlns:p14="http://schemas.microsoft.com/office/powerpoint/2010/main" val="654480920"/>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p:txBody>
          <a:bodyPr/>
          <a:lstStyle/>
          <a:p>
            <a:pPr eaLnBrk="1" hangingPunct="1">
              <a:defRPr/>
            </a:pPr>
            <a:r>
              <a:rPr lang="it-IT" altLang="it-IT" sz="4000" dirty="0" smtClean="0">
                <a:latin typeface="Gadugi" pitchFamily="34" charset="0"/>
                <a:hlinkClick r:id="rId2" action="ppaction://hlinksldjump"/>
              </a:rPr>
              <a:t>Risparmio nell’età contemporanea</a:t>
            </a:r>
            <a:r>
              <a:rPr lang="it-IT" altLang="it-IT" sz="4000" dirty="0" smtClean="0">
                <a:hlinkClick r:id="rId2" action="ppaction://hlinksldjump"/>
              </a:rPr>
              <a:t> </a:t>
            </a:r>
            <a:endParaRPr lang="it-IT" altLang="it-IT" sz="4000" dirty="0" smtClean="0"/>
          </a:p>
        </p:txBody>
      </p:sp>
      <p:sp>
        <p:nvSpPr>
          <p:cNvPr id="71683" name="Rectangle 3"/>
          <p:cNvSpPr>
            <a:spLocks noGrp="1" noChangeArrowheads="1"/>
          </p:cNvSpPr>
          <p:nvPr>
            <p:ph type="body" idx="1"/>
          </p:nvPr>
        </p:nvSpPr>
        <p:spPr/>
        <p:txBody>
          <a:bodyPr/>
          <a:lstStyle/>
          <a:p>
            <a:pPr algn="just" eaLnBrk="1" hangingPunct="1">
              <a:lnSpc>
                <a:spcPct val="80000"/>
              </a:lnSpc>
              <a:buFont typeface="Wingdings" pitchFamily="2" charset="2"/>
              <a:buNone/>
              <a:defRPr/>
            </a:pPr>
            <a:r>
              <a:rPr lang="it-IT" altLang="it-IT" sz="2800" dirty="0" smtClean="0"/>
              <a:t>    Nel lungo periodo i redditi “normali” sono suddivisi tra consumi e risparmio:</a:t>
            </a:r>
          </a:p>
          <a:p>
            <a:pPr algn="just" eaLnBrk="1" hangingPunct="1">
              <a:lnSpc>
                <a:spcPct val="80000"/>
              </a:lnSpc>
              <a:buFont typeface="Wingdings" pitchFamily="2" charset="2"/>
              <a:buNone/>
              <a:defRPr/>
            </a:pPr>
            <a:r>
              <a:rPr lang="it-IT" altLang="it-IT" sz="2800" dirty="0" smtClean="0"/>
              <a:t>    l’ineguale distribuzione dei redditi determina una maggiore concentrazione del risparmio negli strati della popolazione che godono di redditi più elevati. </a:t>
            </a:r>
          </a:p>
          <a:p>
            <a:pPr algn="just" eaLnBrk="1" hangingPunct="1">
              <a:lnSpc>
                <a:spcPct val="80000"/>
              </a:lnSpc>
              <a:buFont typeface="Wingdings" pitchFamily="2" charset="2"/>
              <a:buNone/>
              <a:defRPr/>
            </a:pPr>
            <a:r>
              <a:rPr lang="it-IT" altLang="it-IT" sz="2800" dirty="0" smtClean="0"/>
              <a:t>    Tuttavia una famiglia che preveda una forte varianza dei propri redditi adotterà un tasso di accumulazione più elevato rispetto a un’altra che abbia prospettive reddituali abbastanza definite nel tempo.</a:t>
            </a:r>
          </a:p>
          <a:p>
            <a:pPr algn="just" eaLnBrk="1" hangingPunct="1">
              <a:lnSpc>
                <a:spcPct val="80000"/>
              </a:lnSpc>
              <a:buFont typeface="Wingdings" pitchFamily="2" charset="2"/>
              <a:buNone/>
              <a:defRPr/>
            </a:pPr>
            <a:r>
              <a:rPr lang="it-IT" altLang="it-IT" sz="2800" dirty="0" smtClean="0"/>
              <a:t>    L’analisi del comportamento del risparmiatore, infatti, mette in evidenza che la famiglia cerca di normalizzare nel tempo il flusso del reddito normale e delle spese correnti, cercando di attutire eventuali “colpi mancini” della sorte.</a:t>
            </a:r>
          </a:p>
        </p:txBody>
      </p:sp>
      <p:sp>
        <p:nvSpPr>
          <p:cNvPr id="2" name="Rettangolo 1"/>
          <p:cNvSpPr/>
          <p:nvPr/>
        </p:nvSpPr>
        <p:spPr>
          <a:xfrm>
            <a:off x="7092280" y="6472238"/>
            <a:ext cx="1655763" cy="19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2" action="ppaction://hlinksldjump"/>
              </a:rPr>
              <a:t>STORIA</a:t>
            </a:r>
            <a:endParaRPr lang="it-IT" dirty="0"/>
          </a:p>
        </p:txBody>
      </p:sp>
    </p:spTree>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468313" y="18052"/>
            <a:ext cx="8229600" cy="1143000"/>
          </a:xfrm>
        </p:spPr>
        <p:txBody>
          <a:bodyPr/>
          <a:lstStyle/>
          <a:p>
            <a:pPr eaLnBrk="1" hangingPunct="1">
              <a:defRPr/>
            </a:pPr>
            <a:r>
              <a:rPr lang="it-IT" altLang="it-IT" dirty="0" smtClean="0">
                <a:latin typeface="Gadugi" pitchFamily="34" charset="0"/>
                <a:hlinkClick r:id="rId2" action="ppaction://hlinksldjump"/>
              </a:rPr>
              <a:t>Risparmio pubblico e privato</a:t>
            </a:r>
            <a:r>
              <a:rPr lang="it-IT" altLang="it-IT" dirty="0" smtClean="0">
                <a:hlinkClick r:id="rId2" action="ppaction://hlinksldjump"/>
              </a:rPr>
              <a:t> </a:t>
            </a:r>
            <a:endParaRPr lang="it-IT" altLang="it-IT" dirty="0" smtClean="0"/>
          </a:p>
        </p:txBody>
      </p:sp>
      <p:sp>
        <p:nvSpPr>
          <p:cNvPr id="69635" name="Rectangle 3"/>
          <p:cNvSpPr>
            <a:spLocks noGrp="1" noChangeArrowheads="1"/>
          </p:cNvSpPr>
          <p:nvPr>
            <p:ph type="body" idx="1"/>
          </p:nvPr>
        </p:nvSpPr>
        <p:spPr>
          <a:xfrm>
            <a:off x="421481" y="1124744"/>
            <a:ext cx="8229600" cy="4708525"/>
          </a:xfrm>
        </p:spPr>
        <p:txBody>
          <a:bodyPr/>
          <a:lstStyle/>
          <a:p>
            <a:pPr algn="just" eaLnBrk="1" hangingPunct="1">
              <a:lnSpc>
                <a:spcPct val="80000"/>
              </a:lnSpc>
              <a:buFont typeface="Wingdings" pitchFamily="2" charset="2"/>
              <a:buNone/>
              <a:defRPr/>
            </a:pPr>
            <a:r>
              <a:rPr lang="it-IT" altLang="it-IT" sz="2800" dirty="0" smtClean="0"/>
              <a:t>I soggetti economici che concorrono alla formazione o al consumo del risparmio nazionale possono essere raggruppati in tre grandi categorie: le famiglie, le imprese e la Pubblica Amministrazione. Il risparmio conseguito dalla Pubblica Amministrazione viene chiamato risparmio pubblico. </a:t>
            </a:r>
          </a:p>
          <a:p>
            <a:pPr algn="ctr" eaLnBrk="1" hangingPunct="1">
              <a:lnSpc>
                <a:spcPct val="80000"/>
              </a:lnSpc>
              <a:buFont typeface="Wingdings" pitchFamily="2" charset="2"/>
              <a:buNone/>
              <a:defRPr/>
            </a:pPr>
            <a:endParaRPr lang="it-IT" altLang="it-IT" sz="2400" dirty="0" smtClean="0"/>
          </a:p>
          <a:p>
            <a:pPr algn="ctr" eaLnBrk="1" hangingPunct="1">
              <a:lnSpc>
                <a:spcPct val="80000"/>
              </a:lnSpc>
              <a:buFont typeface="Wingdings" pitchFamily="2" charset="2"/>
              <a:buNone/>
              <a:defRPr/>
            </a:pPr>
            <a:endParaRPr lang="it-IT" altLang="it-IT" sz="2400" dirty="0" smtClean="0"/>
          </a:p>
          <a:p>
            <a:pPr algn="ctr" eaLnBrk="1" hangingPunct="1">
              <a:lnSpc>
                <a:spcPct val="80000"/>
              </a:lnSpc>
              <a:buFont typeface="Wingdings" pitchFamily="2" charset="2"/>
              <a:buNone/>
              <a:defRPr/>
            </a:pPr>
            <a:endParaRPr lang="it-IT" altLang="it-IT" sz="2400" dirty="0" smtClean="0"/>
          </a:p>
          <a:p>
            <a:pPr algn="ctr" eaLnBrk="1" hangingPunct="1">
              <a:lnSpc>
                <a:spcPct val="80000"/>
              </a:lnSpc>
              <a:buFont typeface="Wingdings" pitchFamily="2" charset="2"/>
              <a:buNone/>
              <a:defRPr/>
            </a:pPr>
            <a:endParaRPr lang="it-IT" altLang="it-IT" sz="2400" dirty="0" smtClean="0"/>
          </a:p>
          <a:p>
            <a:pPr algn="ctr" eaLnBrk="1" hangingPunct="1">
              <a:lnSpc>
                <a:spcPct val="80000"/>
              </a:lnSpc>
              <a:buFont typeface="Wingdings" pitchFamily="2" charset="2"/>
              <a:buNone/>
              <a:defRPr/>
            </a:pPr>
            <a:endParaRPr lang="it-IT" altLang="it-IT" sz="2400" dirty="0" smtClean="0"/>
          </a:p>
          <a:p>
            <a:pPr algn="ctr" eaLnBrk="1" hangingPunct="1">
              <a:lnSpc>
                <a:spcPct val="80000"/>
              </a:lnSpc>
              <a:buFont typeface="Wingdings" pitchFamily="2" charset="2"/>
              <a:buNone/>
              <a:defRPr/>
            </a:pPr>
            <a:endParaRPr lang="it-IT" altLang="it-IT" sz="2400" dirty="0" smtClean="0"/>
          </a:p>
          <a:p>
            <a:pPr algn="just" eaLnBrk="1" hangingPunct="1">
              <a:lnSpc>
                <a:spcPct val="80000"/>
              </a:lnSpc>
              <a:buFont typeface="Wingdings" pitchFamily="2" charset="2"/>
              <a:buNone/>
              <a:defRPr/>
            </a:pPr>
            <a:r>
              <a:rPr lang="it-IT" altLang="it-IT" sz="2800" dirty="0" smtClean="0"/>
              <a:t>Ad esso si contrappone il risparmio privato, ovvero la somma di quanto accumulato dalle due altre grandi categorie di soggetti: le famiglie e le imprese. </a:t>
            </a:r>
          </a:p>
        </p:txBody>
      </p:sp>
      <p:pic>
        <p:nvPicPr>
          <p:cNvPr id="8196" name="Picture 5" descr="Fotolia_risparmi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7675" y="3297011"/>
            <a:ext cx="3097213" cy="206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1"/>
          <p:cNvSpPr/>
          <p:nvPr/>
        </p:nvSpPr>
        <p:spPr>
          <a:xfrm>
            <a:off x="7235825" y="6524625"/>
            <a:ext cx="1584325" cy="144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hlinkClick r:id="rId2" action="ppaction://hlinksldjump"/>
              </a:rPr>
              <a:t>STORIA</a:t>
            </a:r>
            <a:endParaRPr lang="it-IT" dirty="0"/>
          </a:p>
        </p:txBody>
      </p:sp>
    </p:spTree>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dirty="0" smtClean="0">
                <a:hlinkClick r:id="rId2" action="ppaction://hlinksldjump"/>
              </a:rPr>
              <a:t>MATEMATICA</a:t>
            </a:r>
            <a:endParaRPr lang="it-IT" dirty="0"/>
          </a:p>
        </p:txBody>
      </p:sp>
      <p:pic>
        <p:nvPicPr>
          <p:cNvPr id="922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90625" y="1476375"/>
            <a:ext cx="6762750" cy="390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260350"/>
            <a:ext cx="8229600" cy="1143000"/>
          </a:xfrm>
        </p:spPr>
        <p:txBody>
          <a:bodyPr/>
          <a:lstStyle/>
          <a:p>
            <a:pPr eaLnBrk="1" hangingPunct="1">
              <a:defRPr/>
            </a:pPr>
            <a:r>
              <a:rPr lang="it-IT" dirty="0" smtClean="0"/>
              <a:t>Risparmio finanziario</a:t>
            </a:r>
          </a:p>
        </p:txBody>
      </p:sp>
      <p:sp>
        <p:nvSpPr>
          <p:cNvPr id="3" name="Segnaposto contenuto 2"/>
          <p:cNvSpPr>
            <a:spLocks noGrp="1"/>
          </p:cNvSpPr>
          <p:nvPr>
            <p:ph idx="1"/>
          </p:nvPr>
        </p:nvSpPr>
        <p:spPr>
          <a:xfrm>
            <a:off x="179388" y="1700213"/>
            <a:ext cx="8713787" cy="4609107"/>
          </a:xfrm>
        </p:spPr>
        <p:txBody>
          <a:bodyPr/>
          <a:lstStyle/>
          <a:p>
            <a:pPr marL="0" indent="0" algn="just" eaLnBrk="1" hangingPunct="1">
              <a:buFont typeface="Wingdings" pitchFamily="2" charset="2"/>
              <a:buNone/>
              <a:defRPr/>
            </a:pPr>
            <a:r>
              <a:rPr lang="it-IT" sz="2800" dirty="0" smtClean="0"/>
              <a:t>Esiste una differenza tra risparmio ed investimento; per  quest’ultimo bisogna prevedere un elemento di rischio.</a:t>
            </a:r>
          </a:p>
          <a:p>
            <a:pPr marL="0" indent="0" algn="just" eaLnBrk="1" hangingPunct="1">
              <a:buFont typeface="Wingdings" pitchFamily="2" charset="2"/>
              <a:buNone/>
              <a:defRPr/>
            </a:pPr>
            <a:r>
              <a:rPr lang="it-IT" sz="2800" dirty="0" smtClean="0"/>
              <a:t>Le entrate e le uscite dello Stato o di un’azienda vengono rappresentate spesso graficamente per una loro più veloce decodificazione. Molte volte quando un’azienda o lo Stato sono in difficoltà, attingono dai risparmi fatti negli anni precedenti, e se non c’è questa possibilità, i soggetti vanno in fallimento o in indebitamento</a:t>
            </a:r>
            <a:r>
              <a:rPr lang="it-IT" sz="2800" dirty="0" smtClean="0"/>
              <a:t>.</a:t>
            </a:r>
          </a:p>
          <a:p>
            <a:pPr marL="0" indent="0" algn="just" eaLnBrk="1" hangingPunct="1">
              <a:buNone/>
              <a:defRPr/>
            </a:pPr>
            <a:r>
              <a:rPr lang="it-IT" sz="1050" dirty="0" smtClean="0"/>
              <a:t>Fonte: </a:t>
            </a:r>
            <a:r>
              <a:rPr lang="it-IT" sz="1000" dirty="0" smtClean="0">
                <a:hlinkClick r:id="rId3"/>
              </a:rPr>
              <a:t>www.nuovademocraziaeuropea.it</a:t>
            </a:r>
            <a:r>
              <a:rPr lang="it-IT" sz="1000" dirty="0" smtClean="0"/>
              <a:t> , </a:t>
            </a:r>
            <a:r>
              <a:rPr lang="it-IT" sz="1000" dirty="0" smtClean="0">
                <a:hlinkClick r:id="rId4"/>
              </a:rPr>
              <a:t>www.valentinidavide.com</a:t>
            </a:r>
            <a:endParaRPr lang="it-IT" sz="1000" dirty="0" smtClean="0"/>
          </a:p>
          <a:p>
            <a:pPr eaLnBrk="1" hangingPunct="1">
              <a:buNone/>
              <a:defRPr/>
            </a:pPr>
            <a:endParaRPr lang="it-IT" sz="2400" dirty="0" smtClean="0"/>
          </a:p>
        </p:txBody>
      </p:sp>
    </p:spTree>
  </p:cSld>
  <p:clrMapOvr>
    <a:masterClrMapping/>
  </p:clrMapOvr>
  <p:transition spd="slow">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r>
              <a:rPr lang="it-IT" dirty="0" smtClean="0"/>
              <a:t>Entrate e uscite annuali di un’azienda</a:t>
            </a:r>
          </a:p>
        </p:txBody>
      </p:sp>
      <p:pic>
        <p:nvPicPr>
          <p:cNvPr id="11267"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250825" y="2205038"/>
            <a:ext cx="8642350" cy="3432175"/>
          </a:xfr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736</TotalTime>
  <Words>2935</Words>
  <Application>Microsoft Office PowerPoint</Application>
  <PresentationFormat>Presentazione su schermo (4:3)</PresentationFormat>
  <Paragraphs>228</Paragraphs>
  <Slides>45</Slides>
  <Notes>2</Notes>
  <HiddenSlides>0</HiddenSlides>
  <MMClips>0</MMClips>
  <ScaleCrop>false</ScaleCrop>
  <HeadingPairs>
    <vt:vector size="4" baseType="variant">
      <vt:variant>
        <vt:lpstr>Tema</vt:lpstr>
      </vt:variant>
      <vt:variant>
        <vt:i4>1</vt:i4>
      </vt:variant>
      <vt:variant>
        <vt:lpstr>Titoli diapositive</vt:lpstr>
      </vt:variant>
      <vt:variant>
        <vt:i4>45</vt:i4>
      </vt:variant>
    </vt:vector>
  </HeadingPairs>
  <TitlesOfParts>
    <vt:vector size="46" baseType="lpstr">
      <vt:lpstr>Flusso</vt:lpstr>
      <vt:lpstr>Diapositiva 1</vt:lpstr>
      <vt:lpstr>STORIA</vt:lpstr>
      <vt:lpstr>Il risparmio finanziario</vt:lpstr>
      <vt:lpstr>Risparmio nel medioevo </vt:lpstr>
      <vt:lpstr>Risparmio nell’età contemporanea </vt:lpstr>
      <vt:lpstr>Risparmio pubblico e privato </vt:lpstr>
      <vt:lpstr>MATEMATICA</vt:lpstr>
      <vt:lpstr>Risparmio finanziario</vt:lpstr>
      <vt:lpstr>Entrate e uscite annuali di un’azienda</vt:lpstr>
      <vt:lpstr>Entrate e uscite statali</vt:lpstr>
      <vt:lpstr>ECONOMIA POLITICA LA BORSA</vt:lpstr>
      <vt:lpstr>Cosa sono le azioni? </vt:lpstr>
      <vt:lpstr>Come si suddividono le azioni? </vt:lpstr>
      <vt:lpstr>Cos’è la borsa? </vt:lpstr>
      <vt:lpstr>Cos’è la Borsa Valori? </vt:lpstr>
      <vt:lpstr>La Borsa, inoltre, è anche il luogo dove le aziende, grazie al risparmio conferito direttamente soprattutto dalle famiglie (non indirettamente dal sistema bancario attraverso le classiche operazioni bancarie di finanziamento), si capitalizzano per effettuare gli investimenti funzionali al proprio sviluppo e a quello più generale dell’economia.</vt:lpstr>
      <vt:lpstr>Attività tipica </vt:lpstr>
      <vt:lpstr>RELIGIONE LA BANCA ETICA</vt:lpstr>
      <vt:lpstr>Banca etica</vt:lpstr>
      <vt:lpstr>Obblighi</vt:lpstr>
      <vt:lpstr>Storia della Banca Etica</vt:lpstr>
      <vt:lpstr>Diapositiva 22</vt:lpstr>
      <vt:lpstr>Diapositiva 23</vt:lpstr>
      <vt:lpstr>Les économies d’énergie         Énergie nucléaire … ce n’est pas une bonne solution</vt:lpstr>
      <vt:lpstr>Politique de developpement des énergies renouvelables </vt:lpstr>
      <vt:lpstr>La France s’est engagée à porter la part des énergies renouvelables de sa consommation énergétique final, d’à peine 10 % en 2005, à 23 % en 2020. Il s’agit donc de doubler le niveau de production des énergies renouvelables.  Une comparaison directe fait donc apparaître que la part des énergies renouvelables en France est en hausse de 5,0 points par rapport à 2005 et de 0,6 point par rapport à 2012, mais est en 2013 en léger retard (-0,8%) par rapport à sa trajectoire. </vt:lpstr>
      <vt:lpstr>Diapositiva 27</vt:lpstr>
      <vt:lpstr>Quelles économies permettent les  panneaux solaires? </vt:lpstr>
      <vt:lpstr>Diapositiva 29</vt:lpstr>
      <vt:lpstr>CHE COSA SONO? </vt:lpstr>
      <vt:lpstr>ENERGIE RINNOVABILI IN ITALIA </vt:lpstr>
      <vt:lpstr>EDUCAZIONE  FISICA Vantaggi dell’attività fisica</vt:lpstr>
      <vt:lpstr>I vantaggi nel fare  attività fisica</vt:lpstr>
      <vt:lpstr>I costi sportivi</vt:lpstr>
      <vt:lpstr>INGLESE MONEY </vt:lpstr>
      <vt:lpstr>EARLY CURRENCY</vt:lpstr>
      <vt:lpstr>COIN </vt:lpstr>
      <vt:lpstr>PAPER MONEY </vt:lpstr>
      <vt:lpstr>PLASTIC MONEY </vt:lpstr>
      <vt:lpstr>ECONOMIA AZIENDALE Risparmio finanziario </vt:lpstr>
      <vt:lpstr>Il risparmio</vt:lpstr>
      <vt:lpstr>Il ruolo delle banche  Le banche come intermediari finanziari </vt:lpstr>
      <vt:lpstr>Il risparmio  delle famiglie </vt:lpstr>
      <vt:lpstr>• Che cos’è? La riserva obbligatoria è un deposito in contanti generalmente remunerato, che le banche devono compiere presso la banca centrale in proporzione ai depositi della clientela. L’introduzione è avvenuta nel secolo scorso, in momenti diversi da paese a paese, come strumento di politica monetaria per il controllo dei crediti concedibili dalla banche e quindi dalla moneta in circolazione. </vt:lpstr>
      <vt:lpstr>LA BANCA D’ITALIA La banca d’Italia, inoltre vigila in via continuativa sul rispetto di precise “istruzioni di vigilanza” che riguardano: - Adeguatezza patrimoniale della banca, cioè la presenza di adeguati mezzi finanziari per lo svolgimento dell’attività creditizia e delle altre attività consentite alla banca universale; - Il contenimento del rischio assunto dalla banca, ad esempio mediante la concessione di grandi fidi o la concentrazione dell’esposizione nei confronti di un singolo cliente; - La detenzione di partecipazioni in società finanziarie, assicuratrici ed altre imprese commerciali; - L’adeguatezza dell’organizzazione amministrativa e contabile e dei controlli interni. Fonte: Wikipedia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ace</dc:creator>
  <cp:lastModifiedBy>Utente</cp:lastModifiedBy>
  <cp:revision>69</cp:revision>
  <dcterms:created xsi:type="dcterms:W3CDTF">2016-02-11T16:47:11Z</dcterms:created>
  <dcterms:modified xsi:type="dcterms:W3CDTF">2016-02-20T09:36:25Z</dcterms:modified>
</cp:coreProperties>
</file>