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57" r:id="rId3"/>
    <p:sldId id="259" r:id="rId4"/>
    <p:sldId id="285" r:id="rId5"/>
    <p:sldId id="260" r:id="rId6"/>
    <p:sldId id="261" r:id="rId7"/>
    <p:sldId id="262" r:id="rId8"/>
    <p:sldId id="263" r:id="rId9"/>
    <p:sldId id="264" r:id="rId10"/>
    <p:sldId id="265" r:id="rId11"/>
    <p:sldId id="268" r:id="rId12"/>
    <p:sldId id="270" r:id="rId13"/>
    <p:sldId id="271" r:id="rId14"/>
    <p:sldId id="272" r:id="rId15"/>
    <p:sldId id="273" r:id="rId16"/>
    <p:sldId id="274" r:id="rId17"/>
    <p:sldId id="275" r:id="rId18"/>
    <p:sldId id="290" r:id="rId19"/>
    <p:sldId id="276" r:id="rId20"/>
    <p:sldId id="277" r:id="rId21"/>
    <p:sldId id="278" r:id="rId22"/>
    <p:sldId id="279" r:id="rId23"/>
    <p:sldId id="280" r:id="rId24"/>
    <p:sldId id="286" r:id="rId25"/>
    <p:sldId id="287" r:id="rId26"/>
    <p:sldId id="288" r:id="rId27"/>
    <p:sldId id="289" r:id="rId28"/>
    <p:sldId id="281" r:id="rId29"/>
    <p:sldId id="282" r:id="rId30"/>
    <p:sldId id="283" r:id="rId31"/>
    <p:sldId id="284"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C5C5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E929F9F4-4A8F-4326-A1B4-22849713DDAB}" styleName="Stile scuro 1 - Colore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348" autoAdjust="0"/>
  </p:normalViewPr>
  <p:slideViewPr>
    <p:cSldViewPr>
      <p:cViewPr>
        <p:scale>
          <a:sx n="80" d="100"/>
          <a:sy n="80" d="100"/>
        </p:scale>
        <p:origin x="-3360"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78120-5107-4E27-B801-63DC2ECE97FC}" type="datetimeFigureOut">
              <a:rPr lang="it-IT" smtClean="0"/>
              <a:pPr/>
              <a:t>21/02/2016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FB3D7-FF78-4882-8FCD-AC5957A14376}" type="slidenum">
              <a:rPr lang="it-IT" smtClean="0"/>
              <a:pPr/>
              <a:t>‹N›</a:t>
            </a:fld>
            <a:endParaRPr lang="it-IT"/>
          </a:p>
        </p:txBody>
      </p:sp>
    </p:spTree>
    <p:extLst>
      <p:ext uri="{BB962C8B-B14F-4D97-AF65-F5344CB8AC3E}">
        <p14:creationId xmlns="" xmlns:p14="http://schemas.microsoft.com/office/powerpoint/2010/main" val="344882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160AC14-0BF6-4DC8-B0B2-A7E590D6DCCE}" type="datetimeFigureOut">
              <a:rPr lang="it-IT" smtClean="0"/>
              <a:pPr/>
              <a:t>21/02/2016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1594DC-0F72-4B49-A183-076E458A885E}" type="slidenum">
              <a:rPr lang="it-IT" smtClean="0"/>
              <a:pPr/>
              <a:t>‹N›</a:t>
            </a:fld>
            <a:endParaRPr lang="it-IT"/>
          </a:p>
        </p:txBody>
      </p:sp>
    </p:spTree>
  </p:cSld>
  <p:clrMapOvr>
    <a:masterClrMapping/>
  </p:clrMapOvr>
  <p:transition spd="slow">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160AC14-0BF6-4DC8-B0B2-A7E590D6DCCE}" type="datetimeFigureOut">
              <a:rPr lang="it-IT" smtClean="0"/>
              <a:pPr/>
              <a:t>21/02/2016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1594DC-0F72-4B49-A183-076E458A885E}" type="slidenum">
              <a:rPr lang="it-IT" smtClean="0"/>
              <a:pPr/>
              <a:t>‹N›</a:t>
            </a:fld>
            <a:endParaRPr lang="it-IT"/>
          </a:p>
        </p:txBody>
      </p:sp>
    </p:spTree>
  </p:cSld>
  <p:clrMapOvr>
    <a:masterClrMapping/>
  </p:clrMapOvr>
  <p:transition spd="slow">
    <p:diamon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160AC14-0BF6-4DC8-B0B2-A7E590D6DCCE}" type="datetimeFigureOut">
              <a:rPr lang="it-IT" smtClean="0"/>
              <a:pPr/>
              <a:t>21/02/2016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1594DC-0F72-4B49-A183-076E458A885E}" type="slidenum">
              <a:rPr lang="it-IT" smtClean="0"/>
              <a:pPr/>
              <a:t>‹N›</a:t>
            </a:fld>
            <a:endParaRPr lang="it-IT"/>
          </a:p>
        </p:txBody>
      </p:sp>
    </p:spTree>
  </p:cSld>
  <p:clrMapOvr>
    <a:masterClrMapping/>
  </p:clrMapOvr>
  <p:transition spd="slow">
    <p:diamon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160AC14-0BF6-4DC8-B0B2-A7E590D6DCCE}" type="datetimeFigureOut">
              <a:rPr lang="it-IT" smtClean="0"/>
              <a:pPr/>
              <a:t>21/02/2016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1594DC-0F72-4B49-A183-076E458A885E}" type="slidenum">
              <a:rPr lang="it-IT" smtClean="0"/>
              <a:pPr/>
              <a:t>‹N›</a:t>
            </a:fld>
            <a:endParaRPr lang="it-IT"/>
          </a:p>
        </p:txBody>
      </p:sp>
    </p:spTree>
  </p:cSld>
  <p:clrMapOvr>
    <a:masterClrMapping/>
  </p:clrMapOvr>
  <p:transition spd="slow">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160AC14-0BF6-4DC8-B0B2-A7E590D6DCCE}" type="datetimeFigureOut">
              <a:rPr lang="it-IT" smtClean="0"/>
              <a:pPr/>
              <a:t>21/02/2016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1594DC-0F72-4B49-A183-076E458A885E}" type="slidenum">
              <a:rPr lang="it-IT" smtClean="0"/>
              <a:pPr/>
              <a:t>‹N›</a:t>
            </a:fld>
            <a:endParaRPr lang="it-IT"/>
          </a:p>
        </p:txBody>
      </p:sp>
    </p:spTree>
  </p:cSld>
  <p:clrMapOvr>
    <a:masterClrMapping/>
  </p:clrMapOvr>
  <p:transition spd="slow">
    <p:diamon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160AC14-0BF6-4DC8-B0B2-A7E590D6DCCE}" type="datetimeFigureOut">
              <a:rPr lang="it-IT" smtClean="0"/>
              <a:pPr/>
              <a:t>21/02/2016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1594DC-0F72-4B49-A183-076E458A885E}" type="slidenum">
              <a:rPr lang="it-IT" smtClean="0"/>
              <a:pPr/>
              <a:t>‹N›</a:t>
            </a:fld>
            <a:endParaRPr lang="it-IT"/>
          </a:p>
        </p:txBody>
      </p:sp>
    </p:spTree>
  </p:cSld>
  <p:clrMapOvr>
    <a:masterClrMapping/>
  </p:clrMapOvr>
  <p:transition spd="slow">
    <p:diamon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160AC14-0BF6-4DC8-B0B2-A7E590D6DCCE}" type="datetimeFigureOut">
              <a:rPr lang="it-IT" smtClean="0"/>
              <a:pPr/>
              <a:t>21/02/2016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71594DC-0F72-4B49-A183-076E458A885E}" type="slidenum">
              <a:rPr lang="it-IT" smtClean="0"/>
              <a:pPr/>
              <a:t>‹N›</a:t>
            </a:fld>
            <a:endParaRPr lang="it-IT"/>
          </a:p>
        </p:txBody>
      </p:sp>
    </p:spTree>
  </p:cSld>
  <p:clrMapOvr>
    <a:masterClrMapping/>
  </p:clrMapOvr>
  <p:transition spd="slow">
    <p:diamon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160AC14-0BF6-4DC8-B0B2-A7E590D6DCCE}" type="datetimeFigureOut">
              <a:rPr lang="it-IT" smtClean="0"/>
              <a:pPr/>
              <a:t>21/02/2016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71594DC-0F72-4B49-A183-076E458A885E}" type="slidenum">
              <a:rPr lang="it-IT" smtClean="0"/>
              <a:pPr/>
              <a:t>‹N›</a:t>
            </a:fld>
            <a:endParaRPr lang="it-IT"/>
          </a:p>
        </p:txBody>
      </p:sp>
    </p:spTree>
  </p:cSld>
  <p:clrMapOvr>
    <a:masterClrMapping/>
  </p:clrMapOvr>
  <p:transition spd="slow">
    <p:diamon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160AC14-0BF6-4DC8-B0B2-A7E590D6DCCE}" type="datetimeFigureOut">
              <a:rPr lang="it-IT" smtClean="0"/>
              <a:pPr/>
              <a:t>21/02/2016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71594DC-0F72-4B49-A183-076E458A885E}" type="slidenum">
              <a:rPr lang="it-IT" smtClean="0"/>
              <a:pPr/>
              <a:t>‹N›</a:t>
            </a:fld>
            <a:endParaRPr lang="it-IT"/>
          </a:p>
        </p:txBody>
      </p:sp>
    </p:spTree>
  </p:cSld>
  <p:clrMapOvr>
    <a:masterClrMapping/>
  </p:clrMapOvr>
  <p:transition spd="slow">
    <p:diamon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160AC14-0BF6-4DC8-B0B2-A7E590D6DCCE}" type="datetimeFigureOut">
              <a:rPr lang="it-IT" smtClean="0"/>
              <a:pPr/>
              <a:t>21/02/2016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1594DC-0F72-4B49-A183-076E458A885E}" type="slidenum">
              <a:rPr lang="it-IT" smtClean="0"/>
              <a:pPr/>
              <a:t>‹N›</a:t>
            </a:fld>
            <a:endParaRPr lang="it-IT"/>
          </a:p>
        </p:txBody>
      </p:sp>
    </p:spTree>
  </p:cSld>
  <p:clrMapOvr>
    <a:masterClrMapping/>
  </p:clrMapOvr>
  <p:transition spd="slow">
    <p:diamon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160AC14-0BF6-4DC8-B0B2-A7E590D6DCCE}" type="datetimeFigureOut">
              <a:rPr lang="it-IT" smtClean="0"/>
              <a:pPr/>
              <a:t>21/02/2016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1594DC-0F72-4B49-A183-076E458A885E}" type="slidenum">
              <a:rPr lang="it-IT" smtClean="0"/>
              <a:pPr/>
              <a:t>‹N›</a:t>
            </a:fld>
            <a:endParaRPr lang="it-IT"/>
          </a:p>
        </p:txBody>
      </p:sp>
    </p:spTree>
  </p:cSld>
  <p:clrMapOvr>
    <a:masterClrMapping/>
  </p:clrMapOvr>
  <p:transition spd="slow">
    <p:diamon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0AC14-0BF6-4DC8-B0B2-A7E590D6DCCE}" type="datetimeFigureOut">
              <a:rPr lang="it-IT" smtClean="0"/>
              <a:pPr/>
              <a:t>21/02/2016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594DC-0F72-4B49-A183-076E458A885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diamon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1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questionario%20sul%20gioco%20d'azzardo.doc" TargetMode="External"/><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hyperlink" Target="Il%20gioco%20d'azzardo%20interviste.doc" TargetMode="External"/></Relationships>
</file>

<file path=ppt/slides/_rels/slide19.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19.xml"/><Relationship Id="rId7" Type="http://schemas.openxmlformats.org/officeDocument/2006/relationships/slide" Target="slide13.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9.xml"/><Relationship Id="rId4" Type="http://schemas.openxmlformats.org/officeDocument/2006/relationships/slide" Target="slide15.xml"/><Relationship Id="rId9"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questionario%20sullo%20stalking.doc" TargetMode="External"/><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hyperlink" Target="Indagine%20sullo%20stalking.docx"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CasellaDiTesto 3"/>
          <p:cNvSpPr txBox="1"/>
          <p:nvPr/>
        </p:nvSpPr>
        <p:spPr>
          <a:xfrm>
            <a:off x="1763688" y="2492896"/>
            <a:ext cx="5143536" cy="2862322"/>
          </a:xfrm>
          <a:prstGeom prst="rect">
            <a:avLst/>
          </a:prstGeom>
          <a:noFill/>
        </p:spPr>
        <p:txBody>
          <a:bodyPr wrap="square" rtlCol="0">
            <a:spAutoFit/>
          </a:bodyPr>
          <a:lstStyle/>
          <a:p>
            <a:pPr algn="ctr"/>
            <a:r>
              <a:rPr lang="it-IT" sz="3600" dirty="0" smtClean="0">
                <a:latin typeface="Algerian" pitchFamily="82" charset="0"/>
              </a:rPr>
              <a:t>Modulo </a:t>
            </a:r>
            <a:r>
              <a:rPr lang="it-IT" sz="3600" dirty="0" smtClean="0">
                <a:latin typeface="Algerian" pitchFamily="82" charset="0"/>
              </a:rPr>
              <a:t>D’</a:t>
            </a:r>
            <a:r>
              <a:rPr lang="it-IT" sz="3600" dirty="0" smtClean="0">
                <a:latin typeface="Algerian" pitchFamily="82" charset="0"/>
              </a:rPr>
              <a:t>integraZIONE</a:t>
            </a:r>
            <a:endParaRPr lang="it-IT" sz="3600" dirty="0" smtClean="0">
              <a:latin typeface="Algerian" pitchFamily="82" charset="0"/>
            </a:endParaRPr>
          </a:p>
          <a:p>
            <a:pPr algn="ctr"/>
            <a:endParaRPr lang="it-IT" sz="3600" i="1" dirty="0" smtClean="0">
              <a:latin typeface="Algerian" pitchFamily="82" charset="0"/>
            </a:endParaRPr>
          </a:p>
          <a:p>
            <a:pPr algn="ctr"/>
            <a:r>
              <a:rPr lang="it-IT" sz="3600" i="1" dirty="0" smtClean="0">
                <a:latin typeface="Algerian" pitchFamily="82" charset="0"/>
              </a:rPr>
              <a:t>Quando la vita è … in gioco</a:t>
            </a:r>
            <a:r>
              <a:rPr lang="it-IT" sz="3600" dirty="0" smtClean="0">
                <a:latin typeface="Algerian" pitchFamily="82" charset="0"/>
              </a:rPr>
              <a:t> </a:t>
            </a:r>
            <a:endParaRPr lang="it-IT" sz="3600" dirty="0">
              <a:latin typeface="Algerian" pitchFamily="82" charset="0"/>
            </a:endParaRPr>
          </a:p>
        </p:txBody>
      </p:sp>
      <p:sp>
        <p:nvSpPr>
          <p:cNvPr id="6" name="CasellaDiTesto 5"/>
          <p:cNvSpPr txBox="1"/>
          <p:nvPr/>
        </p:nvSpPr>
        <p:spPr>
          <a:xfrm>
            <a:off x="7215206" y="6072206"/>
            <a:ext cx="1928794" cy="646331"/>
          </a:xfrm>
          <a:prstGeom prst="rect">
            <a:avLst/>
          </a:prstGeom>
          <a:noFill/>
        </p:spPr>
        <p:txBody>
          <a:bodyPr wrap="square" rtlCol="0">
            <a:spAutoFit/>
          </a:bodyPr>
          <a:lstStyle/>
          <a:p>
            <a:r>
              <a:rPr lang="it-IT" dirty="0" smtClean="0"/>
              <a:t>Classe IV AFM</a:t>
            </a:r>
          </a:p>
          <a:p>
            <a:r>
              <a:rPr lang="it-IT" dirty="0" smtClean="0"/>
              <a:t>Anno 2015 / 2016</a:t>
            </a:r>
            <a:endParaRPr lang="it-IT" dirty="0"/>
          </a:p>
        </p:txBody>
      </p:sp>
      <p:pic>
        <p:nvPicPr>
          <p:cNvPr id="7"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4578" t="10846" r="24835" b="66836"/>
          <a:stretch/>
        </p:blipFill>
        <p:spPr bwMode="auto">
          <a:xfrm>
            <a:off x="0" y="0"/>
            <a:ext cx="9148639" cy="2300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p:cNvSpPr txBox="1"/>
          <p:nvPr/>
        </p:nvSpPr>
        <p:spPr>
          <a:xfrm>
            <a:off x="251520" y="188640"/>
            <a:ext cx="6264696" cy="646331"/>
          </a:xfrm>
          <a:prstGeom prst="rect">
            <a:avLst/>
          </a:prstGeom>
          <a:noFill/>
        </p:spPr>
        <p:txBody>
          <a:bodyPr wrap="square" rtlCol="0">
            <a:spAutoFit/>
          </a:bodyPr>
          <a:lstStyle/>
          <a:p>
            <a:r>
              <a:rPr lang="en-US" sz="3600" b="1" dirty="0" smtClean="0">
                <a:solidFill>
                  <a:schemeClr val="bg1"/>
                </a:solidFill>
                <a:latin typeface="Castellar" pitchFamily="18" charset="0"/>
              </a:rPr>
              <a:t>Etymology - "Mafia" </a:t>
            </a:r>
            <a:endParaRPr lang="en-US" sz="3600" dirty="0" smtClean="0">
              <a:solidFill>
                <a:schemeClr val="bg1"/>
              </a:solidFill>
              <a:latin typeface="Castellar" pitchFamily="18" charset="0"/>
            </a:endParaRPr>
          </a:p>
        </p:txBody>
      </p:sp>
      <p:sp>
        <p:nvSpPr>
          <p:cNvPr id="6" name="CasellaDiTesto 5"/>
          <p:cNvSpPr txBox="1"/>
          <p:nvPr/>
        </p:nvSpPr>
        <p:spPr>
          <a:xfrm>
            <a:off x="251520" y="579358"/>
            <a:ext cx="5112568" cy="5909310"/>
          </a:xfrm>
          <a:prstGeom prst="rect">
            <a:avLst/>
          </a:prstGeom>
          <a:noFill/>
        </p:spPr>
        <p:txBody>
          <a:bodyPr wrap="square" rtlCol="0">
            <a:spAutoFit/>
          </a:bodyPr>
          <a:lstStyle/>
          <a:p>
            <a:endParaRPr lang="en-US" sz="2400" dirty="0" smtClean="0">
              <a:solidFill>
                <a:schemeClr val="bg1"/>
              </a:solidFill>
              <a:latin typeface="Corbel" pitchFamily="34" charset="0"/>
            </a:endParaRPr>
          </a:p>
          <a:p>
            <a:r>
              <a:rPr lang="en-US" sz="2400" dirty="0" smtClean="0">
                <a:solidFill>
                  <a:schemeClr val="bg1"/>
                </a:solidFill>
                <a:latin typeface="Corbel" pitchFamily="34" charset="0"/>
              </a:rPr>
              <a:t>Like the varied influences foreigners established in Sicily, there are many different influences in the creation of the word 'mafia'. Over time its meaning has been changed by Sicilians and Sicily's conquerors.</a:t>
            </a:r>
          </a:p>
          <a:p>
            <a:r>
              <a:rPr lang="en-US" sz="2400" dirty="0" smtClean="0">
                <a:solidFill>
                  <a:schemeClr val="bg1"/>
                </a:solidFill>
                <a:latin typeface="Corbel" pitchFamily="34" charset="0"/>
              </a:rPr>
              <a:t>The word 'Mafia' was first mentioned in literature was published in a list of heretics in 1668. It followed the name of a witch, and meant 'boldness', 'ambition', and 'arrogance'. None of these qualities were considered proper for a woman, and thus the word 'mafia' took on its first negative connotation</a:t>
            </a:r>
            <a:r>
              <a:rPr lang="en-US" dirty="0" smtClean="0">
                <a:solidFill>
                  <a:schemeClr val="bg1"/>
                </a:solidFill>
                <a:latin typeface="Corbel" pitchFamily="34" charset="0"/>
              </a:rPr>
              <a:t>.</a:t>
            </a:r>
          </a:p>
          <a:p>
            <a:endParaRPr lang="it-IT" dirty="0"/>
          </a:p>
        </p:txBody>
      </p:sp>
      <p:pic>
        <p:nvPicPr>
          <p:cNvPr id="10" name="Immagine 9" descr="mafia.jpg">
            <a:hlinkClick r:id="rId2" action="ppaction://hlinksldjump"/>
          </p:cNvPr>
          <p:cNvPicPr>
            <a:picLocks noChangeAspect="1"/>
          </p:cNvPicPr>
          <p:nvPr/>
        </p:nvPicPr>
        <p:blipFill>
          <a:blip r:embed="rId3" cstate="print"/>
          <a:stretch>
            <a:fillRect/>
          </a:stretch>
        </p:blipFill>
        <p:spPr>
          <a:xfrm>
            <a:off x="8028384" y="5988918"/>
            <a:ext cx="936104" cy="8690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Freccia a destra rientrata 6"/>
          <p:cNvSpPr/>
          <p:nvPr/>
        </p:nvSpPr>
        <p:spPr>
          <a:xfrm>
            <a:off x="8388424" y="188640"/>
            <a:ext cx="504056" cy="476672"/>
          </a:xfrm>
          <a:prstGeom prst="notchedRightArrow">
            <a:avLst/>
          </a:prstGeom>
        </p:spPr>
        <p:style>
          <a:lnRef idx="0">
            <a:schemeClr val="dk1"/>
          </a:lnRef>
          <a:fillRef idx="1002">
            <a:schemeClr val="dk1"/>
          </a:fillRef>
          <a:effectRef idx="3">
            <a:schemeClr val="dk1"/>
          </a:effectRef>
          <a:fontRef idx="minor">
            <a:schemeClr val="lt1"/>
          </a:fontRef>
        </p:style>
        <p:txBody>
          <a:bodyPr rtlCol="0" anchor="ctr"/>
          <a:lstStyle/>
          <a:p>
            <a:pPr algn="ctr"/>
            <a:endParaRPr lang="it-IT"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5C5C5C"/>
        </a:solidFill>
        <a:effectLst/>
      </p:bgPr>
    </p:bg>
    <p:spTree>
      <p:nvGrpSpPr>
        <p:cNvPr id="1" name=""/>
        <p:cNvGrpSpPr/>
        <p:nvPr/>
      </p:nvGrpSpPr>
      <p:grpSpPr>
        <a:xfrm>
          <a:off x="0" y="0"/>
          <a:ext cx="0" cy="0"/>
          <a:chOff x="0" y="0"/>
          <a:chExt cx="0" cy="0"/>
        </a:xfrm>
      </p:grpSpPr>
      <p:sp>
        <p:nvSpPr>
          <p:cNvPr id="3" name="Rettangolo 2"/>
          <p:cNvSpPr/>
          <p:nvPr/>
        </p:nvSpPr>
        <p:spPr>
          <a:xfrm>
            <a:off x="3563888" y="404664"/>
            <a:ext cx="1944216" cy="50405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dirty="0" smtClean="0">
                <a:latin typeface="Bauhaus 93" pitchFamily="82" charset="0"/>
              </a:rPr>
              <a:t>BOSS </a:t>
            </a:r>
            <a:endParaRPr lang="it-IT" dirty="0">
              <a:latin typeface="Bauhaus 93" pitchFamily="82" charset="0"/>
            </a:endParaRPr>
          </a:p>
        </p:txBody>
      </p:sp>
      <p:cxnSp>
        <p:nvCxnSpPr>
          <p:cNvPr id="5" name="Connettore 2 4"/>
          <p:cNvCxnSpPr/>
          <p:nvPr/>
        </p:nvCxnSpPr>
        <p:spPr>
          <a:xfrm>
            <a:off x="5652120" y="692696"/>
            <a:ext cx="79208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Rettangolo 9"/>
          <p:cNvSpPr/>
          <p:nvPr/>
        </p:nvSpPr>
        <p:spPr>
          <a:xfrm>
            <a:off x="6588224" y="404664"/>
            <a:ext cx="1872208" cy="57606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dirty="0" smtClean="0"/>
              <a:t> </a:t>
            </a:r>
            <a:r>
              <a:rPr lang="it-IT" dirty="0" smtClean="0">
                <a:latin typeface="Bauhaus 93" pitchFamily="82" charset="0"/>
              </a:rPr>
              <a:t>CONSIGLIERE </a:t>
            </a:r>
            <a:endParaRPr lang="it-IT" dirty="0">
              <a:latin typeface="Bauhaus 93" pitchFamily="82" charset="0"/>
            </a:endParaRPr>
          </a:p>
        </p:txBody>
      </p:sp>
      <p:cxnSp>
        <p:nvCxnSpPr>
          <p:cNvPr id="12" name="Connettore 2 11"/>
          <p:cNvCxnSpPr/>
          <p:nvPr/>
        </p:nvCxnSpPr>
        <p:spPr>
          <a:xfrm>
            <a:off x="4499992" y="1052736"/>
            <a:ext cx="0"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Rettangolo 13"/>
          <p:cNvSpPr/>
          <p:nvPr/>
        </p:nvSpPr>
        <p:spPr>
          <a:xfrm>
            <a:off x="3563888" y="1844824"/>
            <a:ext cx="1872208" cy="64807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dirty="0" smtClean="0">
                <a:latin typeface="Bauhaus 93" pitchFamily="82" charset="0"/>
              </a:rPr>
              <a:t>UNDERBOSS</a:t>
            </a:r>
            <a:endParaRPr lang="it-IT" dirty="0">
              <a:latin typeface="Bauhaus 93" pitchFamily="82" charset="0"/>
            </a:endParaRPr>
          </a:p>
        </p:txBody>
      </p:sp>
      <p:cxnSp>
        <p:nvCxnSpPr>
          <p:cNvPr id="16" name="Connettore 2 15"/>
          <p:cNvCxnSpPr/>
          <p:nvPr/>
        </p:nvCxnSpPr>
        <p:spPr>
          <a:xfrm flipH="1">
            <a:off x="2483768" y="2420888"/>
            <a:ext cx="576064"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Connettore 2 17"/>
          <p:cNvCxnSpPr/>
          <p:nvPr/>
        </p:nvCxnSpPr>
        <p:spPr>
          <a:xfrm>
            <a:off x="4572000" y="2780928"/>
            <a:ext cx="0"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Connettore 2 19"/>
          <p:cNvCxnSpPr/>
          <p:nvPr/>
        </p:nvCxnSpPr>
        <p:spPr>
          <a:xfrm>
            <a:off x="5940152" y="2492896"/>
            <a:ext cx="576064"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ettangolo 21"/>
          <p:cNvSpPr/>
          <p:nvPr/>
        </p:nvSpPr>
        <p:spPr>
          <a:xfrm>
            <a:off x="1115616" y="3140968"/>
            <a:ext cx="1872208" cy="64807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dirty="0" smtClean="0">
                <a:latin typeface="Bauhaus 93" pitchFamily="82" charset="0"/>
              </a:rPr>
              <a:t>CAPOREGIME</a:t>
            </a:r>
            <a:endParaRPr lang="it-IT" dirty="0">
              <a:latin typeface="Bauhaus 93" pitchFamily="82" charset="0"/>
            </a:endParaRPr>
          </a:p>
        </p:txBody>
      </p:sp>
      <p:sp>
        <p:nvSpPr>
          <p:cNvPr id="23" name="Rettangolo 22"/>
          <p:cNvSpPr/>
          <p:nvPr/>
        </p:nvSpPr>
        <p:spPr>
          <a:xfrm>
            <a:off x="6372200" y="3212976"/>
            <a:ext cx="1872208" cy="64807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dirty="0" smtClean="0">
                <a:latin typeface="Bauhaus 93" pitchFamily="82" charset="0"/>
              </a:rPr>
              <a:t>CAPOREGIME</a:t>
            </a:r>
            <a:endParaRPr lang="it-IT" dirty="0">
              <a:latin typeface="Bauhaus 93" pitchFamily="82" charset="0"/>
            </a:endParaRPr>
          </a:p>
        </p:txBody>
      </p:sp>
      <p:sp>
        <p:nvSpPr>
          <p:cNvPr id="24" name="Rettangolo 23"/>
          <p:cNvSpPr/>
          <p:nvPr/>
        </p:nvSpPr>
        <p:spPr>
          <a:xfrm>
            <a:off x="3635896" y="3573016"/>
            <a:ext cx="1872208" cy="64807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dirty="0" smtClean="0">
                <a:latin typeface="Bauhaus 93" pitchFamily="82" charset="0"/>
              </a:rPr>
              <a:t>CAPOREGIME</a:t>
            </a:r>
            <a:endParaRPr lang="it-IT" dirty="0">
              <a:latin typeface="Bauhaus 93" pitchFamily="82" charset="0"/>
            </a:endParaRPr>
          </a:p>
        </p:txBody>
      </p:sp>
      <p:cxnSp>
        <p:nvCxnSpPr>
          <p:cNvPr id="26" name="Connettore 2 25"/>
          <p:cNvCxnSpPr/>
          <p:nvPr/>
        </p:nvCxnSpPr>
        <p:spPr>
          <a:xfrm>
            <a:off x="2627784" y="4005064"/>
            <a:ext cx="648072"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Connettore 2 27"/>
          <p:cNvCxnSpPr/>
          <p:nvPr/>
        </p:nvCxnSpPr>
        <p:spPr>
          <a:xfrm>
            <a:off x="4572000" y="4437112"/>
            <a:ext cx="0"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Connettore 2 29"/>
          <p:cNvCxnSpPr/>
          <p:nvPr/>
        </p:nvCxnSpPr>
        <p:spPr>
          <a:xfrm flipH="1">
            <a:off x="6156176" y="4077072"/>
            <a:ext cx="576064"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Rettangolo 31"/>
          <p:cNvSpPr/>
          <p:nvPr/>
        </p:nvSpPr>
        <p:spPr>
          <a:xfrm>
            <a:off x="3347864" y="5301208"/>
            <a:ext cx="2448272" cy="86409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dirty="0" smtClean="0">
                <a:latin typeface="Bauhaus 93" pitchFamily="82" charset="0"/>
              </a:rPr>
              <a:t>ASSOCIATES</a:t>
            </a:r>
            <a:endParaRPr lang="it-IT" dirty="0">
              <a:latin typeface="Bauhaus 93" pitchFamily="82" charset="0"/>
            </a:endParaRPr>
          </a:p>
        </p:txBody>
      </p:sp>
      <p:sp>
        <p:nvSpPr>
          <p:cNvPr id="19" name="Onda 1 18"/>
          <p:cNvSpPr/>
          <p:nvPr/>
        </p:nvSpPr>
        <p:spPr>
          <a:xfrm>
            <a:off x="179512" y="260648"/>
            <a:ext cx="936104" cy="576064"/>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800" dirty="0" smtClean="0">
                <a:effectLst>
                  <a:outerShdw blurRad="38100" dist="38100" dir="2700000" algn="tl">
                    <a:srgbClr val="000000">
                      <a:alpha val="43137"/>
                    </a:srgbClr>
                  </a:outerShdw>
                </a:effectLst>
                <a:latin typeface="Amienne" pitchFamily="82" charset="0"/>
                <a:hlinkClick r:id="rId2" action="ppaction://hlinksldjump"/>
              </a:rPr>
              <a:t>Materie</a:t>
            </a:r>
            <a:endParaRPr lang="it-IT" sz="2800" dirty="0">
              <a:effectLst>
                <a:outerShdw blurRad="38100" dist="38100" dir="2700000" algn="tl">
                  <a:srgbClr val="000000">
                    <a:alpha val="43137"/>
                  </a:srgbClr>
                </a:outerShdw>
              </a:effectLst>
              <a:latin typeface="Amienne" pitchFamily="82" charset="0"/>
            </a:endParaRPr>
          </a:p>
        </p:txBody>
      </p:sp>
      <p:pic>
        <p:nvPicPr>
          <p:cNvPr id="27" name="Immagine 26" descr="mafia.jpg">
            <a:hlinkClick r:id="rId3" action="ppaction://hlinksldjump"/>
          </p:cNvPr>
          <p:cNvPicPr>
            <a:picLocks noChangeAspect="1"/>
          </p:cNvPicPr>
          <p:nvPr/>
        </p:nvPicPr>
        <p:blipFill>
          <a:blip r:embed="rId4" cstate="print"/>
          <a:stretch>
            <a:fillRect/>
          </a:stretch>
        </p:blipFill>
        <p:spPr>
          <a:xfrm>
            <a:off x="323528" y="5805264"/>
            <a:ext cx="936104" cy="8690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1" name="Freccia a destra rientrata 20"/>
          <p:cNvSpPr/>
          <p:nvPr/>
        </p:nvSpPr>
        <p:spPr>
          <a:xfrm>
            <a:off x="8460432" y="6381328"/>
            <a:ext cx="504056" cy="476672"/>
          </a:xfrm>
          <a:prstGeom prst="notchedRightArrow">
            <a:avLst/>
          </a:prstGeom>
        </p:spPr>
        <p:style>
          <a:lnRef idx="0">
            <a:schemeClr val="dk1"/>
          </a:lnRef>
          <a:fillRef idx="1002">
            <a:schemeClr val="dk1"/>
          </a:fillRef>
          <a:effectRef idx="3">
            <a:schemeClr val="dk1"/>
          </a:effectRef>
          <a:fontRef idx="minor">
            <a:schemeClr val="lt1"/>
          </a:fontRef>
        </p:style>
        <p:txBody>
          <a:bodyPr rtlCol="0" anchor="ctr"/>
          <a:lstStyle/>
          <a:p>
            <a:pPr algn="ctr"/>
            <a:endParaRPr lang="it-IT"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8" presetClass="entr" presetSubtype="1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1000"/>
                                        <p:tgtEl>
                                          <p:spTgt spid="10"/>
                                        </p:tgtEl>
                                      </p:cBhvr>
                                    </p:animEffect>
                                  </p:childTnLst>
                                </p:cTn>
                              </p:par>
                            </p:childTnLst>
                          </p:cTn>
                        </p:par>
                        <p:par>
                          <p:cTn id="23" fill="hold">
                            <p:stCondLst>
                              <p:cond delay="3000"/>
                            </p:stCondLst>
                            <p:childTnLst>
                              <p:par>
                                <p:cTn id="24" presetID="18" presetClass="entr" presetSubtype="1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Left)">
                                      <p:cBhvr>
                                        <p:cTn id="26" dur="1000"/>
                                        <p:tgtEl>
                                          <p:spTgt spid="14"/>
                                        </p:tgtEl>
                                      </p:cBhvr>
                                    </p:animEffect>
                                  </p:childTnLst>
                                </p:cTn>
                              </p:par>
                            </p:childTnLst>
                          </p:cTn>
                        </p:par>
                        <p:par>
                          <p:cTn id="27" fill="hold">
                            <p:stCondLst>
                              <p:cond delay="4000"/>
                            </p:stCondLst>
                            <p:childTnLst>
                              <p:par>
                                <p:cTn id="28" presetID="47"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trips(downLeft)">
                                      <p:cBhvr>
                                        <p:cTn id="46" dur="1000"/>
                                        <p:tgtEl>
                                          <p:spTgt spid="22"/>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strips(downLeft)">
                                      <p:cBhvr>
                                        <p:cTn id="49" dur="1000"/>
                                        <p:tgtEl>
                                          <p:spTgt spid="24"/>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strips(downLeft)">
                                      <p:cBhvr>
                                        <p:cTn id="52" dur="1000"/>
                                        <p:tgtEl>
                                          <p:spTgt spid="23"/>
                                        </p:tgtEl>
                                      </p:cBhvr>
                                    </p:animEffect>
                                  </p:childTnLst>
                                </p:cTn>
                              </p:par>
                            </p:childTnLst>
                          </p:cTn>
                        </p:par>
                        <p:par>
                          <p:cTn id="53" fill="hold">
                            <p:stCondLst>
                              <p:cond delay="6000"/>
                            </p:stCondLst>
                            <p:childTnLst>
                              <p:par>
                                <p:cTn id="54" presetID="47" presetClass="entr" presetSubtype="0"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18" presetClass="entr" presetSubtype="12"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strips(downLeft)">
                                      <p:cBhvr>
                                        <p:cTn id="7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4" grpId="0" animBg="1"/>
      <p:bldP spid="22" grpId="0" animBg="1"/>
      <p:bldP spid="23" grpId="0" animBg="1"/>
      <p:bldP spid="24"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pic>
        <p:nvPicPr>
          <p:cNvPr id="3" name="Immagine 2" descr="mafia.jpg">
            <a:hlinkClick r:id="rId3" action="ppaction://hlinksldjump"/>
          </p:cNvPr>
          <p:cNvPicPr>
            <a:picLocks noChangeAspect="1"/>
          </p:cNvPicPr>
          <p:nvPr/>
        </p:nvPicPr>
        <p:blipFill>
          <a:blip r:embed="rId4" cstate="print"/>
          <a:stretch>
            <a:fillRect/>
          </a:stretch>
        </p:blipFill>
        <p:spPr>
          <a:xfrm>
            <a:off x="8028384" y="5805264"/>
            <a:ext cx="936104" cy="8690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CasellaDiTesto 3"/>
          <p:cNvSpPr txBox="1"/>
          <p:nvPr/>
        </p:nvSpPr>
        <p:spPr>
          <a:xfrm>
            <a:off x="0" y="6488668"/>
            <a:ext cx="1944216" cy="369332"/>
          </a:xfrm>
          <a:prstGeom prst="rect">
            <a:avLst/>
          </a:prstGeom>
          <a:noFill/>
        </p:spPr>
        <p:txBody>
          <a:bodyPr wrap="square" rtlCol="0">
            <a:spAutoFit/>
          </a:bodyPr>
          <a:lstStyle/>
          <a:p>
            <a:r>
              <a:rPr lang="it-IT" dirty="0" smtClean="0"/>
              <a:t>Shelly Perna </a:t>
            </a:r>
            <a:endParaRPr lang="it-IT" dirty="0"/>
          </a:p>
        </p:txBody>
      </p:sp>
      <p:sp>
        <p:nvSpPr>
          <p:cNvPr id="5" name="Onda 1 4"/>
          <p:cNvSpPr/>
          <p:nvPr/>
        </p:nvSpPr>
        <p:spPr>
          <a:xfrm>
            <a:off x="251520" y="188640"/>
            <a:ext cx="936104" cy="576064"/>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400" dirty="0" smtClean="0">
                <a:effectLst>
                  <a:outerShdw blurRad="38100" dist="38100" dir="2700000" algn="tl">
                    <a:srgbClr val="000000">
                      <a:alpha val="43137"/>
                    </a:srgbClr>
                  </a:outerShdw>
                </a:effectLst>
                <a:latin typeface="Amienne" pitchFamily="82" charset="0"/>
                <a:hlinkClick r:id="rId5" action="ppaction://hlinksldjump"/>
              </a:rPr>
              <a:t>Materie</a:t>
            </a:r>
            <a:endParaRPr lang="it-IT" sz="2400" dirty="0">
              <a:effectLst>
                <a:outerShdw blurRad="38100" dist="38100" dir="2700000" algn="tl">
                  <a:srgbClr val="000000">
                    <a:alpha val="43137"/>
                  </a:srgbClr>
                </a:outerShdw>
              </a:effectLst>
              <a:latin typeface="Amienne" pitchFamily="82" charset="0"/>
            </a:endParaRPr>
          </a:p>
        </p:txBody>
      </p:sp>
    </p:spTree>
  </p:cSld>
  <p:clrMapOvr>
    <a:masterClrMapping/>
  </p:clrMapOvr>
  <p:transition spd="slow">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CasellaDiTesto 1"/>
          <p:cNvSpPr txBox="1"/>
          <p:nvPr/>
        </p:nvSpPr>
        <p:spPr>
          <a:xfrm>
            <a:off x="395536" y="188640"/>
            <a:ext cx="5904656" cy="707886"/>
          </a:xfrm>
          <a:prstGeom prst="rect">
            <a:avLst/>
          </a:prstGeom>
          <a:noFill/>
        </p:spPr>
        <p:txBody>
          <a:bodyPr wrap="square" rtlCol="0">
            <a:spAutoFit/>
          </a:bodyPr>
          <a:lstStyle/>
          <a:p>
            <a:r>
              <a:rPr lang="it-IT" sz="4000" dirty="0" smtClean="0">
                <a:latin typeface="Algerian" pitchFamily="82" charset="0"/>
              </a:rPr>
              <a:t>Il falso in bilancio</a:t>
            </a:r>
            <a:endParaRPr lang="it-IT" sz="4000" dirty="0">
              <a:latin typeface="Algerian" pitchFamily="82" charset="0"/>
            </a:endParaRPr>
          </a:p>
        </p:txBody>
      </p:sp>
      <p:sp>
        <p:nvSpPr>
          <p:cNvPr id="3" name="CasellaDiTesto 2"/>
          <p:cNvSpPr txBox="1"/>
          <p:nvPr/>
        </p:nvSpPr>
        <p:spPr>
          <a:xfrm>
            <a:off x="395536" y="980728"/>
            <a:ext cx="5904656" cy="5324535"/>
          </a:xfrm>
          <a:prstGeom prst="rect">
            <a:avLst/>
          </a:prstGeom>
          <a:noFill/>
        </p:spPr>
        <p:txBody>
          <a:bodyPr wrap="square" rtlCol="0">
            <a:spAutoFit/>
          </a:bodyPr>
          <a:lstStyle/>
          <a:p>
            <a:r>
              <a:rPr lang="it-IT" sz="2000" b="1" dirty="0" smtClean="0"/>
              <a:t>Il </a:t>
            </a:r>
            <a:r>
              <a:rPr lang="it-IT" sz="2000" b="1" i="1" dirty="0" smtClean="0"/>
              <a:t>falso in bilancio</a:t>
            </a:r>
            <a:r>
              <a:rPr lang="it-IT" sz="2000" b="1" dirty="0" smtClean="0"/>
              <a:t> o </a:t>
            </a:r>
            <a:r>
              <a:rPr lang="it-IT" sz="2000" b="1" i="1" dirty="0" smtClean="0"/>
              <a:t>frode contabile</a:t>
            </a:r>
            <a:r>
              <a:rPr lang="it-IT" sz="2000" b="1" i="1" baseline="30000" dirty="0" smtClean="0"/>
              <a:t> </a:t>
            </a:r>
            <a:r>
              <a:rPr lang="it-IT" sz="2000" b="1" dirty="0" smtClean="0"/>
              <a:t>in diritto societario è la compilazione di false comunicazioni sociali ovvero un rendiconto non veritiero e corretta dei fatti accaduti e degli indicatori di rilievo che dovrebbero essere espressi nel bilancio d'esercizio di un'azienda.</a:t>
            </a:r>
          </a:p>
          <a:p>
            <a:r>
              <a:rPr lang="it-IT" sz="2000" b="1" dirty="0" smtClean="0"/>
              <a:t>Atteso che il bilancio di un'azienda è un documento che appositamente si redige perché i soci e i terzi possano reperirvi quelle informazioni sulla base delle quali assumere delle decisioni (in genere commerciali, comunque d'ordine economico) riguardanti l'azienda medesima, e considerato che il bilancio non si rivolge solo al capitale investitore, ma anche alle classi lavoratrici e alla collettività, la retta compilazione è considerata obbligatoria e inderogabile presso la quasi totalità degli ordinamenti del mondo in quanto garanzia di tutela della </a:t>
            </a:r>
            <a:r>
              <a:rPr lang="it-IT" sz="2000" b="1" i="1" dirty="0" smtClean="0"/>
              <a:t>fede pubblica</a:t>
            </a:r>
            <a:r>
              <a:rPr lang="it-IT" sz="2000" b="1" dirty="0" smtClean="0"/>
              <a:t> che al bilancio deve concedersi.</a:t>
            </a:r>
          </a:p>
        </p:txBody>
      </p:sp>
      <p:pic>
        <p:nvPicPr>
          <p:cNvPr id="4" name="Immagine 3" descr="falso-in-bilanciogsd.jpg"/>
          <p:cNvPicPr>
            <a:picLocks noChangeAspect="1"/>
          </p:cNvPicPr>
          <p:nvPr/>
        </p:nvPicPr>
        <p:blipFill>
          <a:blip r:embed="rId3" cstate="print"/>
          <a:stretch>
            <a:fillRect/>
          </a:stretch>
        </p:blipFill>
        <p:spPr>
          <a:xfrm>
            <a:off x="6588224" y="1340768"/>
            <a:ext cx="2197020" cy="1373138"/>
          </a:xfrm>
          <a:prstGeom prst="rect">
            <a:avLst/>
          </a:prstGeom>
          <a:ln w="228600" cap="sq" cmpd="thickThin">
            <a:solidFill>
              <a:srgbClr val="000000"/>
            </a:solidFill>
            <a:prstDash val="solid"/>
            <a:miter lim="800000"/>
          </a:ln>
          <a:effectLst>
            <a:innerShdw blurRad="76200">
              <a:srgbClr val="000000"/>
            </a:innerShdw>
          </a:effectLst>
        </p:spPr>
      </p:pic>
      <p:pic>
        <p:nvPicPr>
          <p:cNvPr id="5" name="Immagine 4" descr="Giustizia.jpg"/>
          <p:cNvPicPr>
            <a:picLocks noChangeAspect="1"/>
          </p:cNvPicPr>
          <p:nvPr/>
        </p:nvPicPr>
        <p:blipFill>
          <a:blip r:embed="rId4" cstate="print"/>
          <a:stretch>
            <a:fillRect/>
          </a:stretch>
        </p:blipFill>
        <p:spPr>
          <a:xfrm>
            <a:off x="6876256" y="4293096"/>
            <a:ext cx="1639824" cy="1584960"/>
          </a:xfrm>
          <a:prstGeom prst="rect">
            <a:avLst/>
          </a:prstGeom>
          <a:ln w="228600" cap="sq" cmpd="thickThin">
            <a:solidFill>
              <a:srgbClr val="000000"/>
            </a:solidFill>
            <a:prstDash val="solid"/>
            <a:miter lim="800000"/>
          </a:ln>
          <a:effectLst>
            <a:innerShdw blurRad="76200">
              <a:srgbClr val="000000"/>
            </a:innerShdw>
          </a:effectLst>
        </p:spPr>
      </p:pic>
      <p:sp>
        <p:nvSpPr>
          <p:cNvPr id="6" name="Onda 1 5"/>
          <p:cNvSpPr/>
          <p:nvPr/>
        </p:nvSpPr>
        <p:spPr>
          <a:xfrm>
            <a:off x="7812360" y="188640"/>
            <a:ext cx="936104" cy="576064"/>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400" dirty="0" smtClean="0">
                <a:effectLst>
                  <a:outerShdw blurRad="38100" dist="38100" dir="2700000" algn="tl">
                    <a:srgbClr val="000000">
                      <a:alpha val="43137"/>
                    </a:srgbClr>
                  </a:outerShdw>
                </a:effectLst>
                <a:latin typeface="Amienne" pitchFamily="82" charset="0"/>
                <a:hlinkClick r:id="rId5" action="ppaction://hlinksldjump"/>
              </a:rPr>
              <a:t>Materie</a:t>
            </a:r>
            <a:endParaRPr lang="it-IT" sz="2400" dirty="0">
              <a:effectLst>
                <a:outerShdw blurRad="38100" dist="38100" dir="2700000" algn="tl">
                  <a:srgbClr val="000000">
                    <a:alpha val="43137"/>
                  </a:srgbClr>
                </a:outerShdw>
              </a:effectLst>
              <a:latin typeface="Amienne" pitchFamily="82" charset="0"/>
            </a:endParaRPr>
          </a:p>
        </p:txBody>
      </p:sp>
      <p:sp>
        <p:nvSpPr>
          <p:cNvPr id="7" name="Freccia a destra rientrata 6">
            <a:hlinkClick r:id="rId6" action="ppaction://hlinksldjump"/>
          </p:cNvPr>
          <p:cNvSpPr/>
          <p:nvPr/>
        </p:nvSpPr>
        <p:spPr>
          <a:xfrm>
            <a:off x="8460432" y="6381328"/>
            <a:ext cx="576064" cy="476672"/>
          </a:xfrm>
          <a:prstGeom prst="notch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t-IT"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 presetClass="entr" presetSubtype="3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3000"/>
                                        <p:tgtEl>
                                          <p:spTgt spid="4"/>
                                        </p:tgtEl>
                                      </p:cBhvr>
                                    </p:animEffect>
                                  </p:childTnLst>
                                </p:cTn>
                              </p:par>
                            </p:childTnLst>
                          </p:cTn>
                        </p:par>
                        <p:par>
                          <p:cTn id="18" fill="hold">
                            <p:stCondLst>
                              <p:cond delay="7000"/>
                            </p:stCondLst>
                            <p:childTnLst>
                              <p:par>
                                <p:cTn id="19" presetID="4" presetClass="entr" presetSubtype="3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out)">
                                      <p:cBhvr>
                                        <p:cTn id="2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CasellaDiTesto 1"/>
          <p:cNvSpPr txBox="1"/>
          <p:nvPr/>
        </p:nvSpPr>
        <p:spPr>
          <a:xfrm>
            <a:off x="1187624" y="188640"/>
            <a:ext cx="3888432" cy="707886"/>
          </a:xfrm>
          <a:prstGeom prst="rect">
            <a:avLst/>
          </a:prstGeom>
          <a:noFill/>
        </p:spPr>
        <p:txBody>
          <a:bodyPr wrap="square" rtlCol="0">
            <a:spAutoFit/>
          </a:bodyPr>
          <a:lstStyle/>
          <a:p>
            <a:r>
              <a:rPr lang="it-IT" sz="4000" dirty="0" smtClean="0">
                <a:latin typeface="Algerian" pitchFamily="82" charset="0"/>
              </a:rPr>
              <a:t>La frode</a:t>
            </a:r>
            <a:endParaRPr lang="it-IT" sz="4000" dirty="0">
              <a:latin typeface="Algerian" pitchFamily="82" charset="0"/>
            </a:endParaRPr>
          </a:p>
        </p:txBody>
      </p:sp>
      <p:sp>
        <p:nvSpPr>
          <p:cNvPr id="3" name="CasellaDiTesto 2"/>
          <p:cNvSpPr txBox="1"/>
          <p:nvPr/>
        </p:nvSpPr>
        <p:spPr>
          <a:xfrm>
            <a:off x="611560" y="1052736"/>
            <a:ext cx="4104456" cy="5632311"/>
          </a:xfrm>
          <a:prstGeom prst="rect">
            <a:avLst/>
          </a:prstGeom>
          <a:noFill/>
        </p:spPr>
        <p:txBody>
          <a:bodyPr wrap="square" rtlCol="0">
            <a:spAutoFit/>
          </a:bodyPr>
          <a:lstStyle/>
          <a:p>
            <a:pPr algn="ctr"/>
            <a:r>
              <a:rPr lang="it-IT" sz="2000" b="1" dirty="0" smtClean="0">
                <a:latin typeface="Times New Roman" pitchFamily="18" charset="0"/>
                <a:cs typeface="Times New Roman" pitchFamily="18" charset="0"/>
              </a:rPr>
              <a:t>La scorretta compilazione, necessariamente implicante la falsità di rappresentazione della situazione aziendale, è pertanto in genere considerata una frode e diffusamente gestita come reato in quasi tutti gli ordinamenti. Non di rado si tratta di un reato specificamente riferito a quel tipo di documento, talora è invece riguardato come forma del falso ideologico o alla falsità in atti genericamente intesa a seconda della qualificazione di "atto" che possa attribuirsi alla scritturazione contabile. In genere è contemplato almeno indirettamente nelle normazioni sul diritto societario</a:t>
            </a:r>
            <a:r>
              <a:rPr lang="it-IT" dirty="0" smtClean="0"/>
              <a:t>.</a:t>
            </a:r>
            <a:endParaRPr lang="it-IT" dirty="0"/>
          </a:p>
        </p:txBody>
      </p:sp>
      <p:pic>
        <p:nvPicPr>
          <p:cNvPr id="4" name="Immagine 3" descr="falso-in-bilancio.jpg"/>
          <p:cNvPicPr>
            <a:picLocks noChangeAspect="1"/>
          </p:cNvPicPr>
          <p:nvPr/>
        </p:nvPicPr>
        <p:blipFill>
          <a:blip r:embed="rId3" cstate="print"/>
          <a:stretch>
            <a:fillRect/>
          </a:stretch>
        </p:blipFill>
        <p:spPr>
          <a:xfrm>
            <a:off x="5724128" y="4077072"/>
            <a:ext cx="2707760" cy="2033464"/>
          </a:xfrm>
          <a:prstGeom prst="rect">
            <a:avLst/>
          </a:prstGeom>
          <a:ln w="228600" cap="sq" cmpd="thickThin">
            <a:solidFill>
              <a:srgbClr val="000000"/>
            </a:solidFill>
            <a:prstDash val="solid"/>
            <a:miter lim="800000"/>
          </a:ln>
          <a:effectLst>
            <a:innerShdw blurRad="76200">
              <a:srgbClr val="000000"/>
            </a:innerShdw>
          </a:effectLst>
        </p:spPr>
      </p:pic>
      <p:pic>
        <p:nvPicPr>
          <p:cNvPr id="5" name="Immagine 4" descr="Italia-Oggi-5.jpg"/>
          <p:cNvPicPr>
            <a:picLocks noChangeAspect="1"/>
          </p:cNvPicPr>
          <p:nvPr/>
        </p:nvPicPr>
        <p:blipFill>
          <a:blip r:embed="rId4" cstate="print"/>
          <a:stretch>
            <a:fillRect/>
          </a:stretch>
        </p:blipFill>
        <p:spPr>
          <a:xfrm>
            <a:off x="5724128" y="1412776"/>
            <a:ext cx="2750584" cy="1944216"/>
          </a:xfrm>
          <a:prstGeom prst="rect">
            <a:avLst/>
          </a:prstGeom>
          <a:ln w="228600" cap="sq" cmpd="thickThin">
            <a:solidFill>
              <a:srgbClr val="000000"/>
            </a:solidFill>
            <a:prstDash val="solid"/>
            <a:miter lim="800000"/>
          </a:ln>
          <a:effectLst>
            <a:innerShdw blurRad="76200">
              <a:srgbClr val="000000"/>
            </a:innerShdw>
          </a:effectLst>
        </p:spPr>
      </p:pic>
      <p:sp>
        <p:nvSpPr>
          <p:cNvPr id="6" name="Freccia a destra rientrata 5">
            <a:hlinkClick r:id="rId5" action="ppaction://hlinksldjump"/>
          </p:cNvPr>
          <p:cNvSpPr/>
          <p:nvPr/>
        </p:nvSpPr>
        <p:spPr>
          <a:xfrm rot="10800000">
            <a:off x="8460432" y="6425952"/>
            <a:ext cx="504056" cy="432048"/>
          </a:xfrm>
          <a:prstGeom prst="notch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t-IT" dirty="0"/>
          </a:p>
        </p:txBody>
      </p:sp>
      <p:sp>
        <p:nvSpPr>
          <p:cNvPr id="7" name="Onda 1 6"/>
          <p:cNvSpPr/>
          <p:nvPr/>
        </p:nvSpPr>
        <p:spPr>
          <a:xfrm>
            <a:off x="7812360" y="188640"/>
            <a:ext cx="936104" cy="576064"/>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400" dirty="0" smtClean="0">
                <a:effectLst>
                  <a:outerShdw blurRad="38100" dist="38100" dir="2700000" algn="tl">
                    <a:srgbClr val="000000">
                      <a:alpha val="43137"/>
                    </a:srgbClr>
                  </a:outerShdw>
                </a:effectLst>
                <a:latin typeface="Amienne" pitchFamily="82" charset="0"/>
                <a:hlinkClick r:id="rId6" action="ppaction://hlinksldjump"/>
              </a:rPr>
              <a:t>Materie</a:t>
            </a:r>
            <a:endParaRPr lang="it-IT" sz="2400" dirty="0">
              <a:effectLst>
                <a:outerShdw blurRad="38100" dist="38100" dir="2700000" algn="tl">
                  <a:srgbClr val="000000">
                    <a:alpha val="43137"/>
                  </a:srgbClr>
                </a:outerShdw>
              </a:effectLst>
              <a:latin typeface="Amienne" pitchFamily="82"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0"/>
                                        <p:tgtEl>
                                          <p:spTgt spid="3"/>
                                        </p:tgtEl>
                                      </p:cBhvr>
                                    </p:animEffect>
                                    <p:anim calcmode="lin" valueType="num">
                                      <p:cBhvr>
                                        <p:cTn id="12" dur="3000" fill="hold"/>
                                        <p:tgtEl>
                                          <p:spTgt spid="3"/>
                                        </p:tgtEl>
                                        <p:attrNameLst>
                                          <p:attrName>ppt_x</p:attrName>
                                        </p:attrNameLst>
                                      </p:cBhvr>
                                      <p:tavLst>
                                        <p:tav tm="0">
                                          <p:val>
                                            <p:strVal val="#ppt_x"/>
                                          </p:val>
                                        </p:tav>
                                        <p:tav tm="100000">
                                          <p:val>
                                            <p:strVal val="#ppt_x"/>
                                          </p:val>
                                        </p:tav>
                                      </p:tavLst>
                                    </p:anim>
                                    <p:anim calcmode="lin" valueType="num">
                                      <p:cBhvr>
                                        <p:cTn id="13" dur="3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5000"/>
                            </p:stCondLst>
                            <p:childTnLst>
                              <p:par>
                                <p:cTn id="15" presetID="4" presetClass="entr" presetSubtype="3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out)">
                                      <p:cBhvr>
                                        <p:cTn id="17" dur="3000"/>
                                        <p:tgtEl>
                                          <p:spTgt spid="5"/>
                                        </p:tgtEl>
                                      </p:cBhvr>
                                    </p:animEffect>
                                  </p:childTnLst>
                                </p:cTn>
                              </p:par>
                            </p:childTnLst>
                          </p:cTn>
                        </p:par>
                        <p:par>
                          <p:cTn id="18" fill="hold">
                            <p:stCondLst>
                              <p:cond delay="8000"/>
                            </p:stCondLst>
                            <p:childTnLst>
                              <p:par>
                                <p:cTn id="19" presetID="4"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out)">
                                      <p:cBhvr>
                                        <p:cTn id="2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2051720" y="188640"/>
            <a:ext cx="5256584" cy="707886"/>
          </a:xfrm>
          <a:prstGeom prst="rect">
            <a:avLst/>
          </a:prstGeom>
          <a:noFill/>
        </p:spPr>
        <p:txBody>
          <a:bodyPr wrap="square" rtlCol="0">
            <a:spAutoFit/>
          </a:bodyPr>
          <a:lstStyle/>
          <a:p>
            <a:r>
              <a:rPr lang="it-IT" sz="4000" dirty="0" smtClean="0">
                <a:solidFill>
                  <a:schemeClr val="bg1"/>
                </a:solidFill>
                <a:latin typeface="Algerian" pitchFamily="82" charset="0"/>
              </a:rPr>
              <a:t>Il gioco d’azzardo</a:t>
            </a:r>
            <a:endParaRPr lang="it-IT" sz="4000" dirty="0">
              <a:solidFill>
                <a:schemeClr val="bg1"/>
              </a:solidFill>
              <a:latin typeface="Algerian" pitchFamily="82" charset="0"/>
            </a:endParaRPr>
          </a:p>
        </p:txBody>
      </p:sp>
      <p:sp>
        <p:nvSpPr>
          <p:cNvPr id="3" name="CasellaDiTesto 2"/>
          <p:cNvSpPr txBox="1"/>
          <p:nvPr/>
        </p:nvSpPr>
        <p:spPr>
          <a:xfrm>
            <a:off x="1187624" y="908720"/>
            <a:ext cx="6912768" cy="6370975"/>
          </a:xfrm>
          <a:prstGeom prst="rect">
            <a:avLst/>
          </a:prstGeom>
          <a:noFill/>
        </p:spPr>
        <p:txBody>
          <a:bodyPr wrap="square" rtlCol="0">
            <a:spAutoFit/>
          </a:bodyPr>
          <a:lstStyle/>
          <a:p>
            <a:pPr algn="ctr"/>
            <a:r>
              <a:rPr lang="it-IT" sz="2100" b="1" dirty="0" smtClean="0">
                <a:solidFill>
                  <a:schemeClr val="bg1"/>
                </a:solidFill>
                <a:latin typeface="Times New Roman" pitchFamily="18" charset="0"/>
                <a:cs typeface="Times New Roman" pitchFamily="18" charset="0"/>
              </a:rPr>
              <a:t>Il termine gioco d’azzardo, che deriva dal francese hasard e dall’arabo volgare az-zahr “dado”. Il gioco d’azzardo ha origini lontanissime ed è spesso stato oggetto di studio, poiché nella natura umana vi è quasi una atavica predisposizione a quello che è l’azzardo. </a:t>
            </a:r>
          </a:p>
          <a:p>
            <a:pPr algn="ctr"/>
            <a:endParaRPr lang="it-IT" sz="2000" b="1" dirty="0" smtClean="0">
              <a:solidFill>
                <a:schemeClr val="bg1"/>
              </a:solidFill>
              <a:latin typeface="Times New Roman" pitchFamily="18" charset="0"/>
              <a:cs typeface="Times New Roman" pitchFamily="18" charset="0"/>
            </a:endParaRPr>
          </a:p>
          <a:p>
            <a:pPr algn="ctr"/>
            <a:endParaRPr lang="it-IT" sz="2000" b="1" dirty="0" smtClean="0">
              <a:solidFill>
                <a:schemeClr val="bg1"/>
              </a:solidFill>
              <a:latin typeface="Times New Roman" pitchFamily="18" charset="0"/>
              <a:cs typeface="Times New Roman" pitchFamily="18" charset="0"/>
            </a:endParaRPr>
          </a:p>
          <a:p>
            <a:pPr algn="ctr"/>
            <a:endParaRPr lang="it-IT" sz="2000" b="1" dirty="0" smtClean="0">
              <a:solidFill>
                <a:schemeClr val="bg1"/>
              </a:solidFill>
              <a:latin typeface="Times New Roman" pitchFamily="18" charset="0"/>
              <a:cs typeface="Times New Roman" pitchFamily="18" charset="0"/>
            </a:endParaRPr>
          </a:p>
          <a:p>
            <a:pPr algn="ctr"/>
            <a:endParaRPr lang="it-IT" sz="2100" b="1" dirty="0" smtClean="0">
              <a:solidFill>
                <a:schemeClr val="bg1"/>
              </a:solidFill>
              <a:latin typeface="Times New Roman" pitchFamily="18" charset="0"/>
              <a:cs typeface="Times New Roman" pitchFamily="18" charset="0"/>
            </a:endParaRPr>
          </a:p>
          <a:p>
            <a:pPr algn="ctr"/>
            <a:endParaRPr lang="it-IT" sz="2100" b="1" dirty="0" smtClean="0">
              <a:solidFill>
                <a:schemeClr val="bg1"/>
              </a:solidFill>
              <a:latin typeface="Times New Roman" pitchFamily="18" charset="0"/>
              <a:cs typeface="Times New Roman" pitchFamily="18" charset="0"/>
            </a:endParaRPr>
          </a:p>
          <a:p>
            <a:pPr algn="ctr"/>
            <a:endParaRPr lang="it-IT" sz="2100" b="1" dirty="0" smtClean="0">
              <a:solidFill>
                <a:schemeClr val="bg1"/>
              </a:solidFill>
              <a:latin typeface="Times New Roman" pitchFamily="18" charset="0"/>
              <a:cs typeface="Times New Roman" pitchFamily="18" charset="0"/>
            </a:endParaRPr>
          </a:p>
          <a:p>
            <a:pPr algn="ctr"/>
            <a:r>
              <a:rPr lang="it-IT" sz="2100" b="1" dirty="0" smtClean="0">
                <a:solidFill>
                  <a:schemeClr val="bg1"/>
                </a:solidFill>
                <a:latin typeface="Times New Roman" pitchFamily="18" charset="0"/>
                <a:cs typeface="Times New Roman" pitchFamily="18" charset="0"/>
              </a:rPr>
              <a:t>Il gioco d’azzardo patologico è un disturbo del comportamento rientrante nella categoria diagnostica dei disturbi del controllo degli impulsi. </a:t>
            </a:r>
          </a:p>
          <a:p>
            <a:pPr algn="ctr"/>
            <a:r>
              <a:rPr lang="it-IT" sz="2100" b="1" dirty="0" smtClean="0">
                <a:solidFill>
                  <a:schemeClr val="bg1"/>
                </a:solidFill>
                <a:latin typeface="Times New Roman" pitchFamily="18" charset="0"/>
                <a:cs typeface="Times New Roman" pitchFamily="18" charset="0"/>
              </a:rPr>
              <a:t>Nell’edizione di maggio 2013 del DSM il gioco d’azzardo è stato inquadrato nella categoria delle cosiddette “dipendenze comportamentali”.</a:t>
            </a:r>
          </a:p>
          <a:p>
            <a:r>
              <a:rPr lang="it-IT" dirty="0" smtClean="0"/>
              <a:t> </a:t>
            </a:r>
          </a:p>
          <a:p>
            <a:endParaRPr lang="it-IT" dirty="0" smtClean="0"/>
          </a:p>
          <a:p>
            <a:endParaRPr lang="it-IT" dirty="0"/>
          </a:p>
        </p:txBody>
      </p:sp>
      <p:sp>
        <p:nvSpPr>
          <p:cNvPr id="6" name="Freccia a destra rientrata 5">
            <a:hlinkClick r:id="rId3" action="ppaction://hlinksldjump"/>
          </p:cNvPr>
          <p:cNvSpPr/>
          <p:nvPr/>
        </p:nvSpPr>
        <p:spPr>
          <a:xfrm>
            <a:off x="8388424" y="6309320"/>
            <a:ext cx="432048" cy="360040"/>
          </a:xfrm>
          <a:prstGeom prst="notchedRightArrow">
            <a:avLst/>
          </a:prstGeom>
        </p:spPr>
        <p:style>
          <a:lnRef idx="0">
            <a:schemeClr val="accent4"/>
          </a:lnRef>
          <a:fillRef idx="1002">
            <a:schemeClr val="lt2"/>
          </a:fillRef>
          <a:effectRef idx="3">
            <a:schemeClr val="accent4"/>
          </a:effectRef>
          <a:fontRef idx="minor">
            <a:schemeClr val="lt1"/>
          </a:fontRef>
        </p:style>
        <p:txBody>
          <a:bodyPr rtlCol="0" anchor="ctr"/>
          <a:lstStyle/>
          <a:p>
            <a:pPr algn="ctr"/>
            <a:endParaRPr lang="it-IT"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0"/>
            <a:ext cx="8568952" cy="646331"/>
          </a:xfrm>
          <a:prstGeom prst="rect">
            <a:avLst/>
          </a:prstGeom>
          <a:noFill/>
        </p:spPr>
        <p:txBody>
          <a:bodyPr wrap="square" rtlCol="0">
            <a:spAutoFit/>
          </a:bodyPr>
          <a:lstStyle/>
          <a:p>
            <a:r>
              <a:rPr lang="it-IT" sz="3600" dirty="0" smtClean="0">
                <a:solidFill>
                  <a:schemeClr val="bg1"/>
                </a:solidFill>
                <a:latin typeface="Algerian" pitchFamily="82" charset="0"/>
              </a:rPr>
              <a:t>I SINTOMI </a:t>
            </a:r>
            <a:r>
              <a:rPr lang="it-IT" sz="3600" dirty="0" err="1" smtClean="0">
                <a:solidFill>
                  <a:schemeClr val="bg1"/>
                </a:solidFill>
                <a:latin typeface="Algerian" pitchFamily="82" charset="0"/>
              </a:rPr>
              <a:t>DI</a:t>
            </a:r>
            <a:r>
              <a:rPr lang="it-IT" sz="3600" dirty="0" smtClean="0">
                <a:solidFill>
                  <a:schemeClr val="bg1"/>
                </a:solidFill>
                <a:latin typeface="Algerian" pitchFamily="82" charset="0"/>
              </a:rPr>
              <a:t> UN GIOCATORE D’AZZARDO</a:t>
            </a:r>
            <a:endParaRPr lang="it-IT" sz="3600" dirty="0">
              <a:solidFill>
                <a:schemeClr val="bg1"/>
              </a:solidFill>
              <a:latin typeface="Algerian" pitchFamily="82" charset="0"/>
            </a:endParaRPr>
          </a:p>
        </p:txBody>
      </p:sp>
      <p:sp>
        <p:nvSpPr>
          <p:cNvPr id="55297" name="Rectangle 1"/>
          <p:cNvSpPr>
            <a:spLocks noChangeArrowheads="1"/>
          </p:cNvSpPr>
          <p:nvPr/>
        </p:nvSpPr>
        <p:spPr bwMode="auto">
          <a:xfrm>
            <a:off x="0" y="687082"/>
            <a:ext cx="536408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È dipendente dal gioco, è intento a pianificare la prossima impresa di gioco, a escogitare modi di procurarsi denaro per giocare;</a:t>
            </a:r>
            <a:endParaRPr kumimoji="0" lang="it-IT" sz="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Ha bisogno di </a:t>
            </a:r>
            <a:r>
              <a:rPr kumimoji="0" lang="it-IT"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giocare somme di denaro sempre maggiori per raggiungere lo stato di eccitazione desiderato;</a:t>
            </a: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Tenta di ridurre, controllare o interrompere il gioco d’azzardo, ma senza successo;</a:t>
            </a: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È irrequieto e irritabile quando tenta di interrompere il gioco d’azzardo;</a:t>
            </a: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Gioca d’azzardo per sfuggire ai problemi o per alleviare un cattivo umore, per esempio: colpa, ansia o depressione;</a:t>
            </a: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Dopo aver perso al gioco, spesso torna un altro  giorno per giocare ancora, rincorrendo le proprie perdite;</a:t>
            </a: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Mente alla propria famiglia, al terapeuta o ad altri per occultare l’entità del coinvolgimento nel gioco d’azzardo;</a:t>
            </a: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È portato a commettere azioni illegali come: falsificazione, frode, furto o appropriazione indebita per finanziare il gioco d’azzardo.</a:t>
            </a: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reccia a destra rientrata 4">
            <a:hlinkClick r:id="rId3" action="ppaction://hlinksldjump"/>
          </p:cNvPr>
          <p:cNvSpPr/>
          <p:nvPr/>
        </p:nvSpPr>
        <p:spPr>
          <a:xfrm>
            <a:off x="8388424" y="6309320"/>
            <a:ext cx="432048" cy="360040"/>
          </a:xfrm>
          <a:prstGeom prst="notchedRightArrow">
            <a:avLst/>
          </a:prstGeom>
        </p:spPr>
        <p:style>
          <a:lnRef idx="0">
            <a:schemeClr val="accent4"/>
          </a:lnRef>
          <a:fillRef idx="1002">
            <a:schemeClr val="lt2"/>
          </a:fillRef>
          <a:effectRef idx="3">
            <a:schemeClr val="accent4"/>
          </a:effectRef>
          <a:fontRef idx="minor">
            <a:schemeClr val="lt1"/>
          </a:fontRef>
        </p:style>
        <p:txBody>
          <a:bodyPr rtlCol="0" anchor="ctr"/>
          <a:lstStyle/>
          <a:p>
            <a:pPr algn="ctr"/>
            <a:endParaRPr lang="it-IT"/>
          </a:p>
        </p:txBody>
      </p:sp>
      <p:sp>
        <p:nvSpPr>
          <p:cNvPr id="6" name="Freccia a destra rientrata 5">
            <a:hlinkClick r:id="rId4" action="ppaction://hlinksldjump"/>
          </p:cNvPr>
          <p:cNvSpPr/>
          <p:nvPr/>
        </p:nvSpPr>
        <p:spPr>
          <a:xfrm rot="10800000">
            <a:off x="7164288" y="6309320"/>
            <a:ext cx="432048" cy="360040"/>
          </a:xfrm>
          <a:prstGeom prst="notchedRightArrow">
            <a:avLst/>
          </a:prstGeom>
        </p:spPr>
        <p:style>
          <a:lnRef idx="0">
            <a:schemeClr val="accent4"/>
          </a:lnRef>
          <a:fillRef idx="1002">
            <a:schemeClr val="lt2"/>
          </a:fillRef>
          <a:effectRef idx="3">
            <a:schemeClr val="accent4"/>
          </a:effectRef>
          <a:fontRef idx="minor">
            <a:schemeClr val="lt1"/>
          </a:fontRef>
        </p:style>
        <p:txBody>
          <a:bodyPr rtlCol="0" anchor="ctr"/>
          <a:lstStyle/>
          <a:p>
            <a:pPr algn="ctr"/>
            <a:endParaRPr lang="it-IT"/>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55297"/>
                                        </p:tgtEl>
                                        <p:attrNameLst>
                                          <p:attrName>style.visibility</p:attrName>
                                        </p:attrNameLst>
                                      </p:cBhvr>
                                      <p:to>
                                        <p:strVal val="visible"/>
                                      </p:to>
                                    </p:set>
                                    <p:animEffect transition="in" filter="blinds(horizontal)">
                                      <p:cBhvr>
                                        <p:cTn id="11" dur="2000"/>
                                        <p:tgtEl>
                                          <p:spTgt spid="55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529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116632"/>
            <a:ext cx="560602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3200" b="0" i="0" u="none" strike="noStrike" cap="none" normalizeH="0" baseline="0" dirty="0" smtClean="0">
                <a:ln>
                  <a:noFill/>
                </a:ln>
                <a:solidFill>
                  <a:schemeClr val="bg1"/>
                </a:solidFill>
                <a:effectLst/>
                <a:latin typeface="Algerian" pitchFamily="82" charset="0"/>
                <a:ea typeface="Calibri" pitchFamily="34" charset="0"/>
                <a:cs typeface="Times New Roman" pitchFamily="18" charset="0"/>
              </a:rPr>
              <a:t>IL GIOCO D’AZZARDO ONLINE</a:t>
            </a:r>
            <a:endParaRPr kumimoji="0" lang="it-IT" sz="4000" b="0" i="0" u="none" strike="noStrike" cap="none" normalizeH="0" baseline="0" dirty="0" smtClean="0">
              <a:ln>
                <a:noFill/>
              </a:ln>
              <a:solidFill>
                <a:schemeClr val="bg1"/>
              </a:solidFill>
              <a:effectLst/>
              <a:latin typeface="Algerian" pitchFamily="82" charset="0"/>
              <a:cs typeface="Arial" pitchFamily="34" charset="0"/>
            </a:endParaRPr>
          </a:p>
        </p:txBody>
      </p:sp>
      <p:sp>
        <p:nvSpPr>
          <p:cNvPr id="56322" name="Rectangle 2"/>
          <p:cNvSpPr>
            <a:spLocks noChangeArrowheads="1"/>
          </p:cNvSpPr>
          <p:nvPr/>
        </p:nvSpPr>
        <p:spPr bwMode="auto">
          <a:xfrm>
            <a:off x="0" y="1102578"/>
            <a:ext cx="586814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Nell’era “multimediale la figura del giocatore d’azzardo subisce una “evoluzione”: prima era facilmente individuabile,”segregato” nei luoghi a lui deputati, ora chiunque sia in possesso di un computer collegato a internet e di una carta di credito può diventare un giocatore compulsivo. Il gioco on-line è estremamente pericoloso da questo punto di vista, perché nella solitudine della propria casa il giocatore non ha freni: ha infatti la possibilità di accedere al gioco sempre, senza incorrere nello sguardo giudicante altrui.  Viene in questo modo a mancare la funzione socializzante del gioco, che diviene un rituale solitario, un atto compulsivo. Anche qui, come in altre patologie, il soggetto rimane imprigionato in un circolo vizioso, al punto da trascurare, nei casi patologici, i rapporti umani, sociali e familiari.</a:t>
            </a:r>
            <a:endParaRPr kumimoji="0" lang="it-IT"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 name="Freccia a destra rientrata 5"/>
          <p:cNvSpPr/>
          <p:nvPr/>
        </p:nvSpPr>
        <p:spPr>
          <a:xfrm>
            <a:off x="8532440" y="6309320"/>
            <a:ext cx="432048" cy="360040"/>
          </a:xfrm>
          <a:prstGeom prst="notchedRightArrow">
            <a:avLst/>
          </a:prstGeom>
        </p:spPr>
        <p:style>
          <a:lnRef idx="0">
            <a:schemeClr val="accent4"/>
          </a:lnRef>
          <a:fillRef idx="1002">
            <a:schemeClr val="lt2"/>
          </a:fillRef>
          <a:effectRef idx="3">
            <a:schemeClr val="accent4"/>
          </a:effectRef>
          <a:fontRef idx="minor">
            <a:schemeClr val="lt1"/>
          </a:fontRef>
        </p:style>
        <p:txBody>
          <a:bodyPr rtlCol="0" anchor="ctr"/>
          <a:lstStyle/>
          <a:p>
            <a:pPr algn="ctr"/>
            <a:endParaRPr lang="it-IT"/>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6321"/>
                                        </p:tgtEl>
                                        <p:attrNameLst>
                                          <p:attrName>style.visibility</p:attrName>
                                        </p:attrNameLst>
                                      </p:cBhvr>
                                      <p:to>
                                        <p:strVal val="visible"/>
                                      </p:to>
                                    </p:set>
                                    <p:animEffect transition="in" filter="blinds(horizontal)">
                                      <p:cBhvr>
                                        <p:cTn id="7" dur="2000"/>
                                        <p:tgtEl>
                                          <p:spTgt spid="56321"/>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56322"/>
                                        </p:tgtEl>
                                        <p:attrNameLst>
                                          <p:attrName>style.visibility</p:attrName>
                                        </p:attrNameLst>
                                      </p:cBhvr>
                                      <p:to>
                                        <p:strVal val="visible"/>
                                      </p:to>
                                    </p:set>
                                    <p:animEffect transition="in" filter="blinds(horizontal)">
                                      <p:cBhvr>
                                        <p:cTn id="11" dur="20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p:bldP spid="563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755576" y="332656"/>
            <a:ext cx="7992888" cy="1938992"/>
          </a:xfrm>
          <a:prstGeom prst="rect">
            <a:avLst/>
          </a:prstGeom>
        </p:spPr>
        <p:txBody>
          <a:bodyPr wrap="square">
            <a:spAutoFit/>
          </a:bodyPr>
          <a:lstStyle/>
          <a:p>
            <a:pPr algn="ctr"/>
            <a:r>
              <a:rPr lang="it-IT" sz="4000" dirty="0" smtClean="0">
                <a:solidFill>
                  <a:schemeClr val="bg1"/>
                </a:solidFill>
                <a:latin typeface="Times New Roman" pitchFamily="18" charset="0"/>
                <a:cs typeface="Times New Roman" pitchFamily="18" charset="0"/>
              </a:rPr>
              <a:t>Il nostro gruppo ha elaborato i dati emersi dalle interviste e dal questionario allegato </a:t>
            </a:r>
            <a:endParaRPr lang="it-IT" sz="4000" dirty="0">
              <a:solidFill>
                <a:schemeClr val="bg1"/>
              </a:solidFill>
              <a:latin typeface="Times New Roman" pitchFamily="18" charset="0"/>
              <a:cs typeface="Times New Roman" pitchFamily="18" charset="0"/>
            </a:endParaRPr>
          </a:p>
        </p:txBody>
      </p:sp>
      <p:sp>
        <p:nvSpPr>
          <p:cNvPr id="3" name="CasellaDiTesto 2"/>
          <p:cNvSpPr txBox="1"/>
          <p:nvPr/>
        </p:nvSpPr>
        <p:spPr>
          <a:xfrm>
            <a:off x="2771800" y="3068960"/>
            <a:ext cx="3744416"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t-IT" dirty="0" smtClean="0">
                <a:solidFill>
                  <a:schemeClr val="bg1"/>
                </a:solidFill>
                <a:latin typeface="Times New Roman" pitchFamily="18" charset="0"/>
                <a:cs typeface="Times New Roman" pitchFamily="18" charset="0"/>
                <a:hlinkClick r:id="rId3" action="ppaction://hlinkfile"/>
              </a:rPr>
              <a:t>Questionario sul gioco d’azzardo </a:t>
            </a:r>
            <a:endParaRPr lang="it-IT" dirty="0">
              <a:solidFill>
                <a:schemeClr val="bg1"/>
              </a:solidFill>
              <a:latin typeface="Times New Roman" pitchFamily="18" charset="0"/>
              <a:cs typeface="Times New Roman" pitchFamily="18" charset="0"/>
            </a:endParaRPr>
          </a:p>
        </p:txBody>
      </p:sp>
      <p:sp>
        <p:nvSpPr>
          <p:cNvPr id="4" name="CasellaDiTesto 3"/>
          <p:cNvSpPr txBox="1"/>
          <p:nvPr/>
        </p:nvSpPr>
        <p:spPr>
          <a:xfrm>
            <a:off x="2771800" y="4653136"/>
            <a:ext cx="3744416"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t-IT" dirty="0" smtClean="0">
                <a:solidFill>
                  <a:schemeClr val="bg1"/>
                </a:solidFill>
                <a:hlinkClick r:id="rId4" action="ppaction://hlinkfile"/>
              </a:rPr>
              <a:t>Indagine sul gioco d’azzardo</a:t>
            </a:r>
            <a:endParaRPr lang="it-IT" dirty="0">
              <a:solidFill>
                <a:schemeClr val="bg1"/>
              </a:solidFill>
            </a:endParaRPr>
          </a:p>
        </p:txBody>
      </p:sp>
      <p:sp>
        <p:nvSpPr>
          <p:cNvPr id="5" name="Onda 1 4"/>
          <p:cNvSpPr/>
          <p:nvPr/>
        </p:nvSpPr>
        <p:spPr>
          <a:xfrm>
            <a:off x="7956376" y="6093296"/>
            <a:ext cx="936104" cy="576064"/>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400" dirty="0" smtClean="0">
                <a:effectLst>
                  <a:outerShdw blurRad="38100" dist="38100" dir="2700000" algn="tl">
                    <a:srgbClr val="000000">
                      <a:alpha val="43137"/>
                    </a:srgbClr>
                  </a:outerShdw>
                </a:effectLst>
                <a:latin typeface="Amienne" pitchFamily="82" charset="0"/>
                <a:hlinkClick r:id="rId5" action="ppaction://hlinksldjump"/>
              </a:rPr>
              <a:t>Materie</a:t>
            </a:r>
            <a:endParaRPr lang="it-IT" sz="2400" dirty="0">
              <a:effectLst>
                <a:outerShdw blurRad="38100" dist="38100" dir="2700000" algn="tl">
                  <a:srgbClr val="000000">
                    <a:alpha val="43137"/>
                  </a:srgbClr>
                </a:outerShdw>
              </a:effectLst>
              <a:latin typeface="Amienne" pitchFamily="82"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3917776" y="177255"/>
            <a:ext cx="5040560" cy="523220"/>
          </a:xfrm>
          <a:prstGeom prst="rect">
            <a:avLst/>
          </a:prstGeom>
          <a:noFill/>
        </p:spPr>
        <p:txBody>
          <a:bodyPr wrap="square" rtlCol="0">
            <a:spAutoFit/>
          </a:bodyPr>
          <a:lstStyle/>
          <a:p>
            <a:pPr algn="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Light" pitchFamily="34" charset="0"/>
                <a:hlinkClick r:id="rId3" action="ppaction://hlinksldjump"/>
              </a:rPr>
              <a:t>Che cos’è lo Stalking ?</a:t>
            </a:r>
            <a:endParaRPr lang="it-I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Light" pitchFamily="34" charset="0"/>
            </a:endParaRPr>
          </a:p>
        </p:txBody>
      </p:sp>
      <p:sp>
        <p:nvSpPr>
          <p:cNvPr id="3" name="CasellaDiTesto 2"/>
          <p:cNvSpPr txBox="1"/>
          <p:nvPr/>
        </p:nvSpPr>
        <p:spPr>
          <a:xfrm>
            <a:off x="3972966" y="863320"/>
            <a:ext cx="5004048" cy="830997"/>
          </a:xfrm>
          <a:prstGeom prst="rect">
            <a:avLst/>
          </a:prstGeom>
          <a:noFill/>
        </p:spPr>
        <p:txBody>
          <a:bodyPr wrap="square" rtlCol="0">
            <a:spAutoFit/>
          </a:bodyPr>
          <a:lstStyle/>
          <a:p>
            <a:pPr algn="r"/>
            <a: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Light" pitchFamily="34" charset="0"/>
                <a:hlinkClick r:id="rId4" action="ppaction://hlinksldjump"/>
              </a:rPr>
              <a:t>Quali sono i comportamenti di uno stalker ?</a:t>
            </a:r>
            <a:endPar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Light" pitchFamily="34" charset="0"/>
            </a:endParaRPr>
          </a:p>
        </p:txBody>
      </p:sp>
      <p:sp>
        <p:nvSpPr>
          <p:cNvPr id="5" name="CasellaDiTesto 4"/>
          <p:cNvSpPr txBox="1"/>
          <p:nvPr/>
        </p:nvSpPr>
        <p:spPr>
          <a:xfrm>
            <a:off x="4133800" y="2206605"/>
            <a:ext cx="4608512" cy="1200329"/>
          </a:xfrm>
          <a:prstGeom prst="rect">
            <a:avLst/>
          </a:prstGeom>
          <a:noFill/>
        </p:spPr>
        <p:txBody>
          <a:bodyPr wrap="square" rtlCol="0">
            <a:spAutoFit/>
          </a:bodyPr>
          <a:lstStyle/>
          <a:p>
            <a:pPr algn="r"/>
            <a: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Light" pitchFamily="34" charset="0"/>
                <a:hlinkClick r:id="rId5" action="ppaction://hlinksldjump"/>
              </a:rPr>
              <a:t>Quali sono le CONSEGUENZE dello stalking</a:t>
            </a:r>
            <a:endPar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Light" pitchFamily="34" charset="0"/>
            </a:endParaRPr>
          </a:p>
        </p:txBody>
      </p:sp>
      <p:sp>
        <p:nvSpPr>
          <p:cNvPr id="4" name="CasellaDiTesto 3"/>
          <p:cNvSpPr txBox="1"/>
          <p:nvPr/>
        </p:nvSpPr>
        <p:spPr>
          <a:xfrm>
            <a:off x="5220368" y="3789040"/>
            <a:ext cx="3710533" cy="830997"/>
          </a:xfrm>
          <a:prstGeom prst="rect">
            <a:avLst/>
          </a:prstGeom>
          <a:noFill/>
        </p:spPr>
        <p:txBody>
          <a:bodyPr wrap="square" rtlCol="0">
            <a:spAutoFit/>
          </a:bodyPr>
          <a:lstStyle/>
          <a:p>
            <a:pPr algn="r"/>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Light" pitchFamily="34" charset="0"/>
                <a:hlinkClick r:id="rId6" action="ppaction://hlinksldjump"/>
              </a:rPr>
              <a:t>QUANTO E’ DIFFUSO LO STALKING?</a:t>
            </a:r>
            <a:endPar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Light" pitchFamily="34" charset="0"/>
            </a:endParaRPr>
          </a:p>
        </p:txBody>
      </p:sp>
      <p:sp>
        <p:nvSpPr>
          <p:cNvPr id="6" name="Onda 1 5"/>
          <p:cNvSpPr/>
          <p:nvPr/>
        </p:nvSpPr>
        <p:spPr>
          <a:xfrm>
            <a:off x="7668344" y="5805264"/>
            <a:ext cx="936104" cy="576064"/>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400" dirty="0" smtClean="0">
                <a:effectLst>
                  <a:outerShdw blurRad="38100" dist="38100" dir="2700000" algn="tl">
                    <a:srgbClr val="000000">
                      <a:alpha val="43137"/>
                    </a:srgbClr>
                  </a:outerShdw>
                </a:effectLst>
                <a:latin typeface="Amienne" pitchFamily="82" charset="0"/>
                <a:hlinkClick r:id="rId7" action="ppaction://hlinksldjump"/>
              </a:rPr>
              <a:t>Materie</a:t>
            </a:r>
            <a:endParaRPr lang="it-IT" sz="2400" dirty="0">
              <a:effectLst>
                <a:outerShdw blurRad="38100" dist="38100" dir="2700000" algn="tl">
                  <a:srgbClr val="000000">
                    <a:alpha val="43137"/>
                  </a:srgbClr>
                </a:outerShdw>
              </a:effectLst>
              <a:latin typeface="Amienne" pitchFamily="82" charset="0"/>
            </a:endParaRPr>
          </a:p>
        </p:txBody>
      </p:sp>
      <p:sp>
        <p:nvSpPr>
          <p:cNvPr id="7" name="CasellaDiTesto 6"/>
          <p:cNvSpPr txBox="1"/>
          <p:nvPr/>
        </p:nvSpPr>
        <p:spPr>
          <a:xfrm>
            <a:off x="5508104" y="4869160"/>
            <a:ext cx="3312368" cy="584775"/>
          </a:xfrm>
          <a:prstGeom prst="rect">
            <a:avLst/>
          </a:prstGeom>
          <a:noFill/>
        </p:spPr>
        <p:txBody>
          <a:bodyPr wrap="square" rtlCol="0">
            <a:spAutoFit/>
          </a:bodyPr>
          <a:lstStyle/>
          <a:p>
            <a:pPr algn="r"/>
            <a:r>
              <a:rPr lang="it-I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hlinkClick r:id="rId8" action="ppaction://hlinksldjump"/>
              </a:rPr>
              <a:t>STATISTICA</a:t>
            </a: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8" action="ppaction://hlinksldjump"/>
              </a:rPr>
              <a:t> </a:t>
            </a:r>
            <a:endParaRPr lang="it-IT"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133705748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1500"/>
                                        <p:tgtEl>
                                          <p:spTgt spid="3">
                                            <p:txEl>
                                              <p:pRg st="0" end="0"/>
                                            </p:txEl>
                                          </p:spTgt>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500"/>
                                        <p:tgtEl>
                                          <p:spTgt spid="5"/>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1500"/>
                                        <p:tgtEl>
                                          <p:spTgt spid="4"/>
                                        </p:tgtEl>
                                      </p:cBhvr>
                                    </p:animEffect>
                                  </p:childTnLst>
                                </p:cTn>
                              </p:par>
                            </p:childTnLst>
                          </p:cTn>
                        </p:par>
                        <p:par>
                          <p:cTn id="20" fill="hold">
                            <p:stCondLst>
                              <p:cond delay="6000"/>
                            </p:stCondLst>
                            <p:childTnLst>
                              <p:par>
                                <p:cTn id="21" presetID="22" presetClass="entr" presetSubtype="4"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7498080" cy="1143000"/>
          </a:xfrm>
        </p:spPr>
        <p:txBody>
          <a:bodyPr/>
          <a:lstStyle/>
          <a:p>
            <a:pPr algn="ctr"/>
            <a:r>
              <a:rPr lang="it-IT" dirty="0" smtClean="0">
                <a:latin typeface="Algerian" pitchFamily="82" charset="0"/>
              </a:rPr>
              <a:t>Materie</a:t>
            </a:r>
            <a:endParaRPr lang="it-IT" dirty="0">
              <a:latin typeface="Algerian" pitchFamily="82" charset="0"/>
            </a:endParaRPr>
          </a:p>
        </p:txBody>
      </p:sp>
      <p:sp>
        <p:nvSpPr>
          <p:cNvPr id="3" name="Segnaposto contenuto 2"/>
          <p:cNvSpPr>
            <a:spLocks noGrp="1"/>
          </p:cNvSpPr>
          <p:nvPr>
            <p:ph idx="1"/>
          </p:nvPr>
        </p:nvSpPr>
        <p:spPr>
          <a:xfrm>
            <a:off x="251520" y="1124744"/>
            <a:ext cx="7498080" cy="4800600"/>
          </a:xfrm>
        </p:spPr>
        <p:txBody>
          <a:bodyPr>
            <a:noAutofit/>
          </a:bodyPr>
          <a:lstStyle/>
          <a:p>
            <a:pPr>
              <a:lnSpc>
                <a:spcPct val="150000"/>
              </a:lnSpc>
            </a:pPr>
            <a:r>
              <a:rPr lang="it-IT" sz="2400" dirty="0" smtClean="0">
                <a:latin typeface="Century Gothic" pitchFamily="34" charset="0"/>
                <a:hlinkClick r:id="rId2" action="ppaction://hlinksldjump"/>
              </a:rPr>
              <a:t>Italiano/Storia : Educazione alla legalità / La legalità dalla rivoluzione francese ad oggi</a:t>
            </a:r>
            <a:endParaRPr lang="it-IT" sz="2400" dirty="0" smtClean="0">
              <a:latin typeface="Century Gothic" pitchFamily="34" charset="0"/>
            </a:endParaRPr>
          </a:p>
          <a:p>
            <a:pPr>
              <a:lnSpc>
                <a:spcPct val="150000"/>
              </a:lnSpc>
            </a:pPr>
            <a:r>
              <a:rPr lang="it-IT" sz="2400" dirty="0" smtClean="0">
                <a:latin typeface="Century Gothic" pitchFamily="34" charset="0"/>
                <a:hlinkClick r:id="rId3" action="ppaction://hlinksldjump"/>
              </a:rPr>
              <a:t>Matematica: Lo stalking</a:t>
            </a:r>
            <a:endParaRPr lang="it-IT" sz="2400" dirty="0" smtClean="0">
              <a:latin typeface="Century Gothic" pitchFamily="34" charset="0"/>
            </a:endParaRPr>
          </a:p>
          <a:p>
            <a:pPr>
              <a:lnSpc>
                <a:spcPct val="150000"/>
              </a:lnSpc>
            </a:pPr>
            <a:r>
              <a:rPr lang="it-IT" sz="2400" dirty="0" smtClean="0">
                <a:latin typeface="Century Gothic" pitchFamily="34" charset="0"/>
                <a:hlinkClick r:id="rId4" action="ppaction://hlinksldjump"/>
              </a:rPr>
              <a:t>Francese: Il gioco d’azzardo</a:t>
            </a:r>
            <a:endParaRPr lang="it-IT" sz="2400" dirty="0" smtClean="0">
              <a:latin typeface="Century Gothic" pitchFamily="34" charset="0"/>
            </a:endParaRPr>
          </a:p>
          <a:p>
            <a:pPr>
              <a:lnSpc>
                <a:spcPct val="150000"/>
              </a:lnSpc>
            </a:pPr>
            <a:r>
              <a:rPr lang="it-IT" sz="2400" dirty="0" smtClean="0">
                <a:latin typeface="Century Gothic" pitchFamily="34" charset="0"/>
                <a:hlinkClick r:id="rId5" action="ppaction://hlinksldjump"/>
              </a:rPr>
              <a:t>Inglese: La mafia</a:t>
            </a:r>
            <a:endParaRPr lang="it-IT" sz="2400" dirty="0" smtClean="0">
              <a:latin typeface="Century Gothic" pitchFamily="34" charset="0"/>
            </a:endParaRPr>
          </a:p>
          <a:p>
            <a:pPr>
              <a:lnSpc>
                <a:spcPct val="150000"/>
              </a:lnSpc>
            </a:pPr>
            <a:r>
              <a:rPr lang="it-IT" sz="2400" dirty="0" smtClean="0">
                <a:latin typeface="Century Gothic" pitchFamily="34" charset="0"/>
                <a:hlinkClick r:id="rId6" action="ppaction://hlinksldjump"/>
              </a:rPr>
              <a:t>Diritto: La bancarotta</a:t>
            </a:r>
            <a:endParaRPr lang="it-IT" sz="2400" dirty="0" smtClean="0">
              <a:latin typeface="Century Gothic" pitchFamily="34" charset="0"/>
            </a:endParaRPr>
          </a:p>
          <a:p>
            <a:pPr>
              <a:lnSpc>
                <a:spcPct val="150000"/>
              </a:lnSpc>
            </a:pPr>
            <a:r>
              <a:rPr lang="it-IT" sz="2400" dirty="0" smtClean="0">
                <a:latin typeface="Century Gothic" pitchFamily="34" charset="0"/>
                <a:hlinkClick r:id="rId7" action="ppaction://hlinksldjump"/>
              </a:rPr>
              <a:t>Economia aziendale: Il falso in bilancio</a:t>
            </a:r>
            <a:endParaRPr lang="it-IT" sz="2400" dirty="0" smtClean="0">
              <a:latin typeface="Century Gothic" pitchFamily="34" charset="0"/>
            </a:endParaRPr>
          </a:p>
          <a:p>
            <a:pPr>
              <a:lnSpc>
                <a:spcPct val="150000"/>
              </a:lnSpc>
            </a:pPr>
            <a:r>
              <a:rPr lang="it-IT" sz="2400" dirty="0" smtClean="0">
                <a:latin typeface="Century Gothic" pitchFamily="34" charset="0"/>
                <a:hlinkClick r:id="rId8" action="ppaction://hlinksldjump"/>
              </a:rPr>
              <a:t>Economia politica: L’evasione fiscale</a:t>
            </a:r>
            <a:endParaRPr lang="it-IT" sz="2400" dirty="0" smtClean="0">
              <a:latin typeface="Century Gothic" pitchFamily="34" charset="0"/>
            </a:endParaRPr>
          </a:p>
          <a:p>
            <a:pPr>
              <a:lnSpc>
                <a:spcPct val="150000"/>
              </a:lnSpc>
            </a:pPr>
            <a:r>
              <a:rPr lang="it-IT" sz="2400" dirty="0" smtClean="0">
                <a:latin typeface="Century Gothic" pitchFamily="34" charset="0"/>
                <a:hlinkClick r:id="rId9" action="ppaction://hlinksldjump"/>
              </a:rPr>
              <a:t>Scienze motorie : Il doping</a:t>
            </a:r>
            <a:endParaRPr lang="it-IT" sz="2400" dirty="0">
              <a:latin typeface="Century Gothic" pitchFamily="34"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0" end="0"/>
                                            </p:txEl>
                                          </p:spTgt>
                                        </p:tgtEl>
                                      </p:cBhvr>
                                    </p:animEffect>
                                  </p:childTnLst>
                                </p:cTn>
                              </p:par>
                            </p:childTnLst>
                          </p:cTn>
                        </p:par>
                        <p:par>
                          <p:cTn id="16" fill="hold">
                            <p:stCondLst>
                              <p:cond delay="3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1" end="1"/>
                                            </p:txEl>
                                          </p:spTgt>
                                        </p:tgtEl>
                                      </p:cBhvr>
                                    </p:animEffect>
                                  </p:childTnLst>
                                </p:cTn>
                              </p:par>
                            </p:childTnLst>
                          </p:cTn>
                        </p:par>
                        <p:par>
                          <p:cTn id="22" fill="hold">
                            <p:stCondLst>
                              <p:cond delay="5000"/>
                            </p:stCondLst>
                            <p:childTnLst>
                              <p:par>
                                <p:cTn id="23" presetID="5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2000"/>
                                        <p:tgtEl>
                                          <p:spTgt spid="3">
                                            <p:txEl>
                                              <p:pRg st="2" end="2"/>
                                            </p:txEl>
                                          </p:spTgt>
                                        </p:tgtEl>
                                      </p:cBhvr>
                                    </p:animEffect>
                                  </p:childTnLst>
                                </p:cTn>
                              </p:par>
                            </p:childTnLst>
                          </p:cTn>
                        </p:par>
                        <p:par>
                          <p:cTn id="28" fill="hold">
                            <p:stCondLst>
                              <p:cond delay="7000"/>
                            </p:stCondLst>
                            <p:childTnLst>
                              <p:par>
                                <p:cTn id="29" presetID="5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2000"/>
                                        <p:tgtEl>
                                          <p:spTgt spid="3">
                                            <p:txEl>
                                              <p:pRg st="3" end="3"/>
                                            </p:txEl>
                                          </p:spTgt>
                                        </p:tgtEl>
                                      </p:cBhvr>
                                    </p:animEffect>
                                  </p:childTnLst>
                                </p:cTn>
                              </p:par>
                            </p:childTnLst>
                          </p:cTn>
                        </p:par>
                        <p:par>
                          <p:cTn id="34" fill="hold">
                            <p:stCondLst>
                              <p:cond delay="9000"/>
                            </p:stCondLst>
                            <p:childTnLst>
                              <p:par>
                                <p:cTn id="35" presetID="55"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8"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2000"/>
                                        <p:tgtEl>
                                          <p:spTgt spid="3">
                                            <p:txEl>
                                              <p:pRg st="4" end="4"/>
                                            </p:txEl>
                                          </p:spTgt>
                                        </p:tgtEl>
                                      </p:cBhvr>
                                    </p:animEffect>
                                  </p:childTnLst>
                                </p:cTn>
                              </p:par>
                            </p:childTnLst>
                          </p:cTn>
                        </p:par>
                        <p:par>
                          <p:cTn id="40" fill="hold">
                            <p:stCondLst>
                              <p:cond delay="11000"/>
                            </p:stCondLst>
                            <p:childTnLst>
                              <p:par>
                                <p:cTn id="41" presetID="55"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2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5" dur="2000"/>
                                        <p:tgtEl>
                                          <p:spTgt spid="3">
                                            <p:txEl>
                                              <p:pRg st="5" end="5"/>
                                            </p:txEl>
                                          </p:spTgt>
                                        </p:tgtEl>
                                      </p:cBhvr>
                                    </p:animEffect>
                                  </p:childTnLst>
                                </p:cTn>
                              </p:par>
                            </p:childTnLst>
                          </p:cTn>
                        </p:par>
                        <p:par>
                          <p:cTn id="46" fill="hold">
                            <p:stCondLst>
                              <p:cond delay="13000"/>
                            </p:stCondLst>
                            <p:childTnLst>
                              <p:par>
                                <p:cTn id="47" presetID="55"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2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2000"/>
                                        <p:tgtEl>
                                          <p:spTgt spid="3">
                                            <p:txEl>
                                              <p:pRg st="6" end="6"/>
                                            </p:txEl>
                                          </p:spTgt>
                                        </p:tgtEl>
                                      </p:cBhvr>
                                    </p:animEffect>
                                  </p:childTnLst>
                                </p:cTn>
                              </p:par>
                            </p:childTnLst>
                          </p:cTn>
                        </p:par>
                        <p:par>
                          <p:cTn id="52" fill="hold">
                            <p:stCondLst>
                              <p:cond delay="15000"/>
                            </p:stCondLst>
                            <p:childTnLst>
                              <p:par>
                                <p:cTn id="53" presetID="55"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2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6" dur="2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85056" y="0"/>
            <a:ext cx="4214936" cy="1152128"/>
          </a:xfrm>
        </p:spPr>
        <p:txBody>
          <a:bodyPr>
            <a:normAutofit/>
          </a:bodyPr>
          <a:lstStyle/>
          <a:p>
            <a:pPr algn="l"/>
            <a:r>
              <a:rPr lang="it-IT" sz="4900" dirty="0" smtClean="0">
                <a:solidFill>
                  <a:schemeClr val="bg1"/>
                </a:solidFill>
                <a:effectLst>
                  <a:glow rad="139700">
                    <a:schemeClr val="accent2">
                      <a:satMod val="175000"/>
                      <a:alpha val="40000"/>
                    </a:schemeClr>
                  </a:glow>
                </a:effectLst>
                <a:latin typeface="Algerian" pitchFamily="82" charset="0"/>
              </a:rPr>
              <a:t>Lo</a:t>
            </a:r>
            <a:r>
              <a:rPr lang="it-IT" dirty="0" smtClean="0">
                <a:solidFill>
                  <a:schemeClr val="bg1"/>
                </a:solidFill>
                <a:effectLst>
                  <a:glow rad="139700">
                    <a:schemeClr val="accent2">
                      <a:satMod val="175000"/>
                      <a:alpha val="40000"/>
                    </a:schemeClr>
                  </a:glow>
                </a:effectLst>
                <a:latin typeface="Algerian" pitchFamily="82" charset="0"/>
              </a:rPr>
              <a:t> </a:t>
            </a:r>
            <a:r>
              <a:rPr lang="it-IT" sz="4900" dirty="0" smtClean="0">
                <a:solidFill>
                  <a:schemeClr val="bg1"/>
                </a:solidFill>
                <a:effectLst>
                  <a:glow rad="139700">
                    <a:schemeClr val="accent2">
                      <a:satMod val="175000"/>
                      <a:alpha val="40000"/>
                    </a:schemeClr>
                  </a:glow>
                </a:effectLst>
                <a:latin typeface="Algerian" pitchFamily="82" charset="0"/>
              </a:rPr>
              <a:t>stalking</a:t>
            </a:r>
            <a:r>
              <a:rPr lang="it-IT" dirty="0" smtClean="0">
                <a:solidFill>
                  <a:schemeClr val="bg1"/>
                </a:solidFill>
                <a:effectLst>
                  <a:glow rad="139700">
                    <a:schemeClr val="accent2">
                      <a:satMod val="175000"/>
                      <a:alpha val="40000"/>
                    </a:schemeClr>
                  </a:glow>
                </a:effectLst>
                <a:latin typeface="Algerian" pitchFamily="82" charset="0"/>
              </a:rPr>
              <a:t> </a:t>
            </a:r>
            <a:endParaRPr lang="it-IT" dirty="0">
              <a:solidFill>
                <a:schemeClr val="bg1"/>
              </a:solidFill>
              <a:effectLst>
                <a:glow rad="139700">
                  <a:schemeClr val="accent2">
                    <a:satMod val="175000"/>
                    <a:alpha val="40000"/>
                  </a:schemeClr>
                </a:glow>
              </a:effectLst>
              <a:latin typeface="Algerian" pitchFamily="82" charset="0"/>
            </a:endParaRPr>
          </a:p>
        </p:txBody>
      </p:sp>
      <p:sp>
        <p:nvSpPr>
          <p:cNvPr id="4" name="CasellaDiTesto 3"/>
          <p:cNvSpPr txBox="1"/>
          <p:nvPr/>
        </p:nvSpPr>
        <p:spPr>
          <a:xfrm>
            <a:off x="249660" y="1052736"/>
            <a:ext cx="5760640" cy="5262979"/>
          </a:xfrm>
          <a:prstGeom prst="rect">
            <a:avLst/>
          </a:prstGeom>
          <a:noFill/>
        </p:spPr>
        <p:txBody>
          <a:bodyPr wrap="square" rtlCol="0">
            <a:spAutoFit/>
          </a:bodyPr>
          <a:lstStyle/>
          <a:p>
            <a:r>
              <a:rPr lang="it-IT" sz="2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Il termine stalking deriva dal verbo inglese “to stalk” che significa “braccare</a:t>
            </a:r>
            <a:r>
              <a:rPr lang="it-IT" sz="24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  Il </a:t>
            </a:r>
            <a:r>
              <a:rPr lang="it-IT" sz="2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comportamento </a:t>
            </a:r>
            <a:r>
              <a:rPr lang="it-IT" sz="24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da </a:t>
            </a:r>
            <a:r>
              <a:rPr lang="it-IT" sz="24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stalking</a:t>
            </a:r>
            <a:r>
              <a:rPr lang="it-IT" sz="24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 </a:t>
            </a:r>
            <a:r>
              <a:rPr lang="it-IT" sz="2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è caratterizzato da una violazione duratura e sistematica della libertà personale e della privacy nei confronti di una vittima, verso la quale vengono messi in atto comportamenti intrusivi e continui di controllo, </a:t>
            </a:r>
            <a:r>
              <a:rPr lang="it-IT" sz="24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 sorveglianza</a:t>
            </a:r>
            <a:r>
              <a:rPr lang="it-IT" sz="2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 </a:t>
            </a:r>
            <a:r>
              <a:rPr lang="it-IT" sz="24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 ricerca </a:t>
            </a:r>
            <a:r>
              <a:rPr lang="it-IT" sz="2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di contatto e comunicazione. </a:t>
            </a:r>
            <a:r>
              <a:rPr lang="it-IT" sz="24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 La </a:t>
            </a:r>
            <a:r>
              <a:rPr lang="it-IT" sz="2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entury Gothic" pitchFamily="34" charset="0"/>
              </a:rPr>
              <a:t>vittima è ovviamente infastidita, preoccupata e in allerta continua verso tali comportamenti non graditi</a:t>
            </a:r>
            <a:r>
              <a:rPr lang="it-IT" sz="2400" dirty="0">
                <a:effectLst>
                  <a:glow rad="139700">
                    <a:schemeClr val="accent2">
                      <a:satMod val="175000"/>
                      <a:alpha val="40000"/>
                    </a:schemeClr>
                  </a:glow>
                </a:effectLst>
                <a:latin typeface="Century Gothic" pitchFamily="34" charset="0"/>
              </a:rPr>
              <a:t>.</a:t>
            </a:r>
          </a:p>
        </p:txBody>
      </p:sp>
      <p:pic>
        <p:nvPicPr>
          <p:cNvPr id="3" name="Immagine 2">
            <a:hlinkClick r:id="rId3" action="ppaction://hlinksldjump"/>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0392" y="6138046"/>
            <a:ext cx="876266" cy="5849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215691784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4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Rettangolo 1"/>
          <p:cNvSpPr/>
          <p:nvPr/>
        </p:nvSpPr>
        <p:spPr>
          <a:xfrm>
            <a:off x="99839" y="1225689"/>
            <a:ext cx="8928992" cy="5632311"/>
          </a:xfrm>
          <a:prstGeom prst="rect">
            <a:avLst/>
          </a:prstGeom>
        </p:spPr>
        <p:txBody>
          <a:bodyPr wrap="square">
            <a:spAutoFit/>
          </a:bodyPr>
          <a:lstStyle/>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Chi mette in atto il comportamento persecutorio di stalking può essere una persona che porta rancore verso qualcuno che ritiene abbia commesso un torto nei suoi confronti, </a:t>
            </a:r>
            <a: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un </a:t>
            </a:r>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soggetto con elevato grado di isolamento sociale e scarse capacità di relazione che cerca attraverso lo stalking l’intimità che non riesce a raggiungere nei modi convenzionali (molestatore), una persona incompetente rispetto alle regole sociali del corteggiamento (corteggiatore inadeguato), un soggetto estremamente pericoloso classificabile come “predatore di natura sessuale/ omicidiaria ”.</a:t>
            </a:r>
          </a:p>
          <a:p>
            <a:endPar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Dunque, i fattori motivanti alla base del comportamento dello stalker possono essere classificati in tale modo:</a:t>
            </a: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1) Carenza affettiva</a:t>
            </a: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2) Risentimento</a:t>
            </a: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3) Rifiuto</a:t>
            </a:r>
          </a:p>
        </p:txBody>
      </p:sp>
      <p:sp>
        <p:nvSpPr>
          <p:cNvPr id="3" name="Rettangolo 2"/>
          <p:cNvSpPr/>
          <p:nvPr/>
        </p:nvSpPr>
        <p:spPr>
          <a:xfrm>
            <a:off x="179512" y="332656"/>
            <a:ext cx="7867859" cy="646331"/>
          </a:xfrm>
          <a:prstGeom prst="rect">
            <a:avLst/>
          </a:prstGeom>
        </p:spPr>
        <p:txBody>
          <a:bodyPr wrap="none">
            <a:spAutoFit/>
          </a:bodyPr>
          <a:lstStyle/>
          <a:p>
            <a:r>
              <a:rPr lang="it-IT" sz="3600" dirty="0">
                <a:solidFill>
                  <a:schemeClr val="bg1"/>
                </a:solidFill>
                <a:latin typeface="Algerian" pitchFamily="82" charset="0"/>
              </a:rPr>
              <a:t>I comportamenti di uno stalker </a:t>
            </a:r>
          </a:p>
        </p:txBody>
      </p:sp>
      <p:pic>
        <p:nvPicPr>
          <p:cNvPr id="2050" name="Picture 2">
            <a:hlinkClick r:id="rId3" action="ppaction://hlinksldjump"/>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84368" y="6021288"/>
            <a:ext cx="1060450" cy="76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941266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4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CasellaDiTesto 1"/>
          <p:cNvSpPr txBox="1"/>
          <p:nvPr/>
        </p:nvSpPr>
        <p:spPr>
          <a:xfrm rot="10800000" flipV="1">
            <a:off x="539552" y="3862394"/>
            <a:ext cx="7776864" cy="107722"/>
          </a:xfrm>
          <a:prstGeom prst="rect">
            <a:avLst/>
          </a:prstGeom>
          <a:noFill/>
        </p:spPr>
        <p:txBody>
          <a:bodyPr wrap="square" rtlCol="0">
            <a:spAutoFit/>
          </a:bodyPr>
          <a:lstStyle/>
          <a:p>
            <a:r>
              <a:rPr lang="it-IT" sz="100" dirty="0" smtClean="0"/>
              <a:t>4</a:t>
            </a:r>
            <a:r>
              <a:rPr lang="it-IT" sz="100" dirty="0"/>
              <a:t>) Predazione sessuale</a:t>
            </a:r>
          </a:p>
        </p:txBody>
      </p:sp>
      <p:sp>
        <p:nvSpPr>
          <p:cNvPr id="6" name="CasellaDiTesto 5"/>
          <p:cNvSpPr txBox="1"/>
          <p:nvPr/>
        </p:nvSpPr>
        <p:spPr>
          <a:xfrm>
            <a:off x="179512" y="116632"/>
            <a:ext cx="5112568" cy="1077218"/>
          </a:xfrm>
          <a:prstGeom prst="rect">
            <a:avLst/>
          </a:prstGeom>
          <a:noFill/>
        </p:spPr>
        <p:txBody>
          <a:bodyPr wrap="square" rtlCol="0">
            <a:spAutoFit/>
          </a:bodyPr>
          <a:lstStyle/>
          <a:p>
            <a:r>
              <a:rPr lang="it-IT" sz="3200" dirty="0">
                <a:solidFill>
                  <a:schemeClr val="bg1"/>
                </a:solidFill>
                <a:latin typeface="Algerian" pitchFamily="82" charset="0"/>
              </a:rPr>
              <a:t>CONSEGUENZE </a:t>
            </a:r>
            <a:r>
              <a:rPr lang="it-IT" sz="3200" dirty="0" smtClean="0">
                <a:solidFill>
                  <a:schemeClr val="bg1"/>
                </a:solidFill>
                <a:latin typeface="Algerian" pitchFamily="82" charset="0"/>
              </a:rPr>
              <a:t>DELLO </a:t>
            </a:r>
            <a:r>
              <a:rPr lang="it-IT" sz="3200" dirty="0">
                <a:solidFill>
                  <a:schemeClr val="bg1"/>
                </a:solidFill>
                <a:latin typeface="Algerian" pitchFamily="82" charset="0"/>
              </a:rPr>
              <a:t>STALKING.</a:t>
            </a:r>
          </a:p>
        </p:txBody>
      </p:sp>
      <p:sp>
        <p:nvSpPr>
          <p:cNvPr id="7" name="CasellaDiTesto 6"/>
          <p:cNvSpPr txBox="1"/>
          <p:nvPr/>
        </p:nvSpPr>
        <p:spPr>
          <a:xfrm>
            <a:off x="251520" y="1340768"/>
            <a:ext cx="6264696" cy="5262979"/>
          </a:xfrm>
          <a:prstGeom prst="rect">
            <a:avLst/>
          </a:prstGeom>
          <a:noFill/>
        </p:spPr>
        <p:txBody>
          <a:bodyPr wrap="square" rtlCol="0">
            <a:spAutoFit/>
          </a:bodyPr>
          <a:lstStyle/>
          <a:p>
            <a: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L’esperienza dello </a:t>
            </a:r>
            <a:r>
              <a:rPr lang="it-IT"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stalking</a:t>
            </a:r>
            <a: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produce </a:t>
            </a:r>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spesso danni</a:t>
            </a: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significativi e addirittura veri e propri disturbi psichiatrici</a:t>
            </a:r>
            <a: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Conseguenze psicologiche principali sono:</a:t>
            </a: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Depressione.</a:t>
            </a: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Ansia.</a:t>
            </a: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Cautela.</a:t>
            </a: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Sospettosità</a:t>
            </a:r>
          </a:p>
          <a:p>
            <a:pPr marL="285750" indent="-285750"/>
            <a: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-Disturbo </a:t>
            </a:r>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post traumatico da stress</a:t>
            </a:r>
            <a: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Chi subisce atti persecutori o molestie assillanti ha spesso difficoltà a parlarne con qualcuno e a</a:t>
            </a: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chiedere aiuto, per paura, vergogna o nella speranza che tutto finisca al più presto perché si</a:t>
            </a:r>
          </a:p>
          <a:p>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sottovaluta il rischio.</a:t>
            </a:r>
          </a:p>
        </p:txBody>
      </p:sp>
      <p:pic>
        <p:nvPicPr>
          <p:cNvPr id="8" name="Immagine 7">
            <a:hlinkClick r:id="rId3" action="ppaction://hlinksldjump"/>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0392" y="6138046"/>
            <a:ext cx="876266" cy="5849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135815209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par>
                          <p:cTn id="8" fill="hold">
                            <p:stCondLst>
                              <p:cond delay="3000"/>
                            </p:stCondLst>
                            <p:childTnLst>
                              <p:par>
                                <p:cTn id="9" presetID="5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3000" fill="hold"/>
                                        <p:tgtEl>
                                          <p:spTgt spid="7"/>
                                        </p:tgtEl>
                                        <p:attrNameLst>
                                          <p:attrName>ppt_w</p:attrName>
                                        </p:attrNameLst>
                                      </p:cBhvr>
                                      <p:tavLst>
                                        <p:tav tm="0">
                                          <p:val>
                                            <p:strVal val="#ppt_w*0.70"/>
                                          </p:val>
                                        </p:tav>
                                        <p:tav tm="100000">
                                          <p:val>
                                            <p:strVal val="#ppt_w"/>
                                          </p:val>
                                        </p:tav>
                                      </p:tavLst>
                                    </p:anim>
                                    <p:anim calcmode="lin" valueType="num">
                                      <p:cBhvr>
                                        <p:cTn id="12" dur="3000" fill="hold"/>
                                        <p:tgtEl>
                                          <p:spTgt spid="7"/>
                                        </p:tgtEl>
                                        <p:attrNameLst>
                                          <p:attrName>ppt_h</p:attrName>
                                        </p:attrNameLst>
                                      </p:cBhvr>
                                      <p:tavLst>
                                        <p:tav tm="0">
                                          <p:val>
                                            <p:strVal val="#ppt_h"/>
                                          </p:val>
                                        </p:tav>
                                        <p:tav tm="100000">
                                          <p:val>
                                            <p:strVal val="#ppt_h"/>
                                          </p:val>
                                        </p:tav>
                                      </p:tavLst>
                                    </p:anim>
                                    <p:animEffect transition="in" filter="fade">
                                      <p:cBhvr>
                                        <p:cTn id="1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8000" r="-28000"/>
          </a:stretch>
        </a:blipFill>
        <a:effectLst/>
      </p:bgPr>
    </p:bg>
    <p:spTree>
      <p:nvGrpSpPr>
        <p:cNvPr id="1" name=""/>
        <p:cNvGrpSpPr/>
        <p:nvPr/>
      </p:nvGrpSpPr>
      <p:grpSpPr>
        <a:xfrm>
          <a:off x="0" y="0"/>
          <a:ext cx="0" cy="0"/>
          <a:chOff x="0" y="0"/>
          <a:chExt cx="0" cy="0"/>
        </a:xfrm>
      </p:grpSpPr>
      <p:sp>
        <p:nvSpPr>
          <p:cNvPr id="2" name="Rettangolo 1"/>
          <p:cNvSpPr/>
          <p:nvPr/>
        </p:nvSpPr>
        <p:spPr>
          <a:xfrm>
            <a:off x="251520" y="260648"/>
            <a:ext cx="4032448" cy="954107"/>
          </a:xfrm>
          <a:prstGeom prst="rect">
            <a:avLst/>
          </a:prstGeom>
        </p:spPr>
        <p:txBody>
          <a:bodyPr wrap="square">
            <a:spAutoFit/>
          </a:bodyPr>
          <a:lstStyle/>
          <a:p>
            <a:r>
              <a:rPr lang="it-IT" sz="2800" dirty="0">
                <a:solidFill>
                  <a:schemeClr val="bg1"/>
                </a:solidFill>
                <a:effectLst>
                  <a:glow rad="139700">
                    <a:schemeClr val="accent2">
                      <a:satMod val="175000"/>
                      <a:alpha val="40000"/>
                    </a:schemeClr>
                  </a:glow>
                </a:effectLst>
                <a:latin typeface="Algerian" pitchFamily="82" charset="0"/>
              </a:rPr>
              <a:t>QUANTO E’ DIFFUSO LO STALKING?</a:t>
            </a:r>
          </a:p>
        </p:txBody>
      </p:sp>
      <p:sp>
        <p:nvSpPr>
          <p:cNvPr id="3" name="CasellaDiTesto 2"/>
          <p:cNvSpPr txBox="1"/>
          <p:nvPr/>
        </p:nvSpPr>
        <p:spPr>
          <a:xfrm>
            <a:off x="251520" y="1340768"/>
            <a:ext cx="8064896" cy="4154984"/>
          </a:xfrm>
          <a:prstGeom prst="rect">
            <a:avLst/>
          </a:prstGeom>
          <a:noFill/>
        </p:spPr>
        <p:txBody>
          <a:bodyPr wrap="square" rtlCol="0">
            <a:spAutoFit/>
          </a:bodyPr>
          <a:lstStyle/>
          <a:p>
            <a:r>
              <a:rPr lang="it-IT" sz="2400" b="1" spc="50" dirty="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Attualmente esistono due tipi di fonti per valutare la diffusione dello stalking: </a:t>
            </a:r>
            <a:r>
              <a:rPr lang="it-IT" sz="2400" b="1" spc="50" dirty="0" smtClean="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le ricerche </a:t>
            </a:r>
            <a:r>
              <a:rPr lang="it-IT" sz="2400" b="1" spc="50" dirty="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sulle vittime e i dati ufficiali sulla criminalità. Entrambe possono </a:t>
            </a:r>
            <a:r>
              <a:rPr lang="it-IT" sz="2400" b="1" spc="50" dirty="0" smtClean="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fornire diverse </a:t>
            </a:r>
            <a:r>
              <a:rPr lang="it-IT" sz="2400" b="1" spc="50" dirty="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interpretazioni circa la diffusione dello </a:t>
            </a:r>
            <a:r>
              <a:rPr lang="it-IT" sz="2400" b="1" spc="50" dirty="0" smtClean="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stalking.</a:t>
            </a:r>
            <a:endParaRPr lang="it-IT" sz="2400" b="1" spc="50" dirty="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endParaRPr>
          </a:p>
          <a:p>
            <a:r>
              <a:rPr lang="it-IT" sz="2400" b="1" spc="50" dirty="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Dato che in Italia lo stalking non costituisce un reato, </a:t>
            </a:r>
            <a:r>
              <a:rPr lang="it-IT" sz="2400" b="1" spc="50" dirty="0" smtClean="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 la </a:t>
            </a:r>
            <a:r>
              <a:rPr lang="it-IT" sz="2400" b="1" spc="50" dirty="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diffusione di </a:t>
            </a:r>
            <a:r>
              <a:rPr lang="it-IT" sz="2400" b="1" spc="50" dirty="0" smtClean="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questo fenomeno </a:t>
            </a:r>
            <a:r>
              <a:rPr lang="it-IT" sz="2400" b="1" spc="50" dirty="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si può desumere dalle </a:t>
            </a:r>
            <a:r>
              <a:rPr lang="it-IT" sz="2400" b="1" spc="50" dirty="0" smtClean="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denunce presentate </a:t>
            </a:r>
            <a:r>
              <a:rPr lang="it-IT" sz="2400" b="1" spc="50" dirty="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alla polizia per </a:t>
            </a:r>
            <a:r>
              <a:rPr lang="it-IT" sz="2400" b="1" spc="50" dirty="0" smtClean="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comportamenti  simili</a:t>
            </a:r>
            <a:r>
              <a:rPr lang="it-IT" sz="2400" b="1" spc="50" dirty="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 riconducibili al fenomeno in questione. </a:t>
            </a:r>
            <a:r>
              <a:rPr lang="it-IT" sz="2400" b="1" spc="50" dirty="0" smtClean="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 Mentre </a:t>
            </a:r>
            <a:r>
              <a:rPr lang="it-IT" sz="2400" b="1" spc="50" dirty="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dalle statistiche giudiziarie </a:t>
            </a:r>
            <a:r>
              <a:rPr lang="it-IT" sz="2400" b="1" spc="50" dirty="0" smtClean="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si possono </a:t>
            </a:r>
            <a:r>
              <a:rPr lang="it-IT" sz="2400" b="1" spc="50" dirty="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desumere informazioni relative a quelle violazioni che sono giunte </a:t>
            </a:r>
            <a:r>
              <a:rPr lang="it-IT" sz="2400" b="1" spc="50" dirty="0" smtClean="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in tribunale,  ai </a:t>
            </a:r>
            <a:r>
              <a:rPr lang="it-IT" sz="2400" b="1" spc="50" dirty="0">
                <a:ln w="12700" cmpd="sng">
                  <a:solidFill>
                    <a:schemeClr val="accent6">
                      <a:satMod val="120000"/>
                      <a:shade val="80000"/>
                    </a:schemeClr>
                  </a:solidFill>
                  <a:prstDash val="solid"/>
                </a:ln>
                <a:solidFill>
                  <a:schemeClr val="accent6">
                    <a:tint val="1000"/>
                  </a:schemeClr>
                </a:solidFill>
                <a:effectLst>
                  <a:glow rad="139700">
                    <a:srgbClr val="FF0000">
                      <a:alpha val="40000"/>
                    </a:srgbClr>
                  </a:glow>
                </a:effectLst>
              </a:rPr>
              <a:t>processi e alle condanne degli autori.</a:t>
            </a:r>
          </a:p>
        </p:txBody>
      </p:sp>
      <p:pic>
        <p:nvPicPr>
          <p:cNvPr id="4" name="Immagine 3">
            <a:hlinkClick r:id="rId3" action="ppaction://hlinksldjump"/>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0392" y="6138046"/>
            <a:ext cx="876266" cy="5849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273522601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4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ttangolo 3"/>
          <p:cNvSpPr/>
          <p:nvPr/>
        </p:nvSpPr>
        <p:spPr>
          <a:xfrm>
            <a:off x="2054008" y="0"/>
            <a:ext cx="5192447" cy="923330"/>
          </a:xfrm>
          <a:prstGeom prst="rect">
            <a:avLst/>
          </a:prstGeom>
          <a:noFill/>
        </p:spPr>
        <p:txBody>
          <a:bodyPr wrap="none" lIns="91440" tIns="45720" rIns="91440" bIns="45720">
            <a:spAutoFit/>
          </a:bodyPr>
          <a:lstStyle/>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La statistica</a:t>
            </a:r>
          </a:p>
        </p:txBody>
      </p:sp>
      <p:sp>
        <p:nvSpPr>
          <p:cNvPr id="5" name="CasellaDiTesto 4"/>
          <p:cNvSpPr txBox="1"/>
          <p:nvPr/>
        </p:nvSpPr>
        <p:spPr>
          <a:xfrm>
            <a:off x="251520" y="1124744"/>
            <a:ext cx="8712968" cy="5262979"/>
          </a:xfrm>
          <a:prstGeom prst="rect">
            <a:avLst/>
          </a:prstGeom>
          <a:noFill/>
        </p:spPr>
        <p:txBody>
          <a:bodyPr wrap="square" rtlCol="0">
            <a:spAutoFit/>
          </a:bodyPr>
          <a:lstStyle/>
          <a:p>
            <a:pPr algn="ctr"/>
            <a:r>
              <a:rPr lang="it-IT" sz="2800" dirty="0" smtClean="0">
                <a:solidFill>
                  <a:schemeClr val="bg1"/>
                </a:solidFill>
                <a:latin typeface="Times New Roman" pitchFamily="18" charset="0"/>
                <a:cs typeface="Times New Roman" pitchFamily="18" charset="0"/>
              </a:rPr>
              <a:t>La statistica è una disciplina che si occupa della </a:t>
            </a:r>
            <a:r>
              <a:rPr lang="it-IT" sz="2800" b="1" dirty="0" smtClean="0">
                <a:solidFill>
                  <a:schemeClr val="bg1"/>
                </a:solidFill>
                <a:latin typeface="Times New Roman" pitchFamily="18" charset="0"/>
                <a:cs typeface="Times New Roman" pitchFamily="18" charset="0"/>
              </a:rPr>
              <a:t>raccolta</a:t>
            </a:r>
            <a:r>
              <a:rPr lang="it-IT" sz="2800" dirty="0" smtClean="0">
                <a:solidFill>
                  <a:schemeClr val="bg1"/>
                </a:solidFill>
                <a:latin typeface="Times New Roman" pitchFamily="18" charset="0"/>
                <a:cs typeface="Times New Roman" pitchFamily="18" charset="0"/>
              </a:rPr>
              <a:t> ed </a:t>
            </a:r>
            <a:r>
              <a:rPr lang="it-IT" sz="2800" b="1" dirty="0" smtClean="0">
                <a:solidFill>
                  <a:schemeClr val="bg1"/>
                </a:solidFill>
                <a:latin typeface="Times New Roman" pitchFamily="18" charset="0"/>
                <a:cs typeface="Times New Roman" pitchFamily="18" charset="0"/>
              </a:rPr>
              <a:t>elaborazione</a:t>
            </a:r>
            <a:r>
              <a:rPr lang="it-IT" sz="2800" dirty="0" smtClean="0">
                <a:solidFill>
                  <a:schemeClr val="bg1"/>
                </a:solidFill>
                <a:latin typeface="Times New Roman" pitchFamily="18" charset="0"/>
                <a:cs typeface="Times New Roman" pitchFamily="18" charset="0"/>
              </a:rPr>
              <a:t> dei risultati dell’</a:t>
            </a:r>
            <a:r>
              <a:rPr lang="it-IT" sz="2800" b="1" dirty="0" smtClean="0">
                <a:solidFill>
                  <a:schemeClr val="bg1"/>
                </a:solidFill>
                <a:latin typeface="Times New Roman" pitchFamily="18" charset="0"/>
                <a:cs typeface="Times New Roman" pitchFamily="18" charset="0"/>
              </a:rPr>
              <a:t>osservazione</a:t>
            </a:r>
            <a:r>
              <a:rPr lang="it-IT" sz="2800" dirty="0" smtClean="0">
                <a:solidFill>
                  <a:schemeClr val="bg1"/>
                </a:solidFill>
                <a:latin typeface="Times New Roman" pitchFamily="18" charset="0"/>
                <a:cs typeface="Times New Roman" pitchFamily="18" charset="0"/>
              </a:rPr>
              <a:t> di uno o più </a:t>
            </a:r>
            <a:r>
              <a:rPr lang="it-IT" sz="2800" b="1" dirty="0" smtClean="0">
                <a:solidFill>
                  <a:schemeClr val="bg1"/>
                </a:solidFill>
                <a:latin typeface="Times New Roman" pitchFamily="18" charset="0"/>
                <a:cs typeface="Times New Roman" pitchFamily="18" charset="0"/>
              </a:rPr>
              <a:t>caratteri </a:t>
            </a:r>
            <a:r>
              <a:rPr lang="it-IT" sz="2800" dirty="0" smtClean="0">
                <a:solidFill>
                  <a:schemeClr val="bg1"/>
                </a:solidFill>
                <a:latin typeface="Times New Roman" pitchFamily="18" charset="0"/>
                <a:cs typeface="Times New Roman" pitchFamily="18" charset="0"/>
              </a:rPr>
              <a:t>sugli elementi di un </a:t>
            </a:r>
            <a:r>
              <a:rPr lang="it-IT" sz="2800" b="1" dirty="0" smtClean="0">
                <a:solidFill>
                  <a:schemeClr val="bg1"/>
                </a:solidFill>
                <a:latin typeface="Times New Roman" pitchFamily="18" charset="0"/>
                <a:cs typeface="Times New Roman" pitchFamily="18" charset="0"/>
              </a:rPr>
              <a:t>insieme</a:t>
            </a:r>
            <a:r>
              <a:rPr lang="it-IT" sz="2800" dirty="0" smtClean="0">
                <a:solidFill>
                  <a:schemeClr val="bg1"/>
                </a:solidFill>
                <a:latin typeface="Times New Roman" pitchFamily="18" charset="0"/>
                <a:cs typeface="Times New Roman" pitchFamily="18" charset="0"/>
              </a:rPr>
              <a:t> determinato, con l’intento di evidenziare, da un punto di vista </a:t>
            </a:r>
            <a:r>
              <a:rPr lang="it-IT" sz="2800" b="1" dirty="0" smtClean="0">
                <a:solidFill>
                  <a:schemeClr val="bg1"/>
                </a:solidFill>
                <a:latin typeface="Times New Roman" pitchFamily="18" charset="0"/>
                <a:cs typeface="Times New Roman" pitchFamily="18" charset="0"/>
              </a:rPr>
              <a:t>quantitativo,</a:t>
            </a:r>
            <a:r>
              <a:rPr lang="it-IT" sz="2800" dirty="0" smtClean="0">
                <a:solidFill>
                  <a:schemeClr val="bg1"/>
                </a:solidFill>
                <a:latin typeface="Times New Roman" pitchFamily="18" charset="0"/>
                <a:cs typeface="Times New Roman" pitchFamily="18" charset="0"/>
              </a:rPr>
              <a:t> alcuni aspetti di una realtà (naturale,sociale o di altro genere) che interessa indagare e che, in quanto riferita ad un insieme e non agli elementi che lo compongono, viene chiamata </a:t>
            </a:r>
            <a:r>
              <a:rPr lang="it-IT" sz="2800" b="1" dirty="0" smtClean="0">
                <a:solidFill>
                  <a:schemeClr val="bg1"/>
                </a:solidFill>
                <a:latin typeface="Times New Roman" pitchFamily="18" charset="0"/>
                <a:cs typeface="Times New Roman" pitchFamily="18" charset="0"/>
              </a:rPr>
              <a:t>fenomeno collettivo.</a:t>
            </a:r>
          </a:p>
          <a:p>
            <a:pPr algn="ctr"/>
            <a:endParaRPr lang="it-IT" sz="2800" b="1" dirty="0" smtClean="0">
              <a:solidFill>
                <a:schemeClr val="bg1"/>
              </a:solidFill>
              <a:latin typeface="Times New Roman" pitchFamily="18" charset="0"/>
              <a:cs typeface="Times New Roman" pitchFamily="18" charset="0"/>
            </a:endParaRPr>
          </a:p>
          <a:p>
            <a:pPr algn="ctr"/>
            <a:r>
              <a:rPr lang="it-IT" sz="2800" b="1" i="1" dirty="0" smtClean="0">
                <a:solidFill>
                  <a:schemeClr val="bg1"/>
                </a:solidFill>
                <a:latin typeface="Times New Roman" pitchFamily="18" charset="0"/>
                <a:cs typeface="Times New Roman" pitchFamily="18" charset="0"/>
              </a:rPr>
              <a:t>La statistica è un metodo della ricerca scientifica.</a:t>
            </a:r>
          </a:p>
          <a:p>
            <a:pPr algn="ctr"/>
            <a:r>
              <a:rPr lang="it-IT" sz="2800" dirty="0" smtClean="0">
                <a:solidFill>
                  <a:schemeClr val="bg1"/>
                </a:solidFill>
                <a:latin typeface="Times New Roman" pitchFamily="18" charset="0"/>
                <a:cs typeface="Times New Roman" pitchFamily="18" charset="0"/>
              </a:rPr>
              <a:t>Il fenomeno collettivo su cui abbiamo deciso di indagare è lo stalking </a:t>
            </a:r>
            <a:endParaRPr lang="it-IT" sz="2800" dirty="0">
              <a:solidFill>
                <a:schemeClr val="bg1"/>
              </a:solidFill>
              <a:latin typeface="Times New Roman" pitchFamily="18" charset="0"/>
              <a:cs typeface="Times New Roman" pitchFamily="18" charset="0"/>
            </a:endParaRPr>
          </a:p>
        </p:txBody>
      </p:sp>
      <p:sp>
        <p:nvSpPr>
          <p:cNvPr id="8" name="Freccia a destra rientrata 7"/>
          <p:cNvSpPr/>
          <p:nvPr/>
        </p:nvSpPr>
        <p:spPr>
          <a:xfrm>
            <a:off x="8532440" y="6381328"/>
            <a:ext cx="360040" cy="288032"/>
          </a:xfrm>
          <a:prstGeom prst="notch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t-IT"/>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ttangolo 3"/>
          <p:cNvSpPr/>
          <p:nvPr/>
        </p:nvSpPr>
        <p:spPr>
          <a:xfrm>
            <a:off x="0" y="188640"/>
            <a:ext cx="8716912" cy="584775"/>
          </a:xfrm>
          <a:prstGeom prst="rect">
            <a:avLst/>
          </a:prstGeom>
          <a:noFill/>
        </p:spPr>
        <p:txBody>
          <a:bodyPr wrap="square" lIns="91440" tIns="45720" rIns="91440" bIns="45720">
            <a:spAutoFit/>
          </a:bodyPr>
          <a:lstStyle/>
          <a:p>
            <a:pPr algn="ctr"/>
            <a:r>
              <a:rPr lang="it-IT" sz="3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lgerian" pitchFamily="82" charset="0"/>
              </a:rPr>
              <a:t>Dati statistici sulle vittime di stalking</a:t>
            </a:r>
            <a:endParaRPr lang="it-IT" sz="3200" dirty="0">
              <a:ln w="10160">
                <a:solidFill>
                  <a:schemeClr val="accent1"/>
                </a:solidFill>
                <a:prstDash val="solid"/>
              </a:ln>
              <a:solidFill>
                <a:srgbClr val="FFFFFF"/>
              </a:solidFill>
              <a:effectLst>
                <a:outerShdw blurRad="38100" dist="32000" dir="5400000" algn="tl">
                  <a:srgbClr val="000000">
                    <a:alpha val="30000"/>
                  </a:srgbClr>
                </a:outerShdw>
              </a:effectLst>
              <a:latin typeface="Algerian" pitchFamily="82" charset="0"/>
            </a:endParaRPr>
          </a:p>
        </p:txBody>
      </p:sp>
      <p:sp>
        <p:nvSpPr>
          <p:cNvPr id="5" name="CasellaDiTesto 4"/>
          <p:cNvSpPr txBox="1"/>
          <p:nvPr/>
        </p:nvSpPr>
        <p:spPr>
          <a:xfrm>
            <a:off x="179512" y="1484784"/>
            <a:ext cx="9144000" cy="1015663"/>
          </a:xfrm>
          <a:prstGeom prst="rect">
            <a:avLst/>
          </a:prstGeom>
          <a:noFill/>
        </p:spPr>
        <p:txBody>
          <a:bodyPr wrap="square" rtlCol="0">
            <a:spAutoFit/>
          </a:bodyPr>
          <a:lstStyle/>
          <a:p>
            <a:pPr>
              <a:buFont typeface="Wingdings" pitchFamily="2" charset="2"/>
              <a:buChar char="§"/>
            </a:pPr>
            <a:r>
              <a:rPr lang="it-IT" sz="2000" b="1" dirty="0" smtClean="0">
                <a:solidFill>
                  <a:schemeClr val="bg1"/>
                </a:solidFill>
              </a:rPr>
              <a:t>OGGETTO DELL’INDAGINE</a:t>
            </a:r>
          </a:p>
          <a:p>
            <a:r>
              <a:rPr lang="it-IT" sz="2000" dirty="0" smtClean="0">
                <a:solidFill>
                  <a:schemeClr val="bg1"/>
                </a:solidFill>
              </a:rPr>
              <a:t>E’ stata condotta un’indagine riguardante il fenomeno dello stalking per venire a conoscenza in termini quantitativi di coloro che ne sono state vittime.</a:t>
            </a:r>
          </a:p>
        </p:txBody>
      </p:sp>
      <p:sp>
        <p:nvSpPr>
          <p:cNvPr id="8" name="CasellaDiTesto 7"/>
          <p:cNvSpPr txBox="1"/>
          <p:nvPr/>
        </p:nvSpPr>
        <p:spPr>
          <a:xfrm>
            <a:off x="2843808" y="2780928"/>
            <a:ext cx="3240360" cy="2308324"/>
          </a:xfrm>
          <a:prstGeom prst="rect">
            <a:avLst/>
          </a:prstGeom>
          <a:noFill/>
        </p:spPr>
        <p:txBody>
          <a:bodyPr wrap="square" rtlCol="0">
            <a:spAutoFit/>
          </a:bodyPr>
          <a:lstStyle/>
          <a:p>
            <a:pPr algn="ctr">
              <a:buFont typeface="Wingdings" pitchFamily="2" charset="2"/>
              <a:buChar char="§"/>
            </a:pPr>
            <a:r>
              <a:rPr lang="it-IT" b="1" dirty="0" smtClean="0">
                <a:solidFill>
                  <a:schemeClr val="bg1"/>
                </a:solidFill>
              </a:rPr>
              <a:t>METODO DELL’INDAGINE</a:t>
            </a:r>
          </a:p>
          <a:p>
            <a:pPr marL="342900" indent="-342900" algn="ctr">
              <a:buFont typeface="+mj-lt"/>
              <a:buAutoNum type="arabicPeriod"/>
            </a:pPr>
            <a:r>
              <a:rPr lang="it-IT" dirty="0" smtClean="0">
                <a:solidFill>
                  <a:schemeClr val="bg1"/>
                </a:solidFill>
              </a:rPr>
              <a:t>Formulazione questionario;</a:t>
            </a:r>
          </a:p>
          <a:p>
            <a:pPr marL="342900" indent="-342900" algn="ctr">
              <a:buFont typeface="+mj-lt"/>
              <a:buAutoNum type="arabicPeriod"/>
            </a:pPr>
            <a:r>
              <a:rPr lang="it-IT" dirty="0" smtClean="0">
                <a:solidFill>
                  <a:schemeClr val="bg1"/>
                </a:solidFill>
              </a:rPr>
              <a:t>Rilevazione dei dati;</a:t>
            </a:r>
          </a:p>
          <a:p>
            <a:pPr marL="342900" indent="-342900" algn="ctr">
              <a:buFont typeface="+mj-lt"/>
              <a:buAutoNum type="arabicPeriod"/>
            </a:pPr>
            <a:r>
              <a:rPr lang="it-IT" dirty="0" smtClean="0">
                <a:solidFill>
                  <a:schemeClr val="bg1"/>
                </a:solidFill>
              </a:rPr>
              <a:t>Spoglio dei dati;</a:t>
            </a:r>
          </a:p>
          <a:p>
            <a:pPr marL="342900" indent="-342900" algn="ctr">
              <a:buFont typeface="+mj-lt"/>
              <a:buAutoNum type="arabicPeriod"/>
            </a:pPr>
            <a:r>
              <a:rPr lang="it-IT" dirty="0" smtClean="0">
                <a:solidFill>
                  <a:schemeClr val="bg1"/>
                </a:solidFill>
              </a:rPr>
              <a:t>Esposizioni dei dati;</a:t>
            </a:r>
          </a:p>
          <a:p>
            <a:pPr marL="342900" indent="-342900" algn="ctr">
              <a:buFont typeface="+mj-lt"/>
              <a:buAutoNum type="arabicPeriod"/>
            </a:pPr>
            <a:r>
              <a:rPr lang="it-IT" dirty="0" smtClean="0">
                <a:solidFill>
                  <a:schemeClr val="bg1"/>
                </a:solidFill>
              </a:rPr>
              <a:t>Elaborazione dei dati;</a:t>
            </a:r>
          </a:p>
          <a:p>
            <a:pPr marL="342900" indent="-342900" algn="ctr">
              <a:buFont typeface="+mj-lt"/>
              <a:buAutoNum type="arabicPeriod"/>
            </a:pPr>
            <a:r>
              <a:rPr lang="it-IT" dirty="0" smtClean="0">
                <a:solidFill>
                  <a:schemeClr val="bg1"/>
                </a:solidFill>
              </a:rPr>
              <a:t>Interpretazione dei dati.</a:t>
            </a:r>
          </a:p>
          <a:p>
            <a:pPr marL="342900" indent="-342900">
              <a:buFont typeface="+mj-lt"/>
              <a:buAutoNum type="arabicPeriod"/>
            </a:pPr>
            <a:endParaRPr lang="it-IT" dirty="0" smtClean="0">
              <a:solidFill>
                <a:schemeClr val="bg1"/>
              </a:solidFill>
            </a:endParaRPr>
          </a:p>
        </p:txBody>
      </p:sp>
      <p:sp>
        <p:nvSpPr>
          <p:cNvPr id="10" name="CasellaDiTesto 9"/>
          <p:cNvSpPr txBox="1"/>
          <p:nvPr/>
        </p:nvSpPr>
        <p:spPr>
          <a:xfrm>
            <a:off x="179512" y="5445224"/>
            <a:ext cx="8208912" cy="923330"/>
          </a:xfrm>
          <a:prstGeom prst="rect">
            <a:avLst/>
          </a:prstGeom>
          <a:noFill/>
        </p:spPr>
        <p:txBody>
          <a:bodyPr wrap="square" rtlCol="0">
            <a:spAutoFit/>
          </a:bodyPr>
          <a:lstStyle/>
          <a:p>
            <a:pPr>
              <a:buFont typeface="Wingdings" pitchFamily="2" charset="2"/>
              <a:buChar char="§"/>
            </a:pPr>
            <a:r>
              <a:rPr lang="it-IT" b="1" dirty="0" smtClean="0">
                <a:solidFill>
                  <a:schemeClr val="bg1"/>
                </a:solidFill>
              </a:rPr>
              <a:t>OBIETTIVO DELL’INDAGINE </a:t>
            </a:r>
          </a:p>
          <a:p>
            <a:r>
              <a:rPr lang="it-IT" dirty="0" smtClean="0">
                <a:solidFill>
                  <a:schemeClr val="bg1"/>
                </a:solidFill>
              </a:rPr>
              <a:t>Conoscenza delle vittime dello stalking attraverso la conduzione di un’indagine,con somministrazione di un questionario ai singoli alunni.</a:t>
            </a:r>
            <a:endParaRPr lang="it-IT" dirty="0">
              <a:solidFill>
                <a:schemeClr val="bg1"/>
              </a:solidFill>
            </a:endParaRPr>
          </a:p>
        </p:txBody>
      </p:sp>
      <p:sp>
        <p:nvSpPr>
          <p:cNvPr id="6" name="Freccia a destra rientrata 5"/>
          <p:cNvSpPr/>
          <p:nvPr/>
        </p:nvSpPr>
        <p:spPr>
          <a:xfrm>
            <a:off x="8532440" y="6381328"/>
            <a:ext cx="360040" cy="288032"/>
          </a:xfrm>
          <a:prstGeom prst="notch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t-IT"/>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ppt_x</p:attrName>
                                        </p:attrNameLst>
                                      </p:cBhvr>
                                      <p:tavLst>
                                        <p:tav tm="0">
                                          <p:val>
                                            <p:strVal val="#ppt_x"/>
                                          </p:val>
                                        </p:tav>
                                        <p:tav tm="100000">
                                          <p:val>
                                            <p:strVal val="#ppt_x"/>
                                          </p:val>
                                        </p:tav>
                                      </p:tavLst>
                                    </p:anim>
                                    <p:anim calcmode="lin" valueType="num">
                                      <p:cBhvr>
                                        <p:cTn id="15" dur="3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anim calcmode="lin" valueType="num">
                                      <p:cBhvr>
                                        <p:cTn id="20" dur="3000" fill="hold"/>
                                        <p:tgtEl>
                                          <p:spTgt spid="8"/>
                                        </p:tgtEl>
                                        <p:attrNameLst>
                                          <p:attrName>ppt_x</p:attrName>
                                        </p:attrNameLst>
                                      </p:cBhvr>
                                      <p:tavLst>
                                        <p:tav tm="0">
                                          <p:val>
                                            <p:strVal val="#ppt_x"/>
                                          </p:val>
                                        </p:tav>
                                        <p:tav tm="100000">
                                          <p:val>
                                            <p:strVal val="#ppt_x"/>
                                          </p:val>
                                        </p:tav>
                                      </p:tavLst>
                                    </p:anim>
                                    <p:anim calcmode="lin" valueType="num">
                                      <p:cBhvr>
                                        <p:cTn id="21" dur="3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7"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3000"/>
                                        <p:tgtEl>
                                          <p:spTgt spid="10"/>
                                        </p:tgtEl>
                                      </p:cBhvr>
                                    </p:animEffect>
                                    <p:anim calcmode="lin" valueType="num">
                                      <p:cBhvr>
                                        <p:cTn id="26" dur="3000" fill="hold"/>
                                        <p:tgtEl>
                                          <p:spTgt spid="10"/>
                                        </p:tgtEl>
                                        <p:attrNameLst>
                                          <p:attrName>ppt_x</p:attrName>
                                        </p:attrNameLst>
                                      </p:cBhvr>
                                      <p:tavLst>
                                        <p:tav tm="0">
                                          <p:val>
                                            <p:strVal val="#ppt_x"/>
                                          </p:val>
                                        </p:tav>
                                        <p:tav tm="100000">
                                          <p:val>
                                            <p:strVal val="#ppt_x"/>
                                          </p:val>
                                        </p:tav>
                                      </p:tavLst>
                                    </p:anim>
                                    <p:anim calcmode="lin" valueType="num">
                                      <p:cBhvr>
                                        <p:cTn id="27"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1187624" y="908720"/>
          <a:ext cx="7200800" cy="4824537"/>
        </p:xfrm>
        <a:graphic>
          <a:graphicData uri="http://schemas.openxmlformats.org/drawingml/2006/table">
            <a:tbl>
              <a:tblPr firstRow="1" bandRow="1">
                <a:tableStyleId>{E929F9F4-4A8F-4326-A1B4-22849713DDAB}</a:tableStyleId>
              </a:tblPr>
              <a:tblGrid>
                <a:gridCol w="3637904"/>
                <a:gridCol w="3562896"/>
              </a:tblGrid>
              <a:tr h="589935">
                <a:tc>
                  <a:txBody>
                    <a:bodyPr/>
                    <a:lstStyle/>
                    <a:p>
                      <a:r>
                        <a:rPr lang="it-IT" dirty="0" smtClean="0"/>
                        <a:t>Fenomeno collettivo</a:t>
                      </a:r>
                      <a:endParaRPr lang="it-IT" b="1" dirty="0">
                        <a:solidFill>
                          <a:schemeClr val="bg1"/>
                        </a:solidFill>
                      </a:endParaRPr>
                    </a:p>
                  </a:txBody>
                  <a:tcPr/>
                </a:tc>
                <a:tc>
                  <a:txBody>
                    <a:bodyPr/>
                    <a:lstStyle/>
                    <a:p>
                      <a:r>
                        <a:rPr lang="it-IT" dirty="0" smtClean="0"/>
                        <a:t>Situazione dello stalking</a:t>
                      </a:r>
                      <a:endParaRPr lang="it-IT" dirty="0">
                        <a:solidFill>
                          <a:schemeClr val="bg1"/>
                        </a:solidFill>
                      </a:endParaRPr>
                    </a:p>
                  </a:txBody>
                  <a:tcPr/>
                </a:tc>
              </a:tr>
              <a:tr h="589935">
                <a:tc>
                  <a:txBody>
                    <a:bodyPr/>
                    <a:lstStyle/>
                    <a:p>
                      <a:r>
                        <a:rPr lang="it-IT" dirty="0" smtClean="0"/>
                        <a:t>Popolazione</a:t>
                      </a:r>
                      <a:endParaRPr lang="it-IT" b="1" dirty="0">
                        <a:solidFill>
                          <a:schemeClr val="bg1"/>
                        </a:solidFill>
                      </a:endParaRPr>
                    </a:p>
                  </a:txBody>
                  <a:tcPr/>
                </a:tc>
                <a:tc>
                  <a:txBody>
                    <a:bodyPr/>
                    <a:lstStyle/>
                    <a:p>
                      <a:r>
                        <a:rPr lang="it-IT" dirty="0" smtClean="0"/>
                        <a:t>Alunni</a:t>
                      </a:r>
                      <a:endParaRPr lang="it-IT" dirty="0">
                        <a:solidFill>
                          <a:schemeClr val="bg1"/>
                        </a:solidFill>
                      </a:endParaRPr>
                    </a:p>
                  </a:txBody>
                  <a:tcPr/>
                </a:tc>
              </a:tr>
              <a:tr h="1018244">
                <a:tc>
                  <a:txBody>
                    <a:bodyPr/>
                    <a:lstStyle/>
                    <a:p>
                      <a:r>
                        <a:rPr lang="it-IT" dirty="0" smtClean="0"/>
                        <a:t>Unità statistiche</a:t>
                      </a:r>
                      <a:endParaRPr lang="it-IT" b="1" dirty="0">
                        <a:solidFill>
                          <a:schemeClr val="bg1"/>
                        </a:solidFill>
                      </a:endParaRPr>
                    </a:p>
                  </a:txBody>
                  <a:tcPr/>
                </a:tc>
                <a:tc>
                  <a:txBody>
                    <a:bodyPr/>
                    <a:lstStyle/>
                    <a:p>
                      <a:r>
                        <a:rPr lang="it-IT" dirty="0" smtClean="0"/>
                        <a:t>Singoli</a:t>
                      </a:r>
                      <a:r>
                        <a:rPr lang="it-IT" baseline="0" dirty="0" smtClean="0"/>
                        <a:t> individui di età &gt;15;&lt;18</a:t>
                      </a:r>
                      <a:endParaRPr lang="it-IT" dirty="0">
                        <a:solidFill>
                          <a:schemeClr val="bg1"/>
                        </a:solidFill>
                      </a:endParaRPr>
                    </a:p>
                  </a:txBody>
                  <a:tcPr/>
                </a:tc>
              </a:tr>
              <a:tr h="589935">
                <a:tc>
                  <a:txBody>
                    <a:bodyPr/>
                    <a:lstStyle/>
                    <a:p>
                      <a:r>
                        <a:rPr lang="it-IT" dirty="0" smtClean="0"/>
                        <a:t>Caratteri</a:t>
                      </a:r>
                      <a:endParaRPr lang="it-IT" b="1" dirty="0">
                        <a:solidFill>
                          <a:schemeClr val="bg1"/>
                        </a:solidFill>
                      </a:endParaRPr>
                    </a:p>
                  </a:txBody>
                  <a:tcPr/>
                </a:tc>
                <a:tc>
                  <a:txBody>
                    <a:bodyPr/>
                    <a:lstStyle/>
                    <a:p>
                      <a:r>
                        <a:rPr lang="it-IT" dirty="0" smtClean="0"/>
                        <a:t>Sesso,età</a:t>
                      </a:r>
                      <a:endParaRPr lang="it-IT" dirty="0">
                        <a:solidFill>
                          <a:schemeClr val="bg1"/>
                        </a:solidFill>
                      </a:endParaRPr>
                    </a:p>
                  </a:txBody>
                  <a:tcPr/>
                </a:tc>
              </a:tr>
              <a:tr h="1018244">
                <a:tc>
                  <a:txBody>
                    <a:bodyPr/>
                    <a:lstStyle/>
                    <a:p>
                      <a:r>
                        <a:rPr lang="it-IT" dirty="0" smtClean="0"/>
                        <a:t>Osservazione</a:t>
                      </a:r>
                      <a:endParaRPr lang="it-IT" b="1" dirty="0">
                        <a:solidFill>
                          <a:schemeClr val="bg1"/>
                        </a:solidFill>
                      </a:endParaRPr>
                    </a:p>
                  </a:txBody>
                  <a:tcPr/>
                </a:tc>
                <a:tc>
                  <a:txBody>
                    <a:bodyPr/>
                    <a:lstStyle/>
                    <a:p>
                      <a:r>
                        <a:rPr lang="it-IT" dirty="0" smtClean="0"/>
                        <a:t>Registrazione delle risposte ad un questionario</a:t>
                      </a:r>
                      <a:endParaRPr lang="it-IT" dirty="0">
                        <a:solidFill>
                          <a:schemeClr val="bg1"/>
                        </a:solidFill>
                      </a:endParaRPr>
                    </a:p>
                  </a:txBody>
                  <a:tcPr/>
                </a:tc>
              </a:tr>
              <a:tr h="1018244">
                <a:tc>
                  <a:txBody>
                    <a:bodyPr/>
                    <a:lstStyle/>
                    <a:p>
                      <a:r>
                        <a:rPr lang="it-IT" dirty="0" smtClean="0"/>
                        <a:t>Aspetti</a:t>
                      </a:r>
                      <a:r>
                        <a:rPr lang="it-IT" baseline="0" dirty="0" smtClean="0"/>
                        <a:t> del fenomeno</a:t>
                      </a:r>
                      <a:endParaRPr lang="it-IT" b="1" dirty="0">
                        <a:solidFill>
                          <a:schemeClr val="bg1"/>
                        </a:solidFill>
                      </a:endParaRPr>
                    </a:p>
                  </a:txBody>
                  <a:tcPr/>
                </a:tc>
                <a:tc>
                  <a:txBody>
                    <a:bodyPr/>
                    <a:lstStyle/>
                    <a:p>
                      <a:pPr>
                        <a:buFont typeface="Arial" pitchFamily="34" charset="0"/>
                        <a:buChar char="•"/>
                      </a:pPr>
                      <a:r>
                        <a:rPr lang="it-IT" dirty="0" smtClean="0"/>
                        <a:t>Quota delle vittime di stalking</a:t>
                      </a:r>
                      <a:endParaRPr lang="it-IT" dirty="0" smtClean="0">
                        <a:solidFill>
                          <a:schemeClr val="bg1"/>
                        </a:solidFill>
                      </a:endParaRPr>
                    </a:p>
                  </a:txBody>
                  <a:tcPr/>
                </a:tc>
              </a:tr>
            </a:tbl>
          </a:graphicData>
        </a:graphic>
      </p:graphicFrame>
      <p:sp>
        <p:nvSpPr>
          <p:cNvPr id="3" name="Freccia a destra rientrata 2"/>
          <p:cNvSpPr/>
          <p:nvPr/>
        </p:nvSpPr>
        <p:spPr>
          <a:xfrm>
            <a:off x="8532440" y="6381328"/>
            <a:ext cx="360040" cy="288032"/>
          </a:xfrm>
          <a:prstGeom prst="notch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t-IT"/>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strVal val="#ppt_w*0.70"/>
                                          </p:val>
                                        </p:tav>
                                        <p:tav tm="100000">
                                          <p:val>
                                            <p:strVal val="#ppt_w"/>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animEffect transition="in" filter="fade">
                                      <p:cBhvr>
                                        <p:cTn id="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asellaDiTesto 2"/>
          <p:cNvSpPr txBox="1"/>
          <p:nvPr/>
        </p:nvSpPr>
        <p:spPr>
          <a:xfrm>
            <a:off x="827584" y="404664"/>
            <a:ext cx="7848872" cy="1938992"/>
          </a:xfrm>
          <a:prstGeom prst="rect">
            <a:avLst/>
          </a:prstGeom>
          <a:noFill/>
        </p:spPr>
        <p:txBody>
          <a:bodyPr wrap="square" rtlCol="0">
            <a:spAutoFit/>
          </a:bodyPr>
          <a:lstStyle/>
          <a:p>
            <a:pPr algn="ctr"/>
            <a:r>
              <a:rPr lang="it-IT" sz="4000" dirty="0" smtClean="0">
                <a:solidFill>
                  <a:schemeClr val="bg1"/>
                </a:solidFill>
                <a:latin typeface="Times New Roman" pitchFamily="18" charset="0"/>
                <a:cs typeface="Times New Roman" pitchFamily="18" charset="0"/>
              </a:rPr>
              <a:t>Elaborando i dati emersi dal questionario sullo stalking è emersa la seguente indagine  </a:t>
            </a:r>
            <a:endParaRPr lang="it-IT" sz="4000" dirty="0">
              <a:solidFill>
                <a:schemeClr val="bg1"/>
              </a:solidFill>
              <a:latin typeface="Times New Roman" pitchFamily="18" charset="0"/>
              <a:cs typeface="Times New Roman" pitchFamily="18" charset="0"/>
            </a:endParaRPr>
          </a:p>
        </p:txBody>
      </p:sp>
      <p:sp>
        <p:nvSpPr>
          <p:cNvPr id="4" name="CasellaDiTesto 3"/>
          <p:cNvSpPr txBox="1"/>
          <p:nvPr/>
        </p:nvSpPr>
        <p:spPr>
          <a:xfrm>
            <a:off x="3131840" y="3284984"/>
            <a:ext cx="3312368"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it-IT" dirty="0" smtClean="0">
                <a:solidFill>
                  <a:schemeClr val="bg1"/>
                </a:solidFill>
                <a:latin typeface="Times New Roman" pitchFamily="18" charset="0"/>
                <a:cs typeface="Times New Roman" pitchFamily="18" charset="0"/>
                <a:hlinkClick r:id="rId3" action="ppaction://hlinkfile"/>
              </a:rPr>
              <a:t>Questionario sullo stalking</a:t>
            </a:r>
            <a:endParaRPr lang="it-IT" dirty="0">
              <a:solidFill>
                <a:schemeClr val="bg1"/>
              </a:solidFill>
              <a:latin typeface="Times New Roman" pitchFamily="18" charset="0"/>
              <a:cs typeface="Times New Roman" pitchFamily="18" charset="0"/>
            </a:endParaRPr>
          </a:p>
        </p:txBody>
      </p:sp>
      <p:sp>
        <p:nvSpPr>
          <p:cNvPr id="5" name="CasellaDiTesto 4"/>
          <p:cNvSpPr txBox="1"/>
          <p:nvPr/>
        </p:nvSpPr>
        <p:spPr>
          <a:xfrm>
            <a:off x="3419872" y="4437112"/>
            <a:ext cx="2808312"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it-IT" dirty="0" smtClean="0">
                <a:solidFill>
                  <a:schemeClr val="bg1"/>
                </a:solidFill>
                <a:hlinkClick r:id="rId4" action="ppaction://hlinkfile"/>
              </a:rPr>
              <a:t>Indagine sullo stalking</a:t>
            </a:r>
            <a:endParaRPr lang="it-IT" dirty="0">
              <a:solidFill>
                <a:schemeClr val="bg1"/>
              </a:solidFill>
            </a:endParaRPr>
          </a:p>
        </p:txBody>
      </p:sp>
      <p:sp>
        <p:nvSpPr>
          <p:cNvPr id="7" name="Onda 1 6"/>
          <p:cNvSpPr/>
          <p:nvPr/>
        </p:nvSpPr>
        <p:spPr>
          <a:xfrm>
            <a:off x="7956376" y="6021288"/>
            <a:ext cx="936104" cy="576064"/>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400" dirty="0" smtClean="0">
                <a:effectLst>
                  <a:outerShdw blurRad="38100" dist="38100" dir="2700000" algn="tl">
                    <a:srgbClr val="000000">
                      <a:alpha val="43137"/>
                    </a:srgbClr>
                  </a:outerShdw>
                </a:effectLst>
                <a:latin typeface="Amienne" pitchFamily="82" charset="0"/>
                <a:hlinkClick r:id="rId5" action="ppaction://hlinksldjump"/>
              </a:rPr>
              <a:t>Materie</a:t>
            </a:r>
            <a:endParaRPr lang="it-IT" sz="2400" dirty="0">
              <a:effectLst>
                <a:outerShdw blurRad="38100" dist="38100" dir="2700000" algn="tl">
                  <a:srgbClr val="000000">
                    <a:alpha val="43137"/>
                  </a:srgbClr>
                </a:outerShdw>
              </a:effectLst>
              <a:latin typeface="Amienne" pitchFamily="82"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251520" y="188640"/>
            <a:ext cx="7488832" cy="707886"/>
          </a:xfrm>
          <a:prstGeom prst="rect">
            <a:avLst/>
          </a:prstGeom>
          <a:noFill/>
        </p:spPr>
        <p:txBody>
          <a:bodyPr wrap="square" rtlCol="0">
            <a:spAutoFit/>
          </a:bodyPr>
          <a:lstStyle/>
          <a:p>
            <a:r>
              <a:rPr lang="it-IT" sz="4000" dirty="0" smtClean="0">
                <a:latin typeface="Algerian" pitchFamily="82" charset="0"/>
              </a:rPr>
              <a:t>Educazione alla legalità </a:t>
            </a:r>
            <a:endParaRPr lang="it-IT" sz="4000" dirty="0">
              <a:latin typeface="Algerian" pitchFamily="82" charset="0"/>
            </a:endParaRPr>
          </a:p>
        </p:txBody>
      </p:sp>
      <p:sp>
        <p:nvSpPr>
          <p:cNvPr id="3" name="CasellaDiTesto 2"/>
          <p:cNvSpPr txBox="1"/>
          <p:nvPr/>
        </p:nvSpPr>
        <p:spPr>
          <a:xfrm>
            <a:off x="251520" y="908720"/>
            <a:ext cx="6192688" cy="6186309"/>
          </a:xfrm>
          <a:prstGeom prst="rect">
            <a:avLst/>
          </a:prstGeom>
          <a:noFill/>
        </p:spPr>
        <p:txBody>
          <a:bodyPr wrap="square" rtlCol="0">
            <a:spAutoFit/>
          </a:bodyPr>
          <a:lstStyle/>
          <a:p>
            <a:r>
              <a:rPr lang="it-IT" dirty="0" smtClean="0">
                <a:latin typeface="Arial Narrow" pitchFamily="34" charset="0"/>
              </a:rPr>
              <a:t>Il </a:t>
            </a:r>
            <a:r>
              <a:rPr lang="it-IT" b="1" dirty="0" smtClean="0">
                <a:latin typeface="Arial Narrow" pitchFamily="34" charset="0"/>
              </a:rPr>
              <a:t>principio di legalità</a:t>
            </a:r>
            <a:r>
              <a:rPr lang="it-IT" dirty="0" smtClean="0">
                <a:latin typeface="Arial Narrow" pitchFamily="34" charset="0"/>
              </a:rPr>
              <a:t> afferma che tutti gli organi dello Stato sono tenuti ad agire secondo la legge. Tale principio ammette che il potere venga esercitato in modo discrezionale, ma non in modo arbitrario.</a:t>
            </a:r>
          </a:p>
          <a:p>
            <a:r>
              <a:rPr lang="it-IT" dirty="0" smtClean="0">
                <a:latin typeface="Arial Narrow" pitchFamily="34" charset="0"/>
              </a:rPr>
              <a:t>Il principio di legalità è stato introdotto dai padri costituenti nell'articolo 25 della Costituzione al fine di impedire l'esercizio discrezionale e arbitrario del potere pubblico. Il principio di legalità può essere suddiviso nel seguente modo:</a:t>
            </a:r>
          </a:p>
          <a:p>
            <a:r>
              <a:rPr lang="it-IT" b="1" dirty="0" smtClean="0">
                <a:latin typeface="Arial Narrow" pitchFamily="34" charset="0"/>
              </a:rPr>
              <a:t>Principio di legalità formale</a:t>
            </a:r>
            <a:r>
              <a:rPr lang="it-IT" dirty="0" smtClean="0">
                <a:latin typeface="Arial Narrow" pitchFamily="34" charset="0"/>
              </a:rPr>
              <a:t>. In base al principio di legalità formale l'amministrazione pubblica non ha altri poteri se non quelli conferiti dalla legge.</a:t>
            </a:r>
          </a:p>
          <a:p>
            <a:r>
              <a:rPr lang="it-IT" b="1" dirty="0" smtClean="0">
                <a:latin typeface="Arial Narrow" pitchFamily="34" charset="0"/>
              </a:rPr>
              <a:t>Principio di legalità sostanziale</a:t>
            </a:r>
            <a:r>
              <a:rPr lang="it-IT" dirty="0" smtClean="0">
                <a:latin typeface="Arial Narrow" pitchFamily="34" charset="0"/>
              </a:rPr>
              <a:t>. In base al principio di legalità sostanziale lo Stato deve esercitare il potere nei limiti e nelle modalità prescritte dalla legge.</a:t>
            </a:r>
          </a:p>
          <a:p>
            <a:r>
              <a:rPr lang="it-IT" dirty="0" smtClean="0">
                <a:latin typeface="Arial Narrow" pitchFamily="34" charset="0"/>
              </a:rPr>
              <a:t>Il principio di legalità è un caposaldo del garantismo nelle moderne costituzioni. L'applicazione del principio implica una garanzia per i cittadini nei confronti degli abusi e delle decisioni arbitrarie. Non possono essere punite azioni che non siano incriminate dalla legge come stabilito esplicitamente anche dalla </a:t>
            </a:r>
            <a:r>
              <a:rPr lang="it-IT" b="1" dirty="0" smtClean="0">
                <a:latin typeface="Arial Narrow" pitchFamily="34" charset="0"/>
              </a:rPr>
              <a:t>Costituzione</a:t>
            </a:r>
            <a:r>
              <a:rPr lang="it-IT" dirty="0" smtClean="0">
                <a:latin typeface="Arial Narrow" pitchFamily="34" charset="0"/>
              </a:rPr>
              <a:t> italiana nel secondo comma dell'articolo 25 in base al quale "n</a:t>
            </a:r>
            <a:r>
              <a:rPr lang="it-IT" i="1" dirty="0" smtClean="0">
                <a:latin typeface="Arial Narrow" pitchFamily="34" charset="0"/>
              </a:rPr>
              <a:t>essuno può essere punito se non in forza di una legge che sia entrata in vigore prima del fatto commesso</a:t>
            </a:r>
            <a:r>
              <a:rPr lang="it-IT" dirty="0" smtClean="0">
                <a:latin typeface="Arial Narrow" pitchFamily="34" charset="0"/>
              </a:rPr>
              <a:t>".</a:t>
            </a:r>
          </a:p>
          <a:p>
            <a:endParaRPr lang="it-IT" dirty="0"/>
          </a:p>
        </p:txBody>
      </p:sp>
      <p:pic>
        <p:nvPicPr>
          <p:cNvPr id="5" name="Immagine 4" descr="legalit-1078x750.jpg"/>
          <p:cNvPicPr>
            <a:picLocks noChangeAspect="1"/>
          </p:cNvPicPr>
          <p:nvPr/>
        </p:nvPicPr>
        <p:blipFill>
          <a:blip r:embed="rId2" cstate="print"/>
          <a:stretch>
            <a:fillRect/>
          </a:stretch>
        </p:blipFill>
        <p:spPr>
          <a:xfrm>
            <a:off x="6660232" y="2924944"/>
            <a:ext cx="2191511" cy="152470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0"/>
                                        <p:tgtEl>
                                          <p:spTgt spid="3"/>
                                        </p:tgtEl>
                                      </p:cBhvr>
                                    </p:animEffect>
                                  </p:childTnLst>
                                </p:cTn>
                              </p:par>
                            </p:childTnLst>
                          </p:cTn>
                        </p:par>
                        <p:par>
                          <p:cTn id="14" fill="hold">
                            <p:stCondLst>
                              <p:cond delay="7000"/>
                            </p:stCondLst>
                            <p:childTnLst>
                              <p:par>
                                <p:cTn id="15" presetID="4" presetClass="entr" presetSubtype="3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out)">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251520" y="188640"/>
            <a:ext cx="7272808" cy="6894195"/>
          </a:xfrm>
          <a:prstGeom prst="rect">
            <a:avLst/>
          </a:prstGeom>
          <a:noFill/>
        </p:spPr>
        <p:txBody>
          <a:bodyPr wrap="square" rtlCol="0">
            <a:spAutoFit/>
          </a:bodyPr>
          <a:lstStyle/>
          <a:p>
            <a:r>
              <a:rPr lang="it-IT" sz="1700" b="1" dirty="0" smtClean="0">
                <a:latin typeface="Arial Narrow" pitchFamily="34" charset="0"/>
              </a:rPr>
              <a:t>Il principio di legalità si afferma dopo la Rivoluzione francese del 1789. Sorge come risposta al potere e all'oppressione dell'Ancien Régime, come rigetto della funzione giurisdizionale come concepita nell'idea del tempo. Il magistrato, funzionario del Re, diceva la legge, e la legge promanava dal re. Il rifiuto di questa idea si traduceva nella dottrina di chi credeva che il giudice dovesse essere la "bocca della legge" e di chi riteneva di ricacciare nell'</a:t>
            </a:r>
            <a:r>
              <a:rPr lang="it-IT" sz="1700" b="1" dirty="0" err="1" smtClean="0">
                <a:latin typeface="Arial Narrow" pitchFamily="34" charset="0"/>
              </a:rPr>
              <a:t>oblìo</a:t>
            </a:r>
            <a:r>
              <a:rPr lang="it-IT" sz="1700" b="1" dirty="0" smtClean="0">
                <a:latin typeface="Arial Narrow" pitchFamily="34" charset="0"/>
              </a:rPr>
              <a:t> di costumi medievali la "legge dei tribunali".</a:t>
            </a:r>
          </a:p>
          <a:p>
            <a:r>
              <a:rPr lang="it-IT" sz="1700" b="1" dirty="0" smtClean="0">
                <a:latin typeface="Arial Narrow" pitchFamily="34" charset="0"/>
              </a:rPr>
              <a:t>Nell'idea giacobina del tempo, si afferma l'idea che la legge non possa essere interpretata dunque, se non rigidamente e in maniera letterale. La concezione del giudice come mero tramite della regola è sopravvissuta fino ai giorni nostri, perdendosi però il significato partigiano e giacobino della funzione giurisdizionale, e affermandosi un significato universale: il principio di legalità esprime oggi una scelta politica in base alla quale la libertà viene limitata nella misura essenziale per assicurare la pace.</a:t>
            </a:r>
          </a:p>
          <a:p>
            <a:r>
              <a:rPr lang="it-IT" sz="1700" b="1" dirty="0" smtClean="0">
                <a:latin typeface="Arial Narrow" pitchFamily="34" charset="0"/>
              </a:rPr>
              <a:t>Storicamente, limiti rigidi sono stati imposti alla funzione giurisdizionale, a vantaggio del legislatore, rappresentante del popolo, che non può nuocere a sé stesso. La fiducia illuministica nella ragione dell'uomo si concretizza poi nel pensiero che la legge, in quanto traduzione materiale di principi naturali, è cosa intrinsecamente giusta, e che la certezza dello strumento-legge deve essere massima.</a:t>
            </a:r>
          </a:p>
          <a:p>
            <a:r>
              <a:rPr lang="it-IT" sz="1700" b="1" dirty="0" smtClean="0">
                <a:latin typeface="Arial Narrow" pitchFamily="34" charset="0"/>
              </a:rPr>
              <a:t>Viene quindi elevato a principio costituzionale della Carta Fondamentale, e fra i destinatari figura il legislatore, il quale non potrà demandare ad altri il proprio compito (delegificazione), dovendo provvedere con legge ordinaria. E tale legge sarà soggetta al giudice costituzionale, che vaglierà la corrispondenza ai sommi principi. La legalità ha quindi come fine quello di farci vivere seguendo diritti e doveri per farci vivere in maniera civile e pacifica</a:t>
            </a:r>
            <a:r>
              <a:rPr lang="it-IT" sz="1600" b="1" dirty="0" smtClean="0">
                <a:latin typeface="Arial Narrow" pitchFamily="34" charset="0"/>
              </a:rPr>
              <a:t>.</a:t>
            </a:r>
            <a:endParaRPr lang="it-IT" sz="1600" b="1" dirty="0">
              <a:latin typeface="Arial Narrow" pitchFamily="34" charset="0"/>
            </a:endParaRPr>
          </a:p>
        </p:txBody>
      </p:sp>
      <p:pic>
        <p:nvPicPr>
          <p:cNvPr id="4" name="Immagine 3" descr="L_Impresa_della_Legalita_Regole_per_un_mercato_veramente_libero_maxw300.jpg"/>
          <p:cNvPicPr>
            <a:picLocks noChangeAspect="1"/>
          </p:cNvPicPr>
          <p:nvPr/>
        </p:nvPicPr>
        <p:blipFill>
          <a:blip r:embed="rId2" cstate="print"/>
          <a:stretch>
            <a:fillRect/>
          </a:stretch>
        </p:blipFill>
        <p:spPr>
          <a:xfrm flipH="1">
            <a:off x="7596336" y="2708920"/>
            <a:ext cx="1211349" cy="1728192"/>
          </a:xfrm>
          <a:prstGeom prst="rect">
            <a:avLst/>
          </a:prstGeom>
          <a:ln w="228600" cap="sq" cmpd="thickThin">
            <a:solidFill>
              <a:srgbClr val="000000"/>
            </a:solidFill>
            <a:prstDash val="solid"/>
            <a:miter lim="800000"/>
          </a:ln>
          <a:effectLst>
            <a:innerShdw blurRad="76200">
              <a:srgbClr val="000000"/>
            </a:innerShdw>
          </a:effectLst>
        </p:spPr>
      </p:pic>
      <p:sp>
        <p:nvSpPr>
          <p:cNvPr id="5" name="Onda 1 4"/>
          <p:cNvSpPr/>
          <p:nvPr/>
        </p:nvSpPr>
        <p:spPr>
          <a:xfrm>
            <a:off x="7956376" y="188640"/>
            <a:ext cx="936104" cy="576064"/>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800" dirty="0" smtClean="0">
                <a:effectLst>
                  <a:outerShdw blurRad="38100" dist="38100" dir="2700000" algn="tl">
                    <a:srgbClr val="000000">
                      <a:alpha val="43137"/>
                    </a:srgbClr>
                  </a:outerShdw>
                </a:effectLst>
                <a:latin typeface="Amienne" pitchFamily="82" charset="0"/>
                <a:hlinkClick r:id="rId3" action="ppaction://hlinksldjump"/>
              </a:rPr>
              <a:t>Materie</a:t>
            </a:r>
            <a:endParaRPr lang="it-IT" sz="2800" dirty="0">
              <a:effectLst>
                <a:outerShdw blurRad="38100" dist="38100" dir="2700000" algn="tl">
                  <a:srgbClr val="000000">
                    <a:alpha val="43137"/>
                  </a:srgbClr>
                </a:outerShdw>
              </a:effectLst>
              <a:latin typeface="Amienne" pitchFamily="82"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par>
                          <p:cTn id="8" fill="hold">
                            <p:stCondLst>
                              <p:cond delay="5000"/>
                            </p:stCondLst>
                            <p:childTnLst>
                              <p:par>
                                <p:cTn id="9" presetID="4"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395537" y="0"/>
            <a:ext cx="5328592" cy="7201972"/>
          </a:xfrm>
          <a:prstGeom prst="rect">
            <a:avLst/>
          </a:prstGeom>
          <a:noFill/>
        </p:spPr>
        <p:txBody>
          <a:bodyPr wrap="square" rtlCol="0">
            <a:spAutoFit/>
          </a:bodyPr>
          <a:lstStyle/>
          <a:p>
            <a:pPr algn="ctr" hangingPunct="0"/>
            <a:r>
              <a:rPr lang="it-IT" sz="2400" dirty="0">
                <a:latin typeface="Algerian" pitchFamily="82" charset="0"/>
                <a:cs typeface="Times New Roman" pitchFamily="18" charset="0"/>
              </a:rPr>
              <a:t>Bancarotta fraudolenta</a:t>
            </a:r>
          </a:p>
          <a:p>
            <a:pPr hangingPunct="0"/>
            <a:r>
              <a:rPr lang="it-IT" sz="2000" dirty="0" smtClean="0">
                <a:latin typeface="Times New Roman" pitchFamily="18" charset="0"/>
                <a:cs typeface="Times New Roman" pitchFamily="18" charset="0"/>
              </a:rPr>
              <a:t>Commette </a:t>
            </a:r>
            <a:r>
              <a:rPr lang="it-IT" sz="2000" dirty="0">
                <a:latin typeface="Times New Roman" pitchFamily="18" charset="0"/>
                <a:cs typeface="Times New Roman" pitchFamily="18" charset="0"/>
              </a:rPr>
              <a:t>questo delitto l'imprenditore dichiarato fallito che, </a:t>
            </a:r>
            <a:r>
              <a:rPr lang="it-IT" sz="2000" dirty="0" smtClean="0">
                <a:latin typeface="Times New Roman" pitchFamily="18" charset="0"/>
                <a:cs typeface="Times New Roman" pitchFamily="18" charset="0"/>
              </a:rPr>
              <a:t>ha </a:t>
            </a:r>
            <a:r>
              <a:rPr lang="it-IT" sz="2000" dirty="0">
                <a:latin typeface="Times New Roman" pitchFamily="18" charset="0"/>
                <a:cs typeface="Times New Roman" pitchFamily="18" charset="0"/>
              </a:rPr>
              <a:t>distratto, </a:t>
            </a:r>
            <a:r>
              <a:rPr lang="it-IT" sz="2000" dirty="0" smtClean="0">
                <a:latin typeface="Times New Roman" pitchFamily="18" charset="0"/>
                <a:cs typeface="Times New Roman" pitchFamily="18" charset="0"/>
              </a:rPr>
              <a:t>occultato, </a:t>
            </a:r>
            <a:r>
              <a:rPr lang="it-IT" sz="2000" dirty="0">
                <a:latin typeface="Times New Roman" pitchFamily="18" charset="0"/>
                <a:cs typeface="Times New Roman" pitchFamily="18" charset="0"/>
              </a:rPr>
              <a:t>distrutto </a:t>
            </a:r>
            <a:r>
              <a:rPr lang="it-IT" sz="2000" dirty="0" smtClean="0">
                <a:latin typeface="Times New Roman" pitchFamily="18" charset="0"/>
                <a:cs typeface="Times New Roman" pitchFamily="18" charset="0"/>
              </a:rPr>
              <a:t>in </a:t>
            </a:r>
            <a:r>
              <a:rPr lang="it-IT" sz="2000" dirty="0">
                <a:latin typeface="Times New Roman" pitchFamily="18" charset="0"/>
                <a:cs typeface="Times New Roman" pitchFamily="18" charset="0"/>
              </a:rPr>
              <a:t>tutto o in parte i suoi beni, ovvero </a:t>
            </a:r>
            <a:r>
              <a:rPr lang="it-IT" sz="2000" dirty="0" smtClean="0">
                <a:latin typeface="Times New Roman" pitchFamily="18" charset="0"/>
                <a:cs typeface="Times New Roman" pitchFamily="18" charset="0"/>
              </a:rPr>
              <a:t>ha </a:t>
            </a:r>
            <a:r>
              <a:rPr lang="it-IT" sz="2000" dirty="0">
                <a:latin typeface="Times New Roman" pitchFamily="18" charset="0"/>
                <a:cs typeface="Times New Roman" pitchFamily="18" charset="0"/>
              </a:rPr>
              <a:t>esposto o riconosciuto passività inesistenti </a:t>
            </a:r>
            <a:r>
              <a:rPr lang="it-IT" sz="2000" dirty="0" smtClean="0">
                <a:latin typeface="Times New Roman" pitchFamily="18" charset="0"/>
                <a:cs typeface="Times New Roman" pitchFamily="18" charset="0"/>
              </a:rPr>
              <a:t>. </a:t>
            </a:r>
            <a:r>
              <a:rPr lang="it-IT" sz="2000" dirty="0">
                <a:latin typeface="Times New Roman" pitchFamily="18" charset="0"/>
                <a:cs typeface="Times New Roman" pitchFamily="18" charset="0"/>
              </a:rPr>
              <a:t>Commette altresì il delitto di bancarotta fraudolente l'imprenditore dichiarato fallito che sottrae, distrugge o falsifica i libri e le scritture contabili allo scopo di procurare a sé o ad altri un ingiusto profitto o di recare un danno ai </a:t>
            </a:r>
            <a:r>
              <a:rPr lang="it-IT" sz="2000" dirty="0" smtClean="0">
                <a:latin typeface="Times New Roman" pitchFamily="18" charset="0"/>
                <a:cs typeface="Times New Roman" pitchFamily="18" charset="0"/>
              </a:rPr>
              <a:t>creditori, </a:t>
            </a:r>
            <a:r>
              <a:rPr lang="it-IT" sz="2000" dirty="0">
                <a:latin typeface="Times New Roman" pitchFamily="18" charset="0"/>
                <a:cs typeface="Times New Roman" pitchFamily="18" charset="0"/>
              </a:rPr>
              <a:t>ovvero esegue pagamenti o simula titoli di prelazione per favorire taluno dei </a:t>
            </a:r>
            <a:r>
              <a:rPr lang="it-IT" sz="2000" dirty="0" smtClean="0">
                <a:latin typeface="Times New Roman" pitchFamily="18" charset="0"/>
                <a:cs typeface="Times New Roman" pitchFamily="18" charset="0"/>
              </a:rPr>
              <a:t>creditori.</a:t>
            </a:r>
            <a:endParaRPr lang="it-IT" sz="2000" dirty="0">
              <a:latin typeface="Times New Roman" pitchFamily="18" charset="0"/>
              <a:cs typeface="Times New Roman" pitchFamily="18" charset="0"/>
            </a:endParaRPr>
          </a:p>
          <a:p>
            <a:pPr hangingPunct="0"/>
            <a:r>
              <a:rPr lang="it-IT" sz="2000" dirty="0">
                <a:latin typeface="Times New Roman" pitchFamily="18" charset="0"/>
                <a:cs typeface="Times New Roman" pitchFamily="18" charset="0"/>
              </a:rPr>
              <a:t>Si tratta di un reato proprio, che può essere commesso solo dall'imprenditore commerciale, </a:t>
            </a:r>
          </a:p>
          <a:p>
            <a:pPr hangingPunct="0"/>
            <a:r>
              <a:rPr lang="it-IT" sz="2000" dirty="0">
                <a:latin typeface="Times New Roman" pitchFamily="18" charset="0"/>
                <a:cs typeface="Times New Roman" pitchFamily="18" charset="0"/>
              </a:rPr>
              <a:t>L'elemento soggettivo, </a:t>
            </a:r>
            <a:r>
              <a:rPr lang="it-IT" sz="2000" dirty="0" smtClean="0">
                <a:latin typeface="Times New Roman" pitchFamily="18" charset="0"/>
                <a:cs typeface="Times New Roman" pitchFamily="18" charset="0"/>
              </a:rPr>
              <a:t>consiste </a:t>
            </a:r>
            <a:r>
              <a:rPr lang="it-IT" sz="2000" dirty="0">
                <a:latin typeface="Times New Roman" pitchFamily="18" charset="0"/>
                <a:cs typeface="Times New Roman" pitchFamily="18" charset="0"/>
              </a:rPr>
              <a:t>nella volontà del soggetto agente di trarre profitto, per sé o per altri, dei fatti commessi con pregiudizio ai </a:t>
            </a:r>
            <a:r>
              <a:rPr lang="it-IT" sz="2000" dirty="0" smtClean="0">
                <a:latin typeface="Times New Roman" pitchFamily="18" charset="0"/>
                <a:cs typeface="Times New Roman" pitchFamily="18" charset="0"/>
              </a:rPr>
              <a:t>creditori. </a:t>
            </a:r>
            <a:endParaRPr lang="it-IT" sz="2000" dirty="0">
              <a:latin typeface="Times New Roman" pitchFamily="18" charset="0"/>
              <a:cs typeface="Times New Roman" pitchFamily="18" charset="0"/>
            </a:endParaRPr>
          </a:p>
          <a:p>
            <a:pPr hangingPunct="0"/>
            <a:r>
              <a:rPr lang="it-IT" sz="2000" dirty="0">
                <a:latin typeface="Times New Roman" pitchFamily="18" charset="0"/>
                <a:cs typeface="Times New Roman" pitchFamily="18" charset="0"/>
              </a:rPr>
              <a:t>La pena è la reclusione da 3 a 10 anni in caso di bancarotta </a:t>
            </a:r>
            <a:r>
              <a:rPr lang="it-IT" sz="2000" dirty="0" smtClean="0">
                <a:latin typeface="Times New Roman" pitchFamily="18" charset="0"/>
                <a:cs typeface="Times New Roman" pitchFamily="18" charset="0"/>
              </a:rPr>
              <a:t>patrimoniale; </a:t>
            </a:r>
            <a:r>
              <a:rPr lang="it-IT" sz="2000" dirty="0">
                <a:latin typeface="Times New Roman" pitchFamily="18" charset="0"/>
                <a:cs typeface="Times New Roman" pitchFamily="18" charset="0"/>
              </a:rPr>
              <a:t>la reclusione da 1 a 5 anni in caso di bancarotta preferenziale. Inoltre, la specifica condanna per bancarotta fraudolenta comporta per 10 anni l'inabilitazione </a:t>
            </a:r>
            <a:r>
              <a:rPr lang="it-IT" sz="2000" dirty="0" smtClean="0">
                <a:latin typeface="Times New Roman" pitchFamily="18" charset="0"/>
                <a:cs typeface="Times New Roman" pitchFamily="18" charset="0"/>
              </a:rPr>
              <a:t>all'esercizio</a:t>
            </a:r>
            <a:endParaRPr lang="it-IT" sz="2000" dirty="0">
              <a:latin typeface="Times New Roman" pitchFamily="18" charset="0"/>
              <a:cs typeface="Times New Roman" pitchFamily="18" charset="0"/>
            </a:endParaRPr>
          </a:p>
          <a:p>
            <a:endParaRPr lang="it-IT" dirty="0"/>
          </a:p>
        </p:txBody>
      </p:sp>
      <p:pic>
        <p:nvPicPr>
          <p:cNvPr id="5" name="Immagine 4" descr="banca-rotta.jpg"/>
          <p:cNvPicPr>
            <a:picLocks noChangeAspect="1"/>
          </p:cNvPicPr>
          <p:nvPr/>
        </p:nvPicPr>
        <p:blipFill>
          <a:blip r:embed="rId2" cstate="print"/>
          <a:stretch>
            <a:fillRect/>
          </a:stretch>
        </p:blipFill>
        <p:spPr>
          <a:xfrm>
            <a:off x="5796136" y="2276872"/>
            <a:ext cx="3021335" cy="241706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par>
                          <p:cTn id="8" fill="hold">
                            <p:stCondLst>
                              <p:cond delay="5000"/>
                            </p:stCondLst>
                            <p:childTnLst>
                              <p:par>
                                <p:cTn id="9" presetID="4"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CasellaDiTesto 1"/>
          <p:cNvSpPr txBox="1"/>
          <p:nvPr/>
        </p:nvSpPr>
        <p:spPr>
          <a:xfrm>
            <a:off x="467544" y="1196752"/>
            <a:ext cx="4752528"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La locuzione </a:t>
            </a:r>
            <a:r>
              <a:rPr lang="it-IT" sz="2400" b="1" dirty="0" smtClean="0">
                <a:latin typeface="Times New Roman" pitchFamily="18" charset="0"/>
                <a:cs typeface="Times New Roman" pitchFamily="18" charset="0"/>
              </a:rPr>
              <a:t>evasione fiscale</a:t>
            </a:r>
            <a:r>
              <a:rPr lang="it-IT" sz="2400" dirty="0" smtClean="0">
                <a:latin typeface="Times New Roman" pitchFamily="18" charset="0"/>
                <a:cs typeface="Times New Roman" pitchFamily="18" charset="0"/>
              </a:rPr>
              <a:t>, nell'ambito della scienza delle finanze, indica tutti quei metodi volti a ridurre o eliminare il prelievo fiscale da parte dello Stato sul cittadino contribuente attraverso la violazione di specifiche norme fiscali da parte di quest'ultimo.</a:t>
            </a:r>
          </a:p>
          <a:p>
            <a:r>
              <a:rPr lang="it-IT" sz="2400" dirty="0" smtClean="0">
                <a:latin typeface="Times New Roman" pitchFamily="18" charset="0"/>
                <a:cs typeface="Times New Roman" pitchFamily="18" charset="0"/>
              </a:rPr>
              <a:t>Costituisce di fatto un evento deleterio all'interno della politica fiscale attuata dal governo e che contribuisce a far perdere allo Stato una parte non trascurabile delle entrate a esso dovute</a:t>
            </a:r>
            <a:endParaRPr lang="it-IT" sz="2400" dirty="0">
              <a:latin typeface="Times New Roman" pitchFamily="18" charset="0"/>
              <a:cs typeface="Times New Roman" pitchFamily="18" charset="0"/>
            </a:endParaRPr>
          </a:p>
        </p:txBody>
      </p:sp>
      <p:sp>
        <p:nvSpPr>
          <p:cNvPr id="3" name="CasellaDiTesto 2"/>
          <p:cNvSpPr txBox="1"/>
          <p:nvPr/>
        </p:nvSpPr>
        <p:spPr>
          <a:xfrm>
            <a:off x="467544" y="332656"/>
            <a:ext cx="6048672" cy="707886"/>
          </a:xfrm>
          <a:prstGeom prst="rect">
            <a:avLst/>
          </a:prstGeom>
          <a:noFill/>
        </p:spPr>
        <p:txBody>
          <a:bodyPr wrap="square" rtlCol="0">
            <a:spAutoFit/>
          </a:bodyPr>
          <a:lstStyle/>
          <a:p>
            <a:r>
              <a:rPr lang="it-IT" sz="4000" b="1" dirty="0" smtClean="0">
                <a:latin typeface="Algerian" pitchFamily="82" charset="0"/>
                <a:cs typeface="Times New Roman" pitchFamily="18" charset="0"/>
              </a:rPr>
              <a:t>evasione fiscale</a:t>
            </a:r>
            <a:endParaRPr lang="it-IT" sz="4000" dirty="0">
              <a:latin typeface="Algerian" pitchFamily="82" charset="0"/>
            </a:endParaRPr>
          </a:p>
        </p:txBody>
      </p:sp>
      <p:pic>
        <p:nvPicPr>
          <p:cNvPr id="4" name="Immagine 3" descr="lotta-evasione-fiscale-italia.jpg"/>
          <p:cNvPicPr>
            <a:picLocks noChangeAspect="1"/>
          </p:cNvPicPr>
          <p:nvPr/>
        </p:nvPicPr>
        <p:blipFill>
          <a:blip r:embed="rId3" cstate="print"/>
          <a:stretch>
            <a:fillRect/>
          </a:stretch>
        </p:blipFill>
        <p:spPr>
          <a:xfrm>
            <a:off x="5868144" y="2420888"/>
            <a:ext cx="2533041" cy="192139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0"/>
                                        <p:tgtEl>
                                          <p:spTgt spid="2"/>
                                        </p:tgtEl>
                                      </p:cBhvr>
                                    </p:animEffect>
                                  </p:childTnLst>
                                </p:cTn>
                              </p:par>
                            </p:childTnLst>
                          </p:cTn>
                        </p:par>
                        <p:par>
                          <p:cTn id="14" fill="hold">
                            <p:stCondLst>
                              <p:cond delay="7000"/>
                            </p:stCondLst>
                            <p:childTnLst>
                              <p:par>
                                <p:cTn id="15" presetID="4" presetClass="entr" presetSubtype="3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Immagine 1" descr="evasione-fiscale-ecco-il-grafico-regione-per-regione_ficer_2.jpg"/>
          <p:cNvPicPr>
            <a:picLocks noChangeAspect="1"/>
          </p:cNvPicPr>
          <p:nvPr/>
        </p:nvPicPr>
        <p:blipFill>
          <a:blip r:embed="rId3" cstate="print"/>
          <a:stretch>
            <a:fillRect/>
          </a:stretch>
        </p:blipFill>
        <p:spPr>
          <a:xfrm>
            <a:off x="1331640" y="548680"/>
            <a:ext cx="6191250" cy="5715000"/>
          </a:xfrm>
          <a:prstGeom prst="rect">
            <a:avLst/>
          </a:prstGeom>
          <a:ln w="228600" cap="sq" cmpd="thickThin">
            <a:solidFill>
              <a:srgbClr val="000000"/>
            </a:solidFill>
            <a:prstDash val="solid"/>
            <a:miter lim="800000"/>
          </a:ln>
          <a:effectLst>
            <a:innerShdw blurRad="76200">
              <a:srgbClr val="000000"/>
            </a:innerShdw>
          </a:effectLst>
        </p:spPr>
      </p:pic>
      <p:sp>
        <p:nvSpPr>
          <p:cNvPr id="3" name="Onda 1 2"/>
          <p:cNvSpPr/>
          <p:nvPr/>
        </p:nvSpPr>
        <p:spPr>
          <a:xfrm>
            <a:off x="7812360" y="6093296"/>
            <a:ext cx="1152128" cy="576064"/>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800" dirty="0" smtClean="0">
                <a:effectLst>
                  <a:outerShdw blurRad="38100" dist="38100" dir="2700000" algn="tl">
                    <a:srgbClr val="000000">
                      <a:alpha val="43137"/>
                    </a:srgbClr>
                  </a:outerShdw>
                </a:effectLst>
                <a:latin typeface="Amienne" pitchFamily="82" charset="0"/>
                <a:hlinkClick r:id="rId4" action="ppaction://hlinksldjump"/>
              </a:rPr>
              <a:t>Materie</a:t>
            </a:r>
            <a:endParaRPr lang="it-IT" sz="2800" dirty="0">
              <a:effectLst>
                <a:outerShdw blurRad="38100" dist="38100" dir="2700000" algn="tl">
                  <a:srgbClr val="000000">
                    <a:alpha val="43137"/>
                  </a:srgbClr>
                </a:outerShdw>
              </a:effectLst>
              <a:latin typeface="Amienne" pitchFamily="82"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Rettangolo 1"/>
          <p:cNvSpPr/>
          <p:nvPr/>
        </p:nvSpPr>
        <p:spPr>
          <a:xfrm>
            <a:off x="179512" y="-5417"/>
            <a:ext cx="6192688" cy="6617196"/>
          </a:xfrm>
          <a:prstGeom prst="rect">
            <a:avLst/>
          </a:prstGeom>
        </p:spPr>
        <p:txBody>
          <a:bodyPr wrap="square">
            <a:spAutoFit/>
          </a:bodyPr>
          <a:lstStyle/>
          <a:p>
            <a:pPr lvl="0" algn="ctr" fontAlgn="base">
              <a:spcBef>
                <a:spcPct val="0"/>
              </a:spcBef>
              <a:spcAft>
                <a:spcPct val="0"/>
              </a:spcAft>
            </a:pPr>
            <a:r>
              <a:rPr lang="it-IT" sz="2400" b="1" dirty="0" smtClean="0">
                <a:latin typeface="Algerian" pitchFamily="82" charset="0"/>
                <a:ea typeface="Times New Roman" pitchFamily="18" charset="0"/>
                <a:cs typeface="Times New Roman" pitchFamily="18" charset="0"/>
              </a:rPr>
              <a:t>Bancarotta semplice</a:t>
            </a:r>
            <a:endParaRPr lang="it-IT" sz="1100" b="1" dirty="0" smtClean="0">
              <a:latin typeface="Algerian" pitchFamily="82" charset="0"/>
              <a:cs typeface="Arial" pitchFamily="34" charset="0"/>
            </a:endParaRPr>
          </a:p>
          <a:p>
            <a:pPr lvl="0" algn="just" eaLnBrk="0" fontAlgn="base" hangingPunct="0">
              <a:spcBef>
                <a:spcPct val="0"/>
              </a:spcBef>
              <a:spcAft>
                <a:spcPct val="0"/>
              </a:spcAft>
            </a:pPr>
            <a:r>
              <a:rPr lang="it-IT" sz="2000" dirty="0" smtClean="0">
                <a:latin typeface="Times New Roman" pitchFamily="18" charset="0"/>
                <a:ea typeface="Times New Roman" pitchFamily="18" charset="0"/>
                <a:cs typeface="Times New Roman" pitchFamily="18" charset="0"/>
              </a:rPr>
              <a:t>Commette il delitto di bancarotta semplice l'imprenditore, dichiarato fallito, che effettua spese personali (o per la famiglia) eccessive rispetto alla sua condizione economica, che compie gravi atti per ritardare il fallimento, che aggrava il proprio dissesto, omettendo la richiesta di fallimento.</a:t>
            </a:r>
            <a:endParaRPr lang="it-IT" sz="1050" dirty="0" smtClean="0">
              <a:latin typeface="Times New Roman" pitchFamily="18" charset="0"/>
              <a:cs typeface="Times New Roman" pitchFamily="18" charset="0"/>
            </a:endParaRPr>
          </a:p>
          <a:p>
            <a:pPr lvl="0" algn="just" eaLnBrk="0" fontAlgn="base" hangingPunct="0">
              <a:spcBef>
                <a:spcPct val="0"/>
              </a:spcBef>
              <a:spcAft>
                <a:spcPct val="0"/>
              </a:spcAft>
            </a:pPr>
            <a:r>
              <a:rPr lang="it-IT" sz="2000" dirty="0" smtClean="0">
                <a:latin typeface="Times New Roman" pitchFamily="18" charset="0"/>
                <a:ea typeface="Times New Roman" pitchFamily="18" charset="0"/>
                <a:cs typeface="Times New Roman" pitchFamily="18" charset="0"/>
              </a:rPr>
              <a:t>Commette il medesimo delitto l'imprenditore, poi dichiarato fallito, che nei 3 anni precedenti alla dichiarazione di fallimento non ha tenuto i libri e le altre scritture contabili prescritte dalla legge, o li ha tenuti in maniera incompleta.</a:t>
            </a:r>
            <a:endParaRPr lang="it-IT" sz="1050" dirty="0" smtClean="0">
              <a:latin typeface="Times New Roman" pitchFamily="18" charset="0"/>
              <a:cs typeface="Times New Roman" pitchFamily="18" charset="0"/>
            </a:endParaRPr>
          </a:p>
          <a:p>
            <a:pPr lvl="0" algn="just" eaLnBrk="0" fontAlgn="base" hangingPunct="0">
              <a:spcBef>
                <a:spcPct val="0"/>
              </a:spcBef>
              <a:spcAft>
                <a:spcPct val="0"/>
              </a:spcAft>
            </a:pPr>
            <a:r>
              <a:rPr lang="it-IT" sz="2000" dirty="0" smtClean="0">
                <a:latin typeface="Times New Roman" pitchFamily="18" charset="0"/>
                <a:ea typeface="Times New Roman" pitchFamily="18" charset="0"/>
                <a:cs typeface="Times New Roman" pitchFamily="18" charset="0"/>
              </a:rPr>
              <a:t>L'elemento soggettivo può essere anche solo la colpa, ritenendosi quindi sufficiente ai fini della punibilità che il fallito abbia agito con imprudenza, imperizia o negligenza. Il dolo è richiesto solo in relazione all'inadempimento delle obbligazioni assunte in un precedente concordato.</a:t>
            </a:r>
            <a:endParaRPr lang="it-IT" sz="1050" dirty="0" smtClean="0">
              <a:latin typeface="Times New Roman" pitchFamily="18" charset="0"/>
              <a:cs typeface="Times New Roman" pitchFamily="18" charset="0"/>
            </a:endParaRPr>
          </a:p>
          <a:p>
            <a:pPr lvl="0" algn="just" eaLnBrk="0" fontAlgn="base" hangingPunct="0">
              <a:spcBef>
                <a:spcPct val="0"/>
              </a:spcBef>
              <a:spcAft>
                <a:spcPct val="0"/>
              </a:spcAft>
            </a:pPr>
            <a:r>
              <a:rPr lang="it-IT" sz="2000" dirty="0" smtClean="0">
                <a:latin typeface="Times New Roman" pitchFamily="18" charset="0"/>
                <a:ea typeface="Times New Roman" pitchFamily="18" charset="0"/>
                <a:cs typeface="Times New Roman" pitchFamily="18" charset="0"/>
              </a:rPr>
              <a:t>La pena è fissata nella reclusione da 6 mesi a 2 anni, cui si aggiunge l'inabilitazione all'esercizio di un'impresa commerciale e l'incapacità ad esercitare uffici direttivi presso qualsiasi impresa per massimo 2 anni</a:t>
            </a:r>
            <a:endParaRPr lang="it-IT" sz="1050" dirty="0" smtClean="0">
              <a:latin typeface="Times New Roman" pitchFamily="18" charset="0"/>
              <a:cs typeface="Times New Roman" pitchFamily="18" charset="0"/>
            </a:endParaRPr>
          </a:p>
        </p:txBody>
      </p:sp>
      <p:sp>
        <p:nvSpPr>
          <p:cNvPr id="3" name="Onda 1 2"/>
          <p:cNvSpPr/>
          <p:nvPr/>
        </p:nvSpPr>
        <p:spPr>
          <a:xfrm>
            <a:off x="8028384" y="6309320"/>
            <a:ext cx="936104" cy="548680"/>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000" dirty="0" smtClean="0">
                <a:effectLst>
                  <a:outerShdw blurRad="38100" dist="38100" dir="2700000" algn="tl">
                    <a:srgbClr val="000000">
                      <a:alpha val="43137"/>
                    </a:srgbClr>
                  </a:outerShdw>
                </a:effectLst>
                <a:latin typeface="Amienne" pitchFamily="82" charset="0"/>
                <a:hlinkClick r:id="rId2" action="ppaction://hlinksldjump"/>
              </a:rPr>
              <a:t>Materie</a:t>
            </a:r>
            <a:endParaRPr lang="it-IT" sz="2000" dirty="0">
              <a:effectLst>
                <a:outerShdw blurRad="38100" dist="38100" dir="2700000" algn="tl">
                  <a:srgbClr val="000000">
                    <a:alpha val="43137"/>
                  </a:srgbClr>
                </a:outerShdw>
              </a:effectLst>
              <a:latin typeface="Amienne" pitchFamily="82" charset="0"/>
            </a:endParaRPr>
          </a:p>
        </p:txBody>
      </p:sp>
      <p:pic>
        <p:nvPicPr>
          <p:cNvPr id="4" name="Immagine 3" descr="180457353-d3aa77b1-1e70-4319-b911-bf06d8d73571.jpg"/>
          <p:cNvPicPr>
            <a:picLocks noChangeAspect="1"/>
          </p:cNvPicPr>
          <p:nvPr/>
        </p:nvPicPr>
        <p:blipFill>
          <a:blip r:embed="rId3" cstate="print"/>
          <a:stretch>
            <a:fillRect/>
          </a:stretch>
        </p:blipFill>
        <p:spPr>
          <a:xfrm>
            <a:off x="6540888" y="2204864"/>
            <a:ext cx="2351591" cy="175145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 presetClass="entr" presetSubtype="3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23528" y="1340768"/>
            <a:ext cx="5544616" cy="526297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 </a:t>
            </a:r>
            <a:r>
              <a:rPr kumimoji="0" lang="it-IT"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doping</a:t>
            </a: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lingua italiana </a:t>
            </a:r>
            <a:r>
              <a:rPr kumimoji="0" lang="it-IT"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dopaggio</a:t>
            </a: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consiste nell'uso di una sostanza o di una pratica medica a scopo non terapeutico, ma finalizzato al miglioramento dell'efficienza psico-fisica durante una prestazione sportiva, sia agonistica sia non agonistica, da parte di un atleta. II ricorso al doping avviene spesso in vista o in occasione di una competizione agonistica ed </a:t>
            </a:r>
            <a:r>
              <a:rPr kumimoji="0" lang="it-IT"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un'infrazione sia dell'etica dello sport, sia dei regolamenti dei Comitati olimpici sia della legislazione penale italiana, inoltre espone a effetti nocivi, anche mortali,sulla salute.</a:t>
            </a:r>
            <a:endParaRPr kumimoji="0" lang="it-IT"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asellaDiTesto 6"/>
          <p:cNvSpPr txBox="1"/>
          <p:nvPr/>
        </p:nvSpPr>
        <p:spPr>
          <a:xfrm>
            <a:off x="395536" y="260648"/>
            <a:ext cx="3672408" cy="646331"/>
          </a:xfrm>
          <a:prstGeom prst="rect">
            <a:avLst/>
          </a:prstGeom>
          <a:noFill/>
        </p:spPr>
        <p:txBody>
          <a:bodyPr wrap="square" rtlCol="0">
            <a:spAutoFit/>
          </a:bodyPr>
          <a:lstStyle/>
          <a:p>
            <a:r>
              <a:rPr lang="it-IT" sz="3600" dirty="0" smtClean="0">
                <a:solidFill>
                  <a:schemeClr val="bg1"/>
                </a:solidFill>
                <a:latin typeface="Algerian" pitchFamily="82" charset="0"/>
              </a:rPr>
              <a:t>Il doping</a:t>
            </a:r>
            <a:endParaRPr lang="it-IT" sz="3600" dirty="0">
              <a:solidFill>
                <a:schemeClr val="bg1"/>
              </a:solidFill>
              <a:latin typeface="Algerian" pitchFamily="82" charset="0"/>
            </a:endParaRPr>
          </a:p>
        </p:txBody>
      </p:sp>
      <p:sp>
        <p:nvSpPr>
          <p:cNvPr id="9" name="Freccia a destra rientrata 8">
            <a:hlinkClick r:id="rId3" action="ppaction://hlinksldjump"/>
          </p:cNvPr>
          <p:cNvSpPr/>
          <p:nvPr/>
        </p:nvSpPr>
        <p:spPr>
          <a:xfrm>
            <a:off x="8316416" y="6309320"/>
            <a:ext cx="576064" cy="432048"/>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dirty="0"/>
          </a:p>
        </p:txBody>
      </p:sp>
      <p:sp>
        <p:nvSpPr>
          <p:cNvPr id="10" name="Onda 1 9"/>
          <p:cNvSpPr/>
          <p:nvPr/>
        </p:nvSpPr>
        <p:spPr>
          <a:xfrm>
            <a:off x="8028384" y="188640"/>
            <a:ext cx="936104" cy="576064"/>
          </a:xfrm>
          <a:prstGeom prst="wave">
            <a:avLst>
              <a:gd name="adj1" fmla="val 10588"/>
              <a:gd name="adj2" fmla="val -1177"/>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000" dirty="0" smtClean="0">
                <a:effectLst>
                  <a:outerShdw blurRad="38100" dist="38100" dir="2700000" algn="tl">
                    <a:srgbClr val="000000">
                      <a:alpha val="43137"/>
                    </a:srgbClr>
                  </a:outerShdw>
                </a:effectLst>
                <a:latin typeface="Amienne" pitchFamily="82" charset="0"/>
                <a:hlinkClick r:id="rId4" action="ppaction://hlinksldjump"/>
              </a:rPr>
              <a:t>Materie</a:t>
            </a:r>
            <a:endParaRPr lang="it-IT" sz="2000" dirty="0">
              <a:effectLst>
                <a:outerShdw blurRad="38100" dist="38100" dir="2700000" algn="tl">
                  <a:srgbClr val="000000">
                    <a:alpha val="43137"/>
                  </a:srgbClr>
                </a:outerShdw>
              </a:effectLst>
              <a:latin typeface="Amienne" pitchFamily="82"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37889"/>
                                        </p:tgtEl>
                                        <p:attrNameLst>
                                          <p:attrName>style.visibility</p:attrName>
                                        </p:attrNameLst>
                                      </p:cBhvr>
                                      <p:to>
                                        <p:strVal val="visible"/>
                                      </p:to>
                                    </p:set>
                                    <p:animEffect transition="in" filter="fade">
                                      <p:cBhvr>
                                        <p:cTn id="13" dur="5000"/>
                                        <p:tgtEl>
                                          <p:spTgt spid="37889"/>
                                        </p:tgtEl>
                                      </p:cBhvr>
                                    </p:animEffect>
                                    <p:anim calcmode="lin" valueType="num">
                                      <p:cBhvr>
                                        <p:cTn id="14" dur="5000" fill="hold"/>
                                        <p:tgtEl>
                                          <p:spTgt spid="37889"/>
                                        </p:tgtEl>
                                        <p:attrNameLst>
                                          <p:attrName>ppt_x</p:attrName>
                                        </p:attrNameLst>
                                      </p:cBhvr>
                                      <p:tavLst>
                                        <p:tav tm="0">
                                          <p:val>
                                            <p:strVal val="#ppt_x"/>
                                          </p:val>
                                        </p:tav>
                                        <p:tav tm="100000">
                                          <p:val>
                                            <p:strVal val="#ppt_x"/>
                                          </p:val>
                                        </p:tav>
                                      </p:tavLst>
                                    </p:anim>
                                    <p:anim calcmode="lin" valueType="num">
                                      <p:cBhvr>
                                        <p:cTn id="15" dur="5000" fill="hold"/>
                                        <p:tgtEl>
                                          <p:spTgt spid="378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CasellaDiTesto 1"/>
          <p:cNvSpPr txBox="1"/>
          <p:nvPr/>
        </p:nvSpPr>
        <p:spPr>
          <a:xfrm>
            <a:off x="467544" y="692696"/>
            <a:ext cx="5112568" cy="6524863"/>
          </a:xfrm>
          <a:prstGeom prst="rect">
            <a:avLst/>
          </a:prstGeom>
          <a:noFill/>
        </p:spPr>
        <p:txBody>
          <a:bodyPr wrap="square" rtlCol="0">
            <a:spAutoFit/>
          </a:bodyPr>
          <a:lstStyle/>
          <a:p>
            <a:pPr algn="ctr"/>
            <a:r>
              <a:rPr lang="it-IT" sz="2000" dirty="0" smtClean="0">
                <a:solidFill>
                  <a:schemeClr val="bg1"/>
                </a:solidFill>
                <a:latin typeface="Times New Roman" pitchFamily="18" charset="0"/>
                <a:cs typeface="Times New Roman" pitchFamily="18" charset="0"/>
              </a:rPr>
              <a:t>La storia del doping inizia nell'antichità, all'epoca delle prime </a:t>
            </a:r>
            <a:r>
              <a:rPr lang="it-IT" sz="2000" u="sng" dirty="0" smtClean="0">
                <a:solidFill>
                  <a:schemeClr val="bg1"/>
                </a:solidFill>
                <a:latin typeface="Times New Roman" pitchFamily="18" charset="0"/>
                <a:cs typeface="Times New Roman" pitchFamily="18" charset="0"/>
              </a:rPr>
              <a:t>Olimpiadi</a:t>
            </a:r>
            <a:r>
              <a:rPr lang="it-IT" sz="2000" dirty="0" smtClean="0">
                <a:solidFill>
                  <a:schemeClr val="bg1"/>
                </a:solidFill>
                <a:latin typeface="Times New Roman" pitchFamily="18" charset="0"/>
                <a:cs typeface="Times New Roman" pitchFamily="18" charset="0"/>
              </a:rPr>
              <a:t> nella </a:t>
            </a:r>
            <a:r>
              <a:rPr lang="it-IT" sz="2000" u="sng" dirty="0" smtClean="0">
                <a:solidFill>
                  <a:schemeClr val="bg1"/>
                </a:solidFill>
                <a:latin typeface="Times New Roman" pitchFamily="18" charset="0"/>
                <a:cs typeface="Times New Roman" pitchFamily="18" charset="0"/>
              </a:rPr>
              <a:t>Grecia classica</a:t>
            </a:r>
            <a:r>
              <a:rPr lang="it-IT" sz="2000" dirty="0" smtClean="0">
                <a:solidFill>
                  <a:schemeClr val="bg1"/>
                </a:solidFill>
                <a:latin typeface="Times New Roman" pitchFamily="18" charset="0"/>
                <a:cs typeface="Times New Roman" pitchFamily="18" charset="0"/>
              </a:rPr>
              <a:t>. L’uso di sostanze per aumentare il rendimento fisico non è recente in quanto </a:t>
            </a:r>
            <a:r>
              <a:rPr lang="it-IT" sz="2000" dirty="0" smtClean="0">
                <a:solidFill>
                  <a:schemeClr val="bg1"/>
                </a:solidFill>
                <a:latin typeface="Times New Roman" pitchFamily="18" charset="0"/>
                <a:cs typeface="Times New Roman" pitchFamily="18" charset="0"/>
              </a:rPr>
              <a:t>già </a:t>
            </a:r>
            <a:r>
              <a:rPr lang="it-IT" sz="2000" dirty="0" smtClean="0">
                <a:solidFill>
                  <a:schemeClr val="bg1"/>
                </a:solidFill>
                <a:latin typeface="Times New Roman" pitchFamily="18" charset="0"/>
                <a:cs typeface="Times New Roman" pitchFamily="18" charset="0"/>
              </a:rPr>
              <a:t>nell’antica Grecia si faceva uso di erbe e funghi ritenuti capaci di far aumentare le capacità atletiche. </a:t>
            </a:r>
          </a:p>
          <a:p>
            <a:pPr algn="ctr"/>
            <a:r>
              <a:rPr lang="it-IT" sz="2000" dirty="0" smtClean="0">
                <a:solidFill>
                  <a:schemeClr val="bg1"/>
                </a:solidFill>
                <a:latin typeface="Times New Roman" pitchFamily="18" charset="0"/>
                <a:cs typeface="Times New Roman" pitchFamily="18" charset="0"/>
              </a:rPr>
              <a:t>I regolamenti sportivi vietano il doping, regolamentando le dosi di farmaci consentiti e prescrivono l’obbligo per gli atleti di sottoporsi ai controlli antidoping che si effettuano mediante l’analisi delle urine e in taluni casi anche del sangue. </a:t>
            </a:r>
          </a:p>
          <a:p>
            <a:pPr algn="ctr"/>
            <a:r>
              <a:rPr lang="it-IT" sz="2000" dirty="0" smtClean="0">
                <a:solidFill>
                  <a:schemeClr val="bg1"/>
                </a:solidFill>
                <a:latin typeface="Times New Roman" pitchFamily="18" charset="0"/>
                <a:cs typeface="Times New Roman" pitchFamily="18" charset="0"/>
              </a:rPr>
              <a:t>Gli atleti che risultano positivi vengono squalificati per un periodo più o meno lungo; nei casi di recidiva si può arrivare fino alla squalifica a vita. Casi clamorosi di doping sono stati quello di Ben Johnson, oro nei 100 metri alle olimpiadi di Seul, e quello di Marco Pantani escluso dal Giro d’Italia del 1999. </a:t>
            </a:r>
          </a:p>
          <a:p>
            <a:endParaRPr lang="it-IT" dirty="0"/>
          </a:p>
        </p:txBody>
      </p:sp>
      <p:sp>
        <p:nvSpPr>
          <p:cNvPr id="3" name="CasellaDiTesto 2"/>
          <p:cNvSpPr txBox="1"/>
          <p:nvPr/>
        </p:nvSpPr>
        <p:spPr>
          <a:xfrm>
            <a:off x="539552" y="0"/>
            <a:ext cx="5112568" cy="646331"/>
          </a:xfrm>
          <a:prstGeom prst="rect">
            <a:avLst/>
          </a:prstGeom>
          <a:noFill/>
        </p:spPr>
        <p:txBody>
          <a:bodyPr wrap="square" rtlCol="0">
            <a:spAutoFit/>
          </a:bodyPr>
          <a:lstStyle/>
          <a:p>
            <a:r>
              <a:rPr lang="it-IT" sz="3600" dirty="0" smtClean="0">
                <a:solidFill>
                  <a:schemeClr val="bg1"/>
                </a:solidFill>
                <a:latin typeface="Algerian" pitchFamily="82" charset="0"/>
              </a:rPr>
              <a:t>La storia del doping</a:t>
            </a:r>
            <a:endParaRPr lang="it-IT" sz="3600" dirty="0">
              <a:solidFill>
                <a:schemeClr val="bg1"/>
              </a:solidFill>
              <a:latin typeface="Algerian" pitchFamily="82" charset="0"/>
            </a:endParaRPr>
          </a:p>
        </p:txBody>
      </p:sp>
      <p:pic>
        <p:nvPicPr>
          <p:cNvPr id="4" name="Immagine 3" descr="doping_olimpiadi.jpg"/>
          <p:cNvPicPr>
            <a:picLocks noChangeAspect="1"/>
          </p:cNvPicPr>
          <p:nvPr/>
        </p:nvPicPr>
        <p:blipFill>
          <a:blip r:embed="rId3" cstate="print"/>
          <a:stretch>
            <a:fillRect/>
          </a:stretch>
        </p:blipFill>
        <p:spPr>
          <a:xfrm>
            <a:off x="6012160" y="1052736"/>
            <a:ext cx="2233553" cy="1468561"/>
          </a:xfrm>
          <a:prstGeom prst="rect">
            <a:avLst/>
          </a:prstGeom>
          <a:ln w="228600" cap="sq" cmpd="thickThin">
            <a:solidFill>
              <a:srgbClr val="000000"/>
            </a:solidFill>
            <a:prstDash val="solid"/>
            <a:miter lim="800000"/>
          </a:ln>
          <a:effectLst>
            <a:innerShdw blurRad="76200">
              <a:srgbClr val="000000"/>
            </a:innerShdw>
          </a:effectLst>
        </p:spPr>
      </p:pic>
      <p:pic>
        <p:nvPicPr>
          <p:cNvPr id="5" name="Immagine 4" descr="greek-cooking.jpg"/>
          <p:cNvPicPr>
            <a:picLocks noChangeAspect="1"/>
          </p:cNvPicPr>
          <p:nvPr/>
        </p:nvPicPr>
        <p:blipFill>
          <a:blip r:embed="rId4" cstate="print"/>
          <a:stretch>
            <a:fillRect/>
          </a:stretch>
        </p:blipFill>
        <p:spPr>
          <a:xfrm>
            <a:off x="5940152" y="4005064"/>
            <a:ext cx="2487724" cy="2151881"/>
          </a:xfrm>
          <a:prstGeom prst="rect">
            <a:avLst/>
          </a:prstGeom>
          <a:ln w="228600" cap="sq" cmpd="thickThin">
            <a:solidFill>
              <a:srgbClr val="000000"/>
            </a:solidFill>
            <a:prstDash val="solid"/>
            <a:miter lim="800000"/>
          </a:ln>
          <a:effectLst>
            <a:innerShdw blurRad="76200">
              <a:srgbClr val="000000"/>
            </a:innerShdw>
          </a:effectLst>
        </p:spPr>
      </p:pic>
      <p:sp>
        <p:nvSpPr>
          <p:cNvPr id="6" name="Freccia a destra rientrata 5">
            <a:hlinkClick r:id="rId5" action="ppaction://hlinksldjump"/>
          </p:cNvPr>
          <p:cNvSpPr/>
          <p:nvPr/>
        </p:nvSpPr>
        <p:spPr>
          <a:xfrm>
            <a:off x="8711952" y="6453336"/>
            <a:ext cx="432048" cy="40466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dirty="0"/>
          </a:p>
        </p:txBody>
      </p:sp>
      <p:sp>
        <p:nvSpPr>
          <p:cNvPr id="7" name="Freccia a destra rientrata 6">
            <a:hlinkClick r:id="rId6" action="ppaction://hlinksldjump"/>
          </p:cNvPr>
          <p:cNvSpPr/>
          <p:nvPr/>
        </p:nvSpPr>
        <p:spPr>
          <a:xfrm rot="10800000">
            <a:off x="107504" y="6497960"/>
            <a:ext cx="360040" cy="360040"/>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 presetClass="entr" presetSubtype="3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out)">
                                      <p:cBhvr>
                                        <p:cTn id="19" dur="2000"/>
                                        <p:tgtEl>
                                          <p:spTgt spid="4"/>
                                        </p:tgtEl>
                                      </p:cBhvr>
                                    </p:animEffect>
                                  </p:childTnLst>
                                </p:cTn>
                              </p:par>
                            </p:childTnLst>
                          </p:cTn>
                        </p:par>
                        <p:par>
                          <p:cTn id="20" fill="hold">
                            <p:stCondLst>
                              <p:cond delay="6000"/>
                            </p:stCondLst>
                            <p:childTnLst>
                              <p:par>
                                <p:cTn id="21" presetID="4" presetClass="entr" presetSubtype="3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out)">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250777"/>
            <a:ext cx="846043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bg1"/>
                </a:solidFill>
                <a:effectLst/>
                <a:latin typeface="Algerian" pitchFamily="82" charset="0"/>
                <a:ea typeface="Times New Roman" pitchFamily="18" charset="0"/>
                <a:cs typeface="Times New Roman" pitchFamily="18" charset="0"/>
              </a:rPr>
              <a:t>Le principali sostanze dopanti sono: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STIMOLANTI: determinano un aumento dell’attenzione, della concentrazione e della carica aggressiva; possono portare a disturbi cardiocircolatori e neurologici. Tra essi vi sono: l’anfetamina, la cocaina, la caffeina, l’efedrina, etc.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NARCOTICI: vengono assunti per eliminare la sensazione di dolore; possono creare problemi alla respirazione e riduzione della capacità di concentrazione. Nei narcotici rientrano: la morfina, il metadone, la diamorfina, etc.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ANABOLIZZANTI: sono impiegati per potenziare la massa muscolare ed aumentare la carica aggressiva. Sono usati quindi durante la preparazione e nei periodi pre-gara. Gli ormoni maschili possono creare sterilità nell’uomo e fenomeni di virilizzazione nelle donne. Tra essi: il nandrolone, il metanolone, etc.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DIURETICI: incrementano l’emissione di urina e vengono utilizzati per perdere rapidamente peso; i principali effetti collaterali sono il rischio di disidratazione, anomalie cardiache e insufficienze renali. Tra essi: il mannitolo e lo spirolattone.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BETA-BLOCCANTI: servono per placare lo stress e l’ansia ma possono provocare disturbi respiratori, coma ipoglicemico e disturbi cardiaci.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AUTOTRASFUSIONE: consiste nell’inserimento di sangue o suoi derivati. L’emodoping è molto pericoloso e può comportare la formazione di trombi e disturbi vascolari.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sz="9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ORMONI PEPTIDICI – L’ormone della crescita è usato in alternativa agli anabolizzanti perché determina effetti simili a questi composti senza poter essere identificato in sede di controllo. Può indurre deformazioni ossee, diabete e disturbi della </a:t>
            </a: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tiroide.  </a:t>
            </a:r>
            <a:endParaRPr kumimoji="0" lang="it-IT"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Freccia a destra rientrata 3">
            <a:hlinkClick r:id="rId3" action="ppaction://hlinksldjump"/>
          </p:cNvPr>
          <p:cNvSpPr/>
          <p:nvPr/>
        </p:nvSpPr>
        <p:spPr>
          <a:xfrm>
            <a:off x="8460432" y="6381328"/>
            <a:ext cx="432048" cy="360040"/>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dirty="0"/>
          </a:p>
        </p:txBody>
      </p:sp>
      <p:sp>
        <p:nvSpPr>
          <p:cNvPr id="5" name="Freccia a destra rientrata 4">
            <a:hlinkClick r:id="rId4" action="ppaction://hlinksldjump"/>
          </p:cNvPr>
          <p:cNvSpPr/>
          <p:nvPr/>
        </p:nvSpPr>
        <p:spPr>
          <a:xfrm rot="10800000">
            <a:off x="8460432" y="116632"/>
            <a:ext cx="504056" cy="360040"/>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009"/>
                                        </p:tgtEl>
                                        <p:attrNameLst>
                                          <p:attrName>style.visibility</p:attrName>
                                        </p:attrNameLst>
                                      </p:cBhvr>
                                      <p:to>
                                        <p:strVal val="visible"/>
                                      </p:to>
                                    </p:set>
                                    <p:animEffect transition="in" filter="fade">
                                      <p:cBhvr>
                                        <p:cTn id="7" dur="5000"/>
                                        <p:tgtEl>
                                          <p:spTgt spid="43009"/>
                                        </p:tgtEl>
                                      </p:cBhvr>
                                    </p:animEffect>
                                    <p:anim calcmode="lin" valueType="num">
                                      <p:cBhvr>
                                        <p:cTn id="8" dur="5000" fill="hold"/>
                                        <p:tgtEl>
                                          <p:spTgt spid="43009"/>
                                        </p:tgtEl>
                                        <p:attrNameLst>
                                          <p:attrName>ppt_x</p:attrName>
                                        </p:attrNameLst>
                                      </p:cBhvr>
                                      <p:tavLst>
                                        <p:tav tm="0">
                                          <p:val>
                                            <p:strVal val="#ppt_x"/>
                                          </p:val>
                                        </p:tav>
                                        <p:tav tm="100000">
                                          <p:val>
                                            <p:strVal val="#ppt_x"/>
                                          </p:val>
                                        </p:tav>
                                      </p:tavLst>
                                    </p:anim>
                                    <p:anim calcmode="lin" valueType="num">
                                      <p:cBhvr>
                                        <p:cTn id="9" dur="5000" fill="hold"/>
                                        <p:tgtEl>
                                          <p:spTgt spid="430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3000" b="-33000"/>
          </a:stretch>
        </a:blipFill>
        <a:effectLst/>
      </p:bgPr>
    </p:bg>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043608" y="1052736"/>
            <a:ext cx="702027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lotta contro il doping negli atleti di alto livello iniziò con la morte del ciclista danese </a:t>
            </a:r>
            <a:r>
              <a:rPr kumimoji="0" lang="it-IT" sz="2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Knud Enemark Jensen</a:t>
            </a:r>
            <a:r>
              <a:rPr kumimoji="0" lang="it-IT"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durante le Olimpiadi di Roma del 1960. Il </a:t>
            </a:r>
            <a:r>
              <a:rPr kumimoji="0" lang="it-IT" sz="2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Comitato Olimpico Internazionale</a:t>
            </a:r>
            <a:r>
              <a:rPr kumimoji="0" lang="it-IT"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(CIO) e alcune Federazioni sportive internazionali e nazionali nominarono una task force medica per studiare delle strategie di contrasto al doping. Ma i primi risultati ci furono solo dopo la scoperta di un altro corridore (</a:t>
            </a:r>
            <a:r>
              <a:rPr kumimoji="0" lang="it-IT" sz="2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Ben Johnson</a:t>
            </a:r>
            <a:r>
              <a:rPr kumimoji="0" lang="it-IT"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dopato nell'Olimpiade di Seoul del 1988 e con la fine della guerra fredda nel 1989, quando le autorità politiche mondiali crearono il </a:t>
            </a:r>
            <a:r>
              <a:rPr kumimoji="0" lang="it-IT" sz="2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WADA</a:t>
            </a:r>
            <a:r>
              <a:rPr kumimoji="0" lang="it-IT"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World Anti-Doping Agency</a:t>
            </a:r>
            <a:r>
              <a:rPr kumimoji="0" lang="it-IT"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l'agenzia internazionale che varò il Codice mondiale anti-doping, in seguito accettato dalle federazioni sportive nazionali.</a:t>
            </a:r>
            <a:endParaRPr kumimoji="0" lang="it-IT"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CasellaDiTesto 3"/>
          <p:cNvSpPr txBox="1"/>
          <p:nvPr/>
        </p:nvSpPr>
        <p:spPr>
          <a:xfrm>
            <a:off x="1691680" y="332656"/>
            <a:ext cx="6336704" cy="646331"/>
          </a:xfrm>
          <a:prstGeom prst="rect">
            <a:avLst/>
          </a:prstGeom>
          <a:noFill/>
        </p:spPr>
        <p:txBody>
          <a:bodyPr wrap="square" rtlCol="0">
            <a:spAutoFit/>
          </a:bodyPr>
          <a:lstStyle/>
          <a:p>
            <a:r>
              <a:rPr lang="it-IT" sz="3600" b="1" dirty="0" smtClean="0">
                <a:effectLst>
                  <a:outerShdw blurRad="38100" dist="38100" dir="2700000" algn="tl">
                    <a:srgbClr val="000000">
                      <a:alpha val="43137"/>
                    </a:srgbClr>
                  </a:outerShdw>
                </a:effectLst>
                <a:latin typeface="Algerian" pitchFamily="82" charset="0"/>
                <a:ea typeface="Times New Roman" pitchFamily="18" charset="0"/>
                <a:cs typeface="Times New Roman" pitchFamily="18" charset="0"/>
              </a:rPr>
              <a:t>La lotta contro il doping </a:t>
            </a:r>
            <a:endParaRPr lang="it-IT" sz="3600" b="1" dirty="0">
              <a:effectLst>
                <a:outerShdw blurRad="38100" dist="38100" dir="2700000" algn="tl">
                  <a:srgbClr val="000000">
                    <a:alpha val="43137"/>
                  </a:srgbClr>
                </a:outerShdw>
              </a:effectLst>
              <a:latin typeface="Algerian" pitchFamily="82" charset="0"/>
            </a:endParaRPr>
          </a:p>
        </p:txBody>
      </p:sp>
      <p:sp>
        <p:nvSpPr>
          <p:cNvPr id="5" name="Freccia a destra rientrata 4">
            <a:hlinkClick r:id="rId3" action="ppaction://hlinksldjump"/>
          </p:cNvPr>
          <p:cNvSpPr/>
          <p:nvPr/>
        </p:nvSpPr>
        <p:spPr>
          <a:xfrm rot="10800000">
            <a:off x="179512" y="6237312"/>
            <a:ext cx="504056" cy="476672"/>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dirty="0"/>
          </a:p>
        </p:txBody>
      </p:sp>
      <p:sp>
        <p:nvSpPr>
          <p:cNvPr id="6" name="Onda 1 5"/>
          <p:cNvSpPr/>
          <p:nvPr/>
        </p:nvSpPr>
        <p:spPr>
          <a:xfrm>
            <a:off x="8028384" y="6281936"/>
            <a:ext cx="936104" cy="576064"/>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400" dirty="0" smtClean="0">
                <a:effectLst>
                  <a:outerShdw blurRad="38100" dist="38100" dir="2700000" algn="tl">
                    <a:srgbClr val="000000">
                      <a:alpha val="43137"/>
                    </a:srgbClr>
                  </a:outerShdw>
                </a:effectLst>
                <a:latin typeface="Amienne" pitchFamily="82" charset="0"/>
                <a:hlinkClick r:id="rId4" action="ppaction://hlinksldjump"/>
              </a:rPr>
              <a:t>Materie</a:t>
            </a:r>
            <a:endParaRPr lang="it-IT" sz="2400" dirty="0">
              <a:effectLst>
                <a:outerShdw blurRad="38100" dist="38100" dir="2700000" algn="tl">
                  <a:srgbClr val="000000">
                    <a:alpha val="43137"/>
                  </a:srgbClr>
                </a:outerShdw>
              </a:effectLst>
              <a:latin typeface="Amienne" pitchFamily="82"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45057"/>
                                        </p:tgtEl>
                                        <p:attrNameLst>
                                          <p:attrName>style.visibility</p:attrName>
                                        </p:attrNameLst>
                                      </p:cBhvr>
                                      <p:to>
                                        <p:strVal val="visible"/>
                                      </p:to>
                                    </p:set>
                                    <p:animEffect transition="in" filter="fade">
                                      <p:cBhvr>
                                        <p:cTn id="13" dur="3000"/>
                                        <p:tgtEl>
                                          <p:spTgt spid="45057"/>
                                        </p:tgtEl>
                                      </p:cBhvr>
                                    </p:animEffect>
                                    <p:anim calcmode="lin" valueType="num">
                                      <p:cBhvr>
                                        <p:cTn id="14" dur="3000" fill="hold"/>
                                        <p:tgtEl>
                                          <p:spTgt spid="45057"/>
                                        </p:tgtEl>
                                        <p:attrNameLst>
                                          <p:attrName>ppt_x</p:attrName>
                                        </p:attrNameLst>
                                      </p:cBhvr>
                                      <p:tavLst>
                                        <p:tav tm="0">
                                          <p:val>
                                            <p:strVal val="#ppt_x"/>
                                          </p:val>
                                        </p:tav>
                                        <p:tav tm="100000">
                                          <p:val>
                                            <p:strVal val="#ppt_x"/>
                                          </p:val>
                                        </p:tav>
                                      </p:tavLst>
                                    </p:anim>
                                    <p:anim calcmode="lin" valueType="num">
                                      <p:cBhvr>
                                        <p:cTn id="15" dur="3000" fill="hold"/>
                                        <p:tgtEl>
                                          <p:spTgt spid="450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403648" y="0"/>
            <a:ext cx="6480048" cy="2301240"/>
          </a:xfrm>
        </p:spPr>
        <p:txBody>
          <a:bodyPr/>
          <a:lstStyle/>
          <a:p>
            <a:pPr algn="ctr"/>
            <a:r>
              <a:rPr lang="it-IT"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stellar" pitchFamily="18" charset="0"/>
              </a:rPr>
              <a:t>The mafia</a:t>
            </a:r>
            <a:endParaRPr lang="it-IT"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stellar" pitchFamily="18" charset="0"/>
            </a:endParaRPr>
          </a:p>
        </p:txBody>
      </p:sp>
      <p:sp>
        <p:nvSpPr>
          <p:cNvPr id="4" name="CasellaDiTesto 3"/>
          <p:cNvSpPr txBox="1"/>
          <p:nvPr/>
        </p:nvSpPr>
        <p:spPr>
          <a:xfrm>
            <a:off x="611560" y="2060848"/>
            <a:ext cx="7632848" cy="5078313"/>
          </a:xfrm>
          <a:prstGeom prst="rect">
            <a:avLst/>
          </a:prstGeom>
          <a:noFill/>
        </p:spPr>
        <p:txBody>
          <a:bodyPr wrap="square" rtlCol="0">
            <a:spAutoFit/>
          </a:bodyPr>
          <a:lstStyle/>
          <a:p>
            <a:pPr algn="ctr">
              <a:buFont typeface="Courier New" pitchFamily="49" charset="0"/>
              <a:buChar char="o"/>
            </a:pPr>
            <a:r>
              <a:rPr lang="it-IT" sz="3600" dirty="0" smtClean="0">
                <a:solidFill>
                  <a:schemeClr val="bg1"/>
                </a:solidFill>
                <a:latin typeface="Arial Rounded MT Bold" pitchFamily="34" charset="0"/>
              </a:rPr>
              <a:t> </a:t>
            </a:r>
            <a:r>
              <a:rPr lang="it-IT" sz="3600" dirty="0" smtClean="0">
                <a:solidFill>
                  <a:schemeClr val="bg1"/>
                </a:solidFill>
                <a:latin typeface="Century" pitchFamily="18" charset="0"/>
              </a:rPr>
              <a:t>Etymology</a:t>
            </a:r>
            <a:endParaRPr lang="en-US" sz="3600" dirty="0" smtClean="0">
              <a:solidFill>
                <a:schemeClr val="bg1"/>
              </a:solidFill>
              <a:latin typeface="Century" pitchFamily="18" charset="0"/>
            </a:endParaRPr>
          </a:p>
          <a:p>
            <a:pPr algn="ctr">
              <a:buFont typeface="Courier New" pitchFamily="49" charset="0"/>
              <a:buChar char="o"/>
            </a:pPr>
            <a:r>
              <a:rPr lang="it-IT" sz="3600" dirty="0" smtClean="0">
                <a:solidFill>
                  <a:schemeClr val="bg1"/>
                </a:solidFill>
                <a:latin typeface="Century" pitchFamily="18" charset="0"/>
              </a:rPr>
              <a:t>Map:</a:t>
            </a:r>
          </a:p>
          <a:p>
            <a:pPr lvl="1" algn="ctr">
              <a:buFont typeface="Arial" pitchFamily="34" charset="0"/>
              <a:buChar char="•"/>
            </a:pPr>
            <a:r>
              <a:rPr lang="it-IT" sz="3600" dirty="0" smtClean="0">
                <a:solidFill>
                  <a:schemeClr val="bg1"/>
                </a:solidFill>
                <a:latin typeface="Century" pitchFamily="18" charset="0"/>
              </a:rPr>
              <a:t>How is it organized</a:t>
            </a:r>
          </a:p>
          <a:p>
            <a:pPr lvl="1" algn="ctr">
              <a:buFont typeface="Courier New" pitchFamily="49" charset="0"/>
              <a:buChar char="o"/>
            </a:pPr>
            <a:r>
              <a:rPr lang="it-IT" sz="3600" dirty="0">
                <a:solidFill>
                  <a:schemeClr val="bg1"/>
                </a:solidFill>
                <a:latin typeface="Century" pitchFamily="18" charset="0"/>
              </a:rPr>
              <a:t> </a:t>
            </a:r>
            <a:r>
              <a:rPr lang="it-IT" sz="3600" dirty="0" smtClean="0">
                <a:solidFill>
                  <a:schemeClr val="bg1"/>
                </a:solidFill>
                <a:latin typeface="Century" pitchFamily="18" charset="0"/>
              </a:rPr>
              <a:t>Ending</a:t>
            </a:r>
          </a:p>
          <a:p>
            <a:endParaRPr lang="en-US" sz="3600" dirty="0" smtClean="0">
              <a:latin typeface="Century" pitchFamily="18" charset="0"/>
            </a:endParaRPr>
          </a:p>
          <a:p>
            <a:pPr>
              <a:buFont typeface="Courier New" pitchFamily="49" charset="0"/>
              <a:buChar char="o"/>
            </a:pPr>
            <a:endParaRPr lang="en-US" sz="3600" dirty="0" smtClean="0">
              <a:latin typeface="Century" pitchFamily="18" charset="0"/>
            </a:endParaRPr>
          </a:p>
          <a:p>
            <a:pPr>
              <a:buFont typeface="Courier New" pitchFamily="49" charset="0"/>
              <a:buChar char="o"/>
            </a:pPr>
            <a:endParaRPr lang="en-US" sz="3600" dirty="0" smtClean="0">
              <a:latin typeface="Century" pitchFamily="18" charset="0"/>
            </a:endParaRPr>
          </a:p>
          <a:p>
            <a:pPr>
              <a:buFont typeface="Courier New" pitchFamily="49" charset="0"/>
              <a:buChar char="o"/>
            </a:pPr>
            <a:endParaRPr lang="en-US" sz="3600" dirty="0" smtClean="0">
              <a:latin typeface="Arial Rounded MT Bold" pitchFamily="34" charset="0"/>
            </a:endParaRPr>
          </a:p>
          <a:p>
            <a:pPr>
              <a:buFont typeface="Courier New" pitchFamily="49" charset="0"/>
              <a:buChar char="o"/>
            </a:pPr>
            <a:endParaRPr lang="it-IT" dirty="0" smtClean="0"/>
          </a:p>
          <a:p>
            <a:pPr>
              <a:buFont typeface="Courier New" pitchFamily="49" charset="0"/>
              <a:buChar char="o"/>
            </a:pPr>
            <a:endParaRPr lang="it-IT" dirty="0"/>
          </a:p>
        </p:txBody>
      </p:sp>
      <p:sp>
        <p:nvSpPr>
          <p:cNvPr id="5" name="Onda 1 4"/>
          <p:cNvSpPr/>
          <p:nvPr/>
        </p:nvSpPr>
        <p:spPr>
          <a:xfrm>
            <a:off x="7884368" y="188640"/>
            <a:ext cx="936104" cy="576064"/>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400" dirty="0" smtClean="0">
                <a:effectLst>
                  <a:outerShdw blurRad="38100" dist="38100" dir="2700000" algn="tl">
                    <a:srgbClr val="000000">
                      <a:alpha val="43137"/>
                    </a:srgbClr>
                  </a:outerShdw>
                </a:effectLst>
                <a:latin typeface="Amienne" pitchFamily="82" charset="0"/>
                <a:hlinkClick r:id="rId2" action="ppaction://hlinksldjump"/>
              </a:rPr>
              <a:t>Materie</a:t>
            </a:r>
            <a:endParaRPr lang="it-IT" sz="2400" dirty="0">
              <a:effectLst>
                <a:outerShdw blurRad="38100" dist="38100" dir="2700000" algn="tl">
                  <a:srgbClr val="000000">
                    <a:alpha val="43137"/>
                  </a:srgbClr>
                </a:outerShdw>
              </a:effectLst>
              <a:latin typeface="Amienne" pitchFamily="82" charset="0"/>
            </a:endParaRPr>
          </a:p>
        </p:txBody>
      </p:sp>
      <p:sp>
        <p:nvSpPr>
          <p:cNvPr id="6" name="Freccia a destra rientrata 5"/>
          <p:cNvSpPr/>
          <p:nvPr/>
        </p:nvSpPr>
        <p:spPr>
          <a:xfrm>
            <a:off x="8460432" y="6381328"/>
            <a:ext cx="504056" cy="476672"/>
          </a:xfrm>
          <a:prstGeom prst="notchedRightArrow">
            <a:avLst/>
          </a:prstGeom>
        </p:spPr>
        <p:style>
          <a:lnRef idx="0">
            <a:schemeClr val="dk1"/>
          </a:lnRef>
          <a:fillRef idx="1002">
            <a:schemeClr val="dk1"/>
          </a:fillRef>
          <a:effectRef idx="3">
            <a:schemeClr val="dk1"/>
          </a:effectRef>
          <a:fontRef idx="minor">
            <a:schemeClr val="lt1"/>
          </a:fontRef>
        </p:style>
        <p:txBody>
          <a:bodyPr rtlCol="0" anchor="ctr"/>
          <a:lstStyle/>
          <a:p>
            <a:pPr algn="ctr"/>
            <a:endParaRPr lang="it-IT"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TotalTime>
  <Words>3067</Words>
  <Application>Microsoft Office PowerPoint</Application>
  <PresentationFormat>Presentazione su schermo (4:3)</PresentationFormat>
  <Paragraphs>186</Paragraphs>
  <Slides>31</Slides>
  <Notes>0</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Tema di Office</vt:lpstr>
      <vt:lpstr>Diapositiva 1</vt:lpstr>
      <vt:lpstr>Materie</vt:lpstr>
      <vt:lpstr>Diapositiva 3</vt:lpstr>
      <vt:lpstr>Diapositiva 4</vt:lpstr>
      <vt:lpstr>Diapositiva 5</vt:lpstr>
      <vt:lpstr>Diapositiva 6</vt:lpstr>
      <vt:lpstr>Diapositiva 7</vt:lpstr>
      <vt:lpstr>Diapositiva 8</vt:lpstr>
      <vt:lpstr>The mafia</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Lo stalking </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Compan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q</dc:creator>
  <cp:lastModifiedBy>Utente</cp:lastModifiedBy>
  <cp:revision>66</cp:revision>
  <dcterms:created xsi:type="dcterms:W3CDTF">2016-02-06T03:24:41Z</dcterms:created>
  <dcterms:modified xsi:type="dcterms:W3CDTF">2016-02-21T12:59:37Z</dcterms:modified>
</cp:coreProperties>
</file>