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9" r:id="rId7"/>
    <p:sldId id="265" r:id="rId8"/>
    <p:sldId id="260" r:id="rId9"/>
    <p:sldId id="264" r:id="rId10"/>
    <p:sldId id="259" r:id="rId11"/>
    <p:sldId id="266" r:id="rId12"/>
    <p:sldId id="268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3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19/02/2016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19/02/2016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19/02/2016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19/02/2016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19/02/2016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19/02/2016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19/02/2016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19/02/2016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19/02/2016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19/02/2016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19/02/2016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19/02/2016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tx2">
              <a:lumMod val="60000"/>
              <a:lumOff val="40000"/>
            </a:schemeClr>
          </a:fgClr>
          <a:bgClr>
            <a:schemeClr val="accent2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 rot="568201">
            <a:off x="1052595" y="3016742"/>
            <a:ext cx="40914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latin typeface="AR CENA" pitchFamily="2" charset="0"/>
                <a:cs typeface="Arial" pitchFamily="34" charset="0"/>
              </a:rPr>
              <a:t>Prof.</a:t>
            </a:r>
          </a:p>
          <a:p>
            <a:pPr algn="ctr"/>
            <a:r>
              <a:rPr lang="it-IT" sz="4000" b="1" dirty="0" smtClean="0">
                <a:latin typeface="AR CENA" pitchFamily="2" charset="0"/>
                <a:cs typeface="Arial" pitchFamily="34" charset="0"/>
              </a:rPr>
              <a:t> Manna  Gilda    Rosa</a:t>
            </a:r>
            <a:endParaRPr lang="it-IT" sz="4000" b="1" dirty="0">
              <a:latin typeface="AR CENA" pitchFamily="2" charset="0"/>
              <a:cs typeface="Arial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557293" y="5301208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latin typeface="Arial" pitchFamily="34" charset="0"/>
                <a:cs typeface="Arial" pitchFamily="34" charset="0"/>
              </a:rPr>
              <a:t>4 AFM. </a:t>
            </a:r>
          </a:p>
          <a:p>
            <a:pPr algn="ctr"/>
            <a:r>
              <a:rPr lang="it-IT" sz="2400" b="1" dirty="0" smtClean="0">
                <a:latin typeface="AR CENA" pitchFamily="2" charset="0"/>
                <a:cs typeface="Arial" pitchFamily="34" charset="0"/>
              </a:rPr>
              <a:t>Molinari,Ferraro,Gualtieri,Turco,</a:t>
            </a:r>
          </a:p>
          <a:p>
            <a:pPr algn="ctr"/>
            <a:r>
              <a:rPr lang="it-IT" sz="2400" b="1" dirty="0" smtClean="0">
                <a:latin typeface="AR CENA" pitchFamily="2" charset="0"/>
                <a:cs typeface="Arial" pitchFamily="34" charset="0"/>
              </a:rPr>
              <a:t>Gelmo</a:t>
            </a:r>
            <a:endParaRPr lang="it-IT" sz="2400" b="1" dirty="0">
              <a:latin typeface="AR CENA" pitchFamily="2" charset="0"/>
              <a:cs typeface="Arial" pitchFamily="34" charset="0"/>
            </a:endParaRPr>
          </a:p>
        </p:txBody>
      </p:sp>
      <p:pic>
        <p:nvPicPr>
          <p:cNvPr id="2" name="Picture 2" descr="banner con Sirio e ITS 20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3" y="147697"/>
            <a:ext cx="8965975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1"/>
                </a:solidFill>
                <a:latin typeface="Adelyne" pitchFamily="2" charset="0"/>
              </a:rPr>
              <a:t>Testimonianze</a:t>
            </a:r>
            <a:endParaRPr lang="it-IT" dirty="0">
              <a:solidFill>
                <a:schemeClr val="bg1"/>
              </a:solidFill>
              <a:latin typeface="Adelyne" pitchFamily="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525963"/>
          </a:xfrm>
        </p:spPr>
        <p:txBody>
          <a:bodyPr>
            <a:normAutofit fontScale="92500"/>
          </a:bodyPr>
          <a:lstStyle/>
          <a:p>
            <a:pPr marL="228600" indent="-228600" algn="ctr">
              <a:buNone/>
            </a:pPr>
            <a:r>
              <a:rPr lang="it-IT" sz="2000" dirty="0" smtClean="0">
                <a:solidFill>
                  <a:schemeClr val="bg1"/>
                </a:solidFill>
                <a:latin typeface="Berlin Sans FB" pitchFamily="34" charset="0"/>
              </a:rPr>
              <a:t>Anna, il nome è di fantasia, ha subito per diversi anni </a:t>
            </a:r>
            <a:r>
              <a:rPr lang="it-IT" sz="2000" b="1" dirty="0" smtClean="0">
                <a:solidFill>
                  <a:schemeClr val="bg1"/>
                </a:solidFill>
                <a:latin typeface="Berlin Sans FB" pitchFamily="34" charset="0"/>
              </a:rPr>
              <a:t>percosse fisiche e violenza psicologica</a:t>
            </a:r>
            <a:r>
              <a:rPr lang="it-IT" sz="2000" dirty="0" smtClean="0">
                <a:solidFill>
                  <a:schemeClr val="bg1"/>
                </a:solidFill>
                <a:latin typeface="Berlin Sans FB" pitchFamily="34" charset="0"/>
              </a:rPr>
              <a:t>, fino a quando, un giorno, ha deciso di lasciare il responsabile di tanto male, il suo compagno Mario. Una decisione che l’ha fatta diventare vittima di </a:t>
            </a:r>
            <a:r>
              <a:rPr lang="it-IT" sz="2000" b="1" dirty="0" smtClean="0">
                <a:solidFill>
                  <a:schemeClr val="bg1"/>
                </a:solidFill>
                <a:latin typeface="Berlin Sans FB" pitchFamily="34" charset="0"/>
              </a:rPr>
              <a:t>stalking</a:t>
            </a:r>
            <a:r>
              <a:rPr lang="it-IT" sz="2000" dirty="0" smtClean="0">
                <a:solidFill>
                  <a:schemeClr val="bg1"/>
                </a:solidFill>
                <a:latin typeface="Berlin Sans FB" pitchFamily="34" charset="0"/>
              </a:rPr>
              <a:t>: Mario la pedinava e le telefonava continuamente. Per lui, Anna era solo sua.</a:t>
            </a:r>
          </a:p>
          <a:p>
            <a:pPr marL="228600" indent="-228600" algn="ctr">
              <a:buNone/>
            </a:pPr>
            <a:r>
              <a:rPr lang="it-IT" sz="2000" dirty="0" smtClean="0">
                <a:solidFill>
                  <a:schemeClr val="bg1"/>
                </a:solidFill>
                <a:latin typeface="Berlin Sans FB" pitchFamily="34" charset="0"/>
              </a:rPr>
              <a:t>Un giorno Anna, stanca di quella condizione, si è fatta coraggio e </a:t>
            </a:r>
            <a:r>
              <a:rPr lang="it-IT" sz="2000" b="1" dirty="0" smtClean="0">
                <a:solidFill>
                  <a:schemeClr val="bg1"/>
                </a:solidFill>
                <a:latin typeface="Berlin Sans FB" pitchFamily="34" charset="0"/>
              </a:rPr>
              <a:t>ha denunciato</a:t>
            </a:r>
            <a:r>
              <a:rPr lang="it-IT" sz="2000" dirty="0" smtClean="0">
                <a:solidFill>
                  <a:schemeClr val="bg1"/>
                </a:solidFill>
                <a:latin typeface="Berlin Sans FB" pitchFamily="34" charset="0"/>
              </a:rPr>
              <a:t> Mario per stalking. L’iniziale esitazione della polizia davanti al suo racconto di violenza, è stato però un ulteriore ostacolo per lei. Gli agenti facevano fatica a credere che un uomo conosciuto in paese e con un’ottima reputazione potesse essere l’autore di tanta violenza fisica e psicologica. Nei piccoli paesi di provincia capita che gli agenti siano disorientati, nel momento in cui si trovano di fronte a una denuncia per stalking. Così hanno poi spiegato ad Anna gli operatori dello sportello antistalking a cui si era rivolta.  Il procedimento ha fatto comunque il suo corso, Mario è stato infatti</a:t>
            </a:r>
            <a:r>
              <a:rPr lang="it-IT" sz="2000" b="1" dirty="0" smtClean="0">
                <a:solidFill>
                  <a:schemeClr val="bg1"/>
                </a:solidFill>
                <a:latin typeface="Berlin Sans FB" pitchFamily="34" charset="0"/>
              </a:rPr>
              <a:t> processato</a:t>
            </a:r>
            <a:r>
              <a:rPr lang="it-IT" sz="2000" dirty="0" smtClean="0">
                <a:solidFill>
                  <a:schemeClr val="bg1"/>
                </a:solidFill>
                <a:latin typeface="Berlin Sans FB" pitchFamily="34" charset="0"/>
              </a:rPr>
              <a:t> e ha scontato la sua pena agli </a:t>
            </a:r>
            <a:r>
              <a:rPr lang="it-IT" sz="2000" b="1" dirty="0" smtClean="0">
                <a:solidFill>
                  <a:schemeClr val="bg1"/>
                </a:solidFill>
                <a:latin typeface="Berlin Sans FB" pitchFamily="34" charset="0"/>
              </a:rPr>
              <a:t>arresti domiciliari</a:t>
            </a:r>
            <a:r>
              <a:rPr lang="it-IT" sz="2000" dirty="0" smtClean="0">
                <a:latin typeface="Berlin Sans FB" pitchFamily="34" charset="0"/>
              </a:rPr>
              <a:t>.</a:t>
            </a:r>
            <a:endParaRPr lang="it-IT" sz="2000" dirty="0">
              <a:latin typeface="Berlin Sans FB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it-IT" dirty="0" smtClean="0">
                <a:solidFill>
                  <a:schemeClr val="bg1"/>
                </a:solidFill>
              </a:rPr>
              <a:t> </a:t>
            </a:r>
            <a:r>
              <a:rPr lang="it-IT" dirty="0" smtClean="0">
                <a:solidFill>
                  <a:schemeClr val="bg1"/>
                </a:solidFill>
                <a:latin typeface="Berlin Sans FB" pitchFamily="34" charset="0"/>
              </a:rPr>
              <a:t>Anna è ancora viva ma,la sua vita sarà condizionata per sempre e non tornerà mai più a essere la persona che era, ma è ancora viva. Per molte altre donne invece, l’epilogo è stato diverso. Nel 2013 ne sono morte 128. Queste vittime non potranno più far sentire la loro voce, uccise da chi, come Mario, diceva di amarle troppo.</a:t>
            </a:r>
          </a:p>
        </p:txBody>
      </p:sp>
      <p:sp>
        <p:nvSpPr>
          <p:cNvPr id="4" name="Freccia in giù 3"/>
          <p:cNvSpPr/>
          <p:nvPr/>
        </p:nvSpPr>
        <p:spPr>
          <a:xfrm>
            <a:off x="3995936" y="476672"/>
            <a:ext cx="1224136" cy="1440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guidapsicologia.it/wp-content/foto/stalkin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412776"/>
            <a:ext cx="6571998" cy="388843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771800" y="1772815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chemeClr val="bg1"/>
                </a:solidFill>
                <a:latin typeface="Adelyne" pitchFamily="2" charset="0"/>
              </a:rPr>
              <a:t>ARGOMENTO</a:t>
            </a:r>
            <a:endParaRPr lang="it-IT" sz="3200" b="1" dirty="0">
              <a:solidFill>
                <a:schemeClr val="bg1"/>
              </a:solidFill>
              <a:latin typeface="Adelyne" pitchFamily="2" charset="0"/>
            </a:endParaRPr>
          </a:p>
        </p:txBody>
      </p:sp>
      <p:sp>
        <p:nvSpPr>
          <p:cNvPr id="5" name="Elaborazione 4"/>
          <p:cNvSpPr/>
          <p:nvPr/>
        </p:nvSpPr>
        <p:spPr>
          <a:xfrm>
            <a:off x="2907640" y="116632"/>
            <a:ext cx="3146648" cy="140473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spc="600" dirty="0" smtClean="0">
                <a:latin typeface="Adelyne" pitchFamily="2" charset="0"/>
              </a:rPr>
              <a:t>EDUCAZIONE ALLA LEGALITA’’</a:t>
            </a:r>
            <a:endParaRPr lang="it-IT" sz="2000" b="1" spc="600" dirty="0">
              <a:latin typeface="Adelyne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357590"/>
            <a:ext cx="6480720" cy="4166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spc="-150" dirty="0" smtClean="0">
                <a:solidFill>
                  <a:srgbClr val="FF0000"/>
                </a:solidFill>
                <a:latin typeface="Adelyne" pitchFamily="2" charset="0"/>
              </a:rPr>
              <a:t>CHE COS’E LO STALKING </a:t>
            </a:r>
            <a:r>
              <a:rPr lang="it-IT" b="1" spc="-150" dirty="0" smtClean="0">
                <a:solidFill>
                  <a:srgbClr val="FF0000"/>
                </a:solidFill>
                <a:latin typeface="AR ESSENCE" pitchFamily="2" charset="0"/>
              </a:rPr>
              <a:t>?</a:t>
            </a:r>
            <a:endParaRPr lang="it-IT" b="1" spc="-150" dirty="0">
              <a:solidFill>
                <a:srgbClr val="FF0000"/>
              </a:solidFill>
              <a:latin typeface="AR ESSENCE" pitchFamily="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400" dirty="0">
                <a:solidFill>
                  <a:schemeClr val="bg1"/>
                </a:solidFill>
                <a:latin typeface="Berlin Sans FB" pitchFamily="34" charset="0"/>
                <a:cs typeface="Arabic Typesetting" pitchFamily="66" charset="-78"/>
              </a:rPr>
              <a:t>Con il termine “stalking” si intende un insieme di comportamenti tramite i quali una persona affligge un’altra con intrusioni e comunicazioni ripetute e indesiderate, a tal punto da provocargli ansia o </a:t>
            </a:r>
            <a:r>
              <a:rPr lang="it-IT" sz="2400" dirty="0" smtClean="0">
                <a:solidFill>
                  <a:schemeClr val="bg1"/>
                </a:solidFill>
                <a:latin typeface="Berlin Sans FB" pitchFamily="34" charset="0"/>
                <a:cs typeface="Arabic Typesetting" pitchFamily="66" charset="-78"/>
              </a:rPr>
              <a:t>paura.</a:t>
            </a:r>
          </a:p>
          <a:p>
            <a:pPr marL="0" indent="0" algn="ctr">
              <a:buNone/>
            </a:pPr>
            <a:r>
              <a:rPr lang="it-IT" sz="2400" b="1" dirty="0">
                <a:solidFill>
                  <a:srgbClr val="FF0000"/>
                </a:solidFill>
                <a:latin typeface="Adelyne" pitchFamily="2" charset="0"/>
              </a:rPr>
              <a:t>Chi è lo stalker? </a:t>
            </a:r>
            <a:r>
              <a:rPr lang="it-IT" sz="2400" b="1" dirty="0" smtClean="0">
                <a:solidFill>
                  <a:srgbClr val="FF0000"/>
                </a:solidFill>
                <a:latin typeface="Adelyne" pitchFamily="2" charset="0"/>
              </a:rPr>
              <a:t>Perché </a:t>
            </a:r>
            <a:r>
              <a:rPr lang="it-IT" sz="2400" b="1" dirty="0">
                <a:solidFill>
                  <a:srgbClr val="FF0000"/>
                </a:solidFill>
                <a:latin typeface="Adelyne" pitchFamily="2" charset="0"/>
              </a:rPr>
              <a:t>lo fa</a:t>
            </a:r>
            <a:r>
              <a:rPr lang="it-IT" sz="2400" b="1" dirty="0" smtClean="0">
                <a:solidFill>
                  <a:srgbClr val="FF0000"/>
                </a:solidFill>
                <a:latin typeface="Adelyne" pitchFamily="2" charset="0"/>
              </a:rPr>
              <a:t>?</a:t>
            </a:r>
          </a:p>
          <a:p>
            <a:pPr marL="0" indent="0" algn="ctr">
              <a:buNone/>
            </a:pPr>
            <a:r>
              <a:rPr lang="it-IT" sz="2000" dirty="0">
                <a:solidFill>
                  <a:schemeClr val="bg1"/>
                </a:solidFill>
                <a:latin typeface="Berlin Sans FB" pitchFamily="34" charset="0"/>
                <a:cs typeface="Arabic Typesetting" pitchFamily="66" charset="-78"/>
              </a:rPr>
              <a:t>Lo stalker </a:t>
            </a:r>
            <a:r>
              <a:rPr lang="it-IT" sz="2000" dirty="0" smtClean="0">
                <a:solidFill>
                  <a:schemeClr val="bg1"/>
                </a:solidFill>
                <a:latin typeface="Berlin Sans FB" pitchFamily="34" charset="0"/>
                <a:cs typeface="Arabic Typesetting" pitchFamily="66" charset="-78"/>
              </a:rPr>
              <a:t>può </a:t>
            </a:r>
            <a:r>
              <a:rPr lang="it-IT" sz="2000" dirty="0">
                <a:solidFill>
                  <a:schemeClr val="bg1"/>
                </a:solidFill>
                <a:latin typeface="Berlin Sans FB" pitchFamily="34" charset="0"/>
                <a:cs typeface="Arabic Typesetting" pitchFamily="66" charset="-78"/>
              </a:rPr>
              <a:t>essere un ex-partner, un conoscente, come un collega o qualcuno conosciuto casualmente, oppure un completo </a:t>
            </a:r>
            <a:r>
              <a:rPr lang="it-IT" sz="2000" dirty="0" smtClean="0">
                <a:solidFill>
                  <a:schemeClr val="bg1"/>
                </a:solidFill>
                <a:latin typeface="Berlin Sans FB" pitchFamily="34" charset="0"/>
                <a:cs typeface="Arabic Typesetting" pitchFamily="66" charset="-78"/>
              </a:rPr>
              <a:t>estraneo. Nella </a:t>
            </a:r>
            <a:r>
              <a:rPr lang="it-IT" sz="2000" dirty="0">
                <a:solidFill>
                  <a:schemeClr val="bg1"/>
                </a:solidFill>
                <a:latin typeface="Berlin Sans FB" pitchFamily="34" charset="0"/>
                <a:cs typeface="Arabic Typesetting" pitchFamily="66" charset="-78"/>
              </a:rPr>
              <a:t>maggior parte dei casi gli stalker sono ex-partner. In genere essi agiscono per recuperare il rapporto precedente o per vendicarsi per essere stati lasciati, oppure per entrambi i motivi. I partner gelosi o portati a controllare il proprio o la propria partner sono </a:t>
            </a:r>
            <a:r>
              <a:rPr lang="it-IT" sz="2000" dirty="0" smtClean="0">
                <a:solidFill>
                  <a:schemeClr val="bg1"/>
                </a:solidFill>
                <a:latin typeface="Berlin Sans FB" pitchFamily="34" charset="0"/>
                <a:cs typeface="Arabic Typesetting" pitchFamily="66" charset="-78"/>
              </a:rPr>
              <a:t>più </a:t>
            </a:r>
            <a:r>
              <a:rPr lang="it-IT" sz="2000" dirty="0">
                <a:solidFill>
                  <a:schemeClr val="bg1"/>
                </a:solidFill>
                <a:latin typeface="Berlin Sans FB" pitchFamily="34" charset="0"/>
                <a:cs typeface="Arabic Typesetting" pitchFamily="66" charset="-78"/>
              </a:rPr>
              <a:t>inclini a porre in essere condotte di stalking, sebbene anche persone timide o con difficolta relazionali possano mettere in atto comportamenti di </a:t>
            </a:r>
            <a:r>
              <a:rPr lang="it-IT" sz="2000" dirty="0" smtClean="0">
                <a:solidFill>
                  <a:schemeClr val="bg1"/>
                </a:solidFill>
                <a:latin typeface="Berlin Sans FB" pitchFamily="34" charset="0"/>
                <a:cs typeface="Arabic Typesetting" pitchFamily="66" charset="-78"/>
              </a:rPr>
              <a:t>stalking</a:t>
            </a:r>
            <a:r>
              <a:rPr lang="it-IT" sz="2000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  <a:endParaRPr lang="it-IT" sz="2000" b="1" dirty="0">
              <a:solidFill>
                <a:schemeClr val="bg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Freccia a destra 3">
            <a:hlinkClick r:id="rId2" action="ppaction://hlinksldjump"/>
          </p:cNvPr>
          <p:cNvSpPr/>
          <p:nvPr/>
        </p:nvSpPr>
        <p:spPr>
          <a:xfrm>
            <a:off x="7740352" y="6093296"/>
            <a:ext cx="978408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latin typeface="Adelyne" pitchFamily="2" charset="0"/>
              </a:rPr>
              <a:t>Quali </a:t>
            </a:r>
            <a:r>
              <a:rPr lang="it-IT" b="1" dirty="0">
                <a:latin typeface="Adelyne" pitchFamily="2" charset="0"/>
              </a:rPr>
              <a:t>sono i pericoli connessi allo stalking?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400" dirty="0" smtClean="0">
                <a:latin typeface="Berlin Sans FB" pitchFamily="34" charset="0"/>
                <a:cs typeface="Arabic Typesetting" pitchFamily="66" charset="-78"/>
              </a:rPr>
              <a:t>La </a:t>
            </a:r>
            <a:r>
              <a:rPr lang="it-IT" sz="2400" dirty="0">
                <a:latin typeface="Berlin Sans FB" pitchFamily="34" charset="0"/>
                <a:cs typeface="Arabic Typesetting" pitchFamily="66" charset="-78"/>
              </a:rPr>
              <a:t>vita della vittima di stalking </a:t>
            </a:r>
            <a:r>
              <a:rPr lang="it-IT" sz="2400" dirty="0" smtClean="0">
                <a:latin typeface="Berlin Sans FB" pitchFamily="34" charset="0"/>
                <a:cs typeface="Arabic Typesetting" pitchFamily="66" charset="-78"/>
              </a:rPr>
              <a:t>può </a:t>
            </a:r>
            <a:r>
              <a:rPr lang="it-IT" sz="2400" dirty="0">
                <a:latin typeface="Berlin Sans FB" pitchFamily="34" charset="0"/>
                <a:cs typeface="Arabic Typesetting" pitchFamily="66" charset="-78"/>
              </a:rPr>
              <a:t>divenire particolarmente difficile: molte persone, per timore di ricevere nuove molestie, hanno paura di uscire di casa, non riescono a mantenere il proprio lavoro, non sono in grado di instaurare nuove relazioni e quindi sono incapaci di salvaguardare la propria </a:t>
            </a:r>
            <a:r>
              <a:rPr lang="it-IT" sz="2400" dirty="0" smtClean="0">
                <a:latin typeface="Berlin Sans FB" pitchFamily="34" charset="0"/>
                <a:cs typeface="Arabic Typesetting" pitchFamily="66" charset="-78"/>
              </a:rPr>
              <a:t>quotidianità. Molte </a:t>
            </a:r>
            <a:r>
              <a:rPr lang="it-IT" sz="2400" dirty="0">
                <a:latin typeface="Berlin Sans FB" pitchFamily="34" charset="0"/>
                <a:cs typeface="Arabic Typesetting" pitchFamily="66" charset="-78"/>
              </a:rPr>
              <a:t>vittime, in seguito a tali esperienze, soffrono di ansia, depressione o disturbo </a:t>
            </a:r>
            <a:r>
              <a:rPr lang="it-IT" sz="2400" dirty="0" smtClean="0">
                <a:latin typeface="Berlin Sans FB" pitchFamily="34" charset="0"/>
                <a:cs typeface="Arabic Typesetting" pitchFamily="66" charset="-78"/>
              </a:rPr>
              <a:t>post-traumatico </a:t>
            </a:r>
            <a:r>
              <a:rPr lang="it-IT" sz="2400" dirty="0">
                <a:latin typeface="Berlin Sans FB" pitchFamily="34" charset="0"/>
                <a:cs typeface="Arabic Typesetting" pitchFamily="66" charset="-78"/>
              </a:rPr>
              <a:t>da </a:t>
            </a:r>
            <a:r>
              <a:rPr lang="it-IT" sz="2400" dirty="0" smtClean="0">
                <a:latin typeface="Berlin Sans FB" pitchFamily="34" charset="0"/>
                <a:cs typeface="Arabic Typesetting" pitchFamily="66" charset="-78"/>
              </a:rPr>
              <a:t>stress. Esiste </a:t>
            </a:r>
            <a:r>
              <a:rPr lang="it-IT" sz="2400" dirty="0">
                <a:latin typeface="Berlin Sans FB" pitchFamily="34" charset="0"/>
                <a:cs typeface="Arabic Typesetting" pitchFamily="66" charset="-78"/>
              </a:rPr>
              <a:t>anche il pericolo, pur limitato, che la vittima possa subire vere e proprie forme di violenza da parte dello stalker. Questo, in particolare, accade laddove lo stalker sia un ex-partner. 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869160"/>
            <a:ext cx="1423046" cy="1423046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288" y="5229200"/>
            <a:ext cx="1650712" cy="16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984402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it-IT" sz="2800" dirty="0" smtClean="0">
                <a:solidFill>
                  <a:schemeClr val="bg1"/>
                </a:solidFill>
                <a:latin typeface="Berlin Sans FB" pitchFamily="34" charset="0"/>
                <a:cs typeface="Arabic Typesetting" pitchFamily="66" charset="-78"/>
              </a:rPr>
              <a:t>Lo stalking è penalmente </a:t>
            </a:r>
            <a:r>
              <a:rPr lang="it-IT" sz="2800" dirty="0">
                <a:solidFill>
                  <a:schemeClr val="bg1"/>
                </a:solidFill>
                <a:latin typeface="Berlin Sans FB" pitchFamily="34" charset="0"/>
                <a:cs typeface="Arabic Typesetting" pitchFamily="66" charset="-78"/>
              </a:rPr>
              <a:t>rilevante in molti ordinamenti; in </a:t>
            </a:r>
            <a:r>
              <a:rPr lang="it-IT" sz="2800" dirty="0" smtClean="0">
                <a:solidFill>
                  <a:schemeClr val="bg1"/>
                </a:solidFill>
                <a:latin typeface="Berlin Sans FB" pitchFamily="34" charset="0"/>
                <a:cs typeface="Arabic Typesetting" pitchFamily="66" charset="-78"/>
              </a:rPr>
              <a:t>quello italiano</a:t>
            </a:r>
            <a:r>
              <a:rPr lang="it-IT" sz="2800" dirty="0">
                <a:solidFill>
                  <a:schemeClr val="bg1"/>
                </a:solidFill>
                <a:latin typeface="Berlin Sans FB" pitchFamily="34" charset="0"/>
                <a:cs typeface="Arabic Typesetting" pitchFamily="66" charset="-78"/>
              </a:rPr>
              <a:t> la fattispecie è rubricata come atti </a:t>
            </a:r>
            <a:r>
              <a:rPr lang="it-IT" sz="2800" dirty="0" smtClean="0">
                <a:solidFill>
                  <a:schemeClr val="bg1"/>
                </a:solidFill>
                <a:latin typeface="Berlin Sans FB" pitchFamily="34" charset="0"/>
                <a:cs typeface="Arabic Typesetting" pitchFamily="66" charset="-78"/>
              </a:rPr>
              <a:t>persecutori, </a:t>
            </a:r>
            <a:r>
              <a:rPr lang="it-IT" sz="2800" dirty="0">
                <a:solidFill>
                  <a:schemeClr val="bg1"/>
                </a:solidFill>
                <a:latin typeface="Berlin Sans FB" pitchFamily="34" charset="0"/>
                <a:cs typeface="Arabic Typesetting" pitchFamily="66" charset="-78"/>
              </a:rPr>
              <a:t>riprendendo una delle diverse locuzioni con le quali è tradotto il </a:t>
            </a:r>
            <a:r>
              <a:rPr lang="it-IT" sz="2800" dirty="0" smtClean="0">
                <a:solidFill>
                  <a:schemeClr val="bg1"/>
                </a:solidFill>
                <a:latin typeface="Berlin Sans FB" pitchFamily="34" charset="0"/>
                <a:cs typeface="Arabic Typesetting" pitchFamily="66" charset="-78"/>
              </a:rPr>
              <a:t>termine </a:t>
            </a:r>
            <a:r>
              <a:rPr lang="it-IT" sz="2800" i="1" dirty="0" smtClean="0">
                <a:solidFill>
                  <a:schemeClr val="bg1"/>
                </a:solidFill>
                <a:latin typeface="Berlin Sans FB" pitchFamily="34" charset="0"/>
                <a:cs typeface="Arabic Typesetting" pitchFamily="66" charset="-78"/>
              </a:rPr>
              <a:t>stalking</a:t>
            </a:r>
            <a:r>
              <a:rPr lang="it-IT" sz="2800" dirty="0">
                <a:solidFill>
                  <a:schemeClr val="bg1"/>
                </a:solidFill>
                <a:latin typeface="Berlin Sans FB" pitchFamily="34" charset="0"/>
                <a:cs typeface="Arabic Typesetting" pitchFamily="66" charset="-78"/>
              </a:rPr>
              <a:t>. Il fenomeno è anche </a:t>
            </a:r>
            <a:r>
              <a:rPr lang="it-IT" sz="2800" dirty="0" smtClean="0">
                <a:solidFill>
                  <a:schemeClr val="bg1"/>
                </a:solidFill>
                <a:latin typeface="Berlin Sans FB" pitchFamily="34" charset="0"/>
                <a:cs typeface="Arabic Typesetting" pitchFamily="66" charset="-78"/>
              </a:rPr>
              <a:t>chiamato </a:t>
            </a:r>
            <a:r>
              <a:rPr lang="it-IT" sz="2800" dirty="0">
                <a:solidFill>
                  <a:schemeClr val="bg1"/>
                </a:solidFill>
                <a:latin typeface="Berlin Sans FB" pitchFamily="34" charset="0"/>
                <a:cs typeface="Arabic Typesetting" pitchFamily="66" charset="-78"/>
              </a:rPr>
              <a:t>sindrome del molestatore assillante</a:t>
            </a:r>
            <a:r>
              <a:rPr lang="it-IT" sz="2800" dirty="0" smtClean="0">
                <a:solidFill>
                  <a:schemeClr val="bg1"/>
                </a:solidFill>
                <a:latin typeface="Berlin Sans FB" pitchFamily="34" charset="0"/>
                <a:cs typeface="Arabic Typesetting" pitchFamily="66" charset="-78"/>
              </a:rPr>
              <a:t>.</a:t>
            </a:r>
          </a:p>
          <a:p>
            <a:pPr marL="0" indent="0">
              <a:buNone/>
            </a:pPr>
            <a:r>
              <a:rPr lang="it-IT" sz="2000" dirty="0" err="1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-</a:t>
            </a:r>
            <a:r>
              <a:rPr lang="it-IT" sz="2000" dirty="0" err="1">
                <a:solidFill>
                  <a:schemeClr val="bg1"/>
                </a:solidFill>
                <a:latin typeface="Adelyne" pitchFamily="2" charset="0"/>
                <a:cs typeface="Aharoni" pitchFamily="2" charset="-79"/>
              </a:rPr>
              <a:t>S</a:t>
            </a:r>
            <a:r>
              <a:rPr lang="it-IT" sz="2000" dirty="0" err="1" smtClean="0">
                <a:solidFill>
                  <a:schemeClr val="bg1"/>
                </a:solidFill>
                <a:latin typeface="Adelyne" pitchFamily="2" charset="0"/>
                <a:cs typeface="Aharoni" pitchFamily="2" charset="-79"/>
              </a:rPr>
              <a:t>talking</a:t>
            </a:r>
            <a:r>
              <a:rPr lang="it-IT" sz="2000" dirty="0" smtClean="0">
                <a:solidFill>
                  <a:schemeClr val="bg1"/>
                </a:solidFill>
                <a:latin typeface="Adelyne" pitchFamily="2" charset="0"/>
                <a:cs typeface="Aharoni" pitchFamily="2" charset="-79"/>
              </a:rPr>
              <a:t> nell’ordinamento italiano:</a:t>
            </a:r>
          </a:p>
          <a:p>
            <a:pPr marL="0" indent="0">
              <a:buNone/>
            </a:pPr>
            <a:r>
              <a:rPr lang="it-IT" sz="2000" dirty="0">
                <a:solidFill>
                  <a:schemeClr val="bg1"/>
                </a:solidFill>
                <a:latin typeface="Berlin Sans FB" pitchFamily="34" charset="0"/>
                <a:cs typeface="Arabic Typesetting" pitchFamily="66" charset="-78"/>
              </a:rPr>
              <a:t>In Italia le condotte tipiche dello </a:t>
            </a:r>
            <a:r>
              <a:rPr lang="it-IT" sz="2000" i="1" dirty="0">
                <a:solidFill>
                  <a:schemeClr val="bg1"/>
                </a:solidFill>
                <a:latin typeface="Berlin Sans FB" pitchFamily="34" charset="0"/>
                <a:cs typeface="Arabic Typesetting" pitchFamily="66" charset="-78"/>
              </a:rPr>
              <a:t>stalking</a:t>
            </a:r>
            <a:r>
              <a:rPr lang="it-IT" sz="2000" dirty="0">
                <a:solidFill>
                  <a:schemeClr val="bg1"/>
                </a:solidFill>
                <a:latin typeface="Berlin Sans FB" pitchFamily="34" charset="0"/>
                <a:cs typeface="Arabic Typesetting" pitchFamily="66" charset="-78"/>
              </a:rPr>
              <a:t> configurano il reato di “atti persecutori” (art. 612-bis c.p.), introdotto con il D.L</a:t>
            </a:r>
            <a:r>
              <a:rPr lang="it-IT" sz="2000" dirty="0" smtClean="0">
                <a:solidFill>
                  <a:schemeClr val="bg1"/>
                </a:solidFill>
                <a:latin typeface="Berlin Sans FB" pitchFamily="34" charset="0"/>
                <a:cs typeface="Arabic Typesetting" pitchFamily="66" charset="-78"/>
              </a:rPr>
              <a:t>. 23 </a:t>
            </a:r>
            <a:r>
              <a:rPr lang="it-IT" sz="2000" dirty="0">
                <a:solidFill>
                  <a:schemeClr val="bg1"/>
                </a:solidFill>
                <a:latin typeface="Berlin Sans FB" pitchFamily="34" charset="0"/>
                <a:cs typeface="Arabic Typesetting" pitchFamily="66" charset="-78"/>
              </a:rPr>
              <a:t>febbraio </a:t>
            </a:r>
            <a:r>
              <a:rPr lang="it-IT" sz="2000" dirty="0" smtClean="0">
                <a:solidFill>
                  <a:schemeClr val="bg1"/>
                </a:solidFill>
                <a:latin typeface="Berlin Sans FB" pitchFamily="34" charset="0"/>
                <a:cs typeface="Arabic Typesetting" pitchFamily="66" charset="-78"/>
              </a:rPr>
              <a:t>2009. </a:t>
            </a:r>
            <a:r>
              <a:rPr lang="it-IT" sz="2200" dirty="0" smtClean="0">
                <a:solidFill>
                  <a:schemeClr val="bg1"/>
                </a:solidFill>
                <a:latin typeface="Berlin Sans FB" pitchFamily="34" charset="0"/>
                <a:cs typeface="Arabic Typesetting" pitchFamily="66" charset="-78"/>
              </a:rPr>
              <a:t>La </a:t>
            </a:r>
            <a:r>
              <a:rPr lang="it-IT" sz="2200" dirty="0">
                <a:solidFill>
                  <a:schemeClr val="bg1"/>
                </a:solidFill>
                <a:latin typeface="Berlin Sans FB" pitchFamily="34" charset="0"/>
                <a:cs typeface="Arabic Typesetting" pitchFamily="66" charset="-78"/>
              </a:rPr>
              <a:t>norma introduce nel codice penale l’articolo 612-bis, rubricato “atti persecutori”, che al comma 1 recita:</a:t>
            </a:r>
            <a:r>
              <a:rPr lang="it-IT" sz="2000" dirty="0">
                <a:solidFill>
                  <a:schemeClr val="bg1"/>
                </a:solidFill>
              </a:rPr>
              <a:t> </a:t>
            </a:r>
            <a:r>
              <a:rPr lang="it-IT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« </a:t>
            </a:r>
            <a:r>
              <a:rPr lang="it-IT" sz="2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Salvo che il fatto costituisca più grave reato, è punito con la reclusione da sei mesi a quattro anni chiunque, con condotte reiterate, minaccia o molesta taluno in modo da cagionare un perdurante e grave stato di ansia o di paura ovvero da ingenerare un fondato timore per l’incolumità propria o di un prossimo congiunto o di persona al medesimo legata da relazione affettiva</a:t>
            </a:r>
            <a:r>
              <a:rPr lang="it-IT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 </a:t>
            </a:r>
            <a:r>
              <a:rPr lang="it-IT" sz="2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rPr>
              <a:t>ovvero da costringere lo stesso ad alterare le proprie abitudini di vita ».</a:t>
            </a:r>
            <a:endParaRPr lang="it-IT" sz="2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ESSENCE" pitchFamily="2" charset="0"/>
              <a:cs typeface="Arabic Typesetting" pitchFamily="66" charset="-78"/>
            </a:endParaRPr>
          </a:p>
          <a:p>
            <a:pPr marL="0" indent="0">
              <a:buNone/>
            </a:pPr>
            <a:endParaRPr lang="it-IT" sz="2000" dirty="0">
              <a:solidFill>
                <a:schemeClr val="bg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190921" y="260648"/>
            <a:ext cx="453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latin typeface="AR ESSENCE" pitchFamily="2" charset="0"/>
              </a:rPr>
              <a:t>CHE </a:t>
            </a:r>
            <a:r>
              <a:rPr lang="it-IT" sz="2400" dirty="0" smtClean="0">
                <a:solidFill>
                  <a:schemeClr val="bg1"/>
                </a:solidFill>
                <a:latin typeface="Adelyne" pitchFamily="2" charset="0"/>
              </a:rPr>
              <a:t>COS’E LO STALKING SECONDO LA LEGGE?</a:t>
            </a:r>
            <a:endParaRPr lang="it-IT" sz="2400" dirty="0">
              <a:solidFill>
                <a:schemeClr val="bg1"/>
              </a:solidFill>
              <a:latin typeface="Adelyn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87861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331640" y="188640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latin typeface="Adelyne" pitchFamily="2" charset="0"/>
              </a:rPr>
              <a:t>Cosa fare?</a:t>
            </a:r>
            <a:endParaRPr lang="it-IT" sz="2800" dirty="0">
              <a:latin typeface="Adelyne" pitchFamily="2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67544" y="2924944"/>
            <a:ext cx="81369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it-IT" dirty="0" smtClean="0">
                <a:latin typeface="Constantia" pitchFamily="18" charset="0"/>
              </a:rPr>
              <a:t>Per prima cosa bisogna </a:t>
            </a:r>
            <a:r>
              <a:rPr lang="it-IT" u="sng" dirty="0" smtClean="0">
                <a:solidFill>
                  <a:srgbClr val="FF0000"/>
                </a:solidFill>
                <a:latin typeface="Constantia" pitchFamily="18" charset="0"/>
              </a:rPr>
              <a:t>rivolgersi tempestivamente alle forze dell’ordine per sporgere una querela formale. </a:t>
            </a:r>
            <a:r>
              <a:rPr lang="it-IT" dirty="0" smtClean="0">
                <a:latin typeface="Constantia" pitchFamily="18" charset="0"/>
              </a:rPr>
              <a:t> Vi verrà chiesto di esporre i fatti e se siete a conoscenza il nome della persona.</a:t>
            </a:r>
          </a:p>
          <a:p>
            <a:pPr>
              <a:buFont typeface="Wingdings" pitchFamily="2" charset="2"/>
              <a:buChar char="§"/>
            </a:pPr>
            <a:r>
              <a:rPr lang="it-IT" dirty="0" smtClean="0">
                <a:latin typeface="Constantia" pitchFamily="18" charset="0"/>
              </a:rPr>
              <a:t>E’ importante portare quante più prove e </a:t>
            </a:r>
            <a:r>
              <a:rPr lang="it-IT" u="sng" dirty="0" smtClean="0">
                <a:solidFill>
                  <a:srgbClr val="FF0000"/>
                </a:solidFill>
                <a:latin typeface="Constantia" pitchFamily="18" charset="0"/>
              </a:rPr>
              <a:t>testimonianze possibili</a:t>
            </a:r>
            <a:r>
              <a:rPr lang="it-IT" dirty="0" smtClean="0">
                <a:latin typeface="Constantia" pitchFamily="18" charset="0"/>
              </a:rPr>
              <a:t>: conservare </a:t>
            </a:r>
            <a:r>
              <a:rPr lang="it-IT" dirty="0" err="1" smtClean="0">
                <a:latin typeface="Constantia" pitchFamily="18" charset="0"/>
              </a:rPr>
              <a:t>email</a:t>
            </a:r>
            <a:r>
              <a:rPr lang="it-IT" dirty="0" smtClean="0">
                <a:latin typeface="Constantia" pitchFamily="18" charset="0"/>
              </a:rPr>
              <a:t>, sms, registrazioni di telefonate e chiedere a parenti ed amici di deporre delle dichiarazioni.</a:t>
            </a:r>
          </a:p>
          <a:p>
            <a:pPr>
              <a:buFont typeface="Wingdings" pitchFamily="2" charset="2"/>
              <a:buChar char="§"/>
            </a:pPr>
            <a:r>
              <a:rPr lang="it-IT" dirty="0" smtClean="0">
                <a:latin typeface="Constantia" pitchFamily="18" charset="0"/>
              </a:rPr>
              <a:t> dopo la querela il molestatore può essere ammonito verbalmente a modificare i suoi atteggiamenti.</a:t>
            </a:r>
          </a:p>
          <a:p>
            <a:pPr>
              <a:buFont typeface="Wingdings" pitchFamily="2" charset="2"/>
              <a:buChar char="§"/>
            </a:pPr>
            <a:r>
              <a:rPr lang="it-IT" dirty="0" smtClean="0">
                <a:latin typeface="Constantia" pitchFamily="18" charset="0"/>
              </a:rPr>
              <a:t>La vittima contestualmente può rivolgersi ad un centro antiviolenza della città in cui vive per chiedere aiuto e mettere in sicurezza anche i propri figli, che in questa fase devono essere tutelati.</a:t>
            </a:r>
          </a:p>
          <a:p>
            <a:pPr>
              <a:buFont typeface="Wingdings" pitchFamily="2" charset="2"/>
              <a:buChar char="§"/>
            </a:pPr>
            <a:r>
              <a:rPr lang="it-IT" dirty="0" smtClean="0">
                <a:latin typeface="Constantia" pitchFamily="18" charset="0"/>
              </a:rPr>
              <a:t>Una volta accertati che questi provvedimenti non hanno avuto l’effetto desiderato,scatterà la denuncia a seguito della quale si svolgerà il processo.</a:t>
            </a:r>
            <a:endParaRPr lang="it-IT" dirty="0">
              <a:latin typeface="Constantia" pitchFamily="18" charset="0"/>
            </a:endParaRPr>
          </a:p>
        </p:txBody>
      </p:sp>
      <p:pic>
        <p:nvPicPr>
          <p:cNvPr id="27650" name="Picture 2" descr="http://www.altalex.com/~/media/Images/Lex/Penale/stalking2_200%20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56356">
            <a:off x="755576" y="260648"/>
            <a:ext cx="1905000" cy="1266826"/>
          </a:xfrm>
          <a:prstGeom prst="rect">
            <a:avLst/>
          </a:prstGeom>
          <a:noFill/>
        </p:spPr>
      </p:pic>
      <p:pic>
        <p:nvPicPr>
          <p:cNvPr id="27652" name="Picture 4" descr="http://www.blog-news.it/templates/onenews/images/news/big/21-09-2015/img-2031_14428643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620688"/>
            <a:ext cx="3823692" cy="218496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>
                <a:latin typeface="Lucida Handwriting" pitchFamily="66" charset="0"/>
              </a:rPr>
              <a:t>CHE COS’E LA STATISTICA?</a:t>
            </a:r>
            <a:endParaRPr lang="it-IT" sz="3600" dirty="0">
              <a:latin typeface="Lucida Handwriting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b="1" dirty="0">
                <a:latin typeface="Berlin Sans FB" pitchFamily="34" charset="0"/>
              </a:rPr>
              <a:t>LA STATISTICA E’ UNA BRANCA DELLA SCIENZA </a:t>
            </a:r>
            <a:r>
              <a:rPr lang="it-IT" b="1" dirty="0" smtClean="0">
                <a:latin typeface="Berlin Sans FB" pitchFamily="34" charset="0"/>
              </a:rPr>
              <a:t>CHE </a:t>
            </a:r>
            <a:r>
              <a:rPr lang="it-IT" b="1" dirty="0">
                <a:latin typeface="Berlin Sans FB" pitchFamily="34" charset="0"/>
              </a:rPr>
              <a:t>SI OCCUPA DELLO STUDIO DEI FENOMENI COLLETTIVI</a:t>
            </a:r>
            <a:r>
              <a:rPr lang="it-IT" b="1" dirty="0" smtClean="0">
                <a:latin typeface="Berlin Sans FB" pitchFamily="34" charset="0"/>
              </a:rPr>
              <a:t>.</a:t>
            </a:r>
          </a:p>
          <a:p>
            <a:pPr algn="ctr"/>
            <a:endParaRPr lang="it-IT" b="1" dirty="0">
              <a:latin typeface="AR BLANCA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068960"/>
            <a:ext cx="7620000" cy="340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075471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it-IT" sz="3200" dirty="0" smtClean="0">
                <a:latin typeface="AR BLANCA" panose="02000000000000000000" pitchFamily="2" charset="0"/>
              </a:rPr>
              <a:t>STATISTICHE SULLO STALKING</a:t>
            </a:r>
            <a:endParaRPr lang="it-IT" sz="3200" dirty="0">
              <a:latin typeface="AR BLANCA" panose="02000000000000000000" pitchFamily="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000" dirty="0" smtClean="0">
                <a:latin typeface="Berlin Sans FB" pitchFamily="34" charset="0"/>
                <a:cs typeface="Arabic Typesetting" pitchFamily="66" charset="-78"/>
              </a:rPr>
              <a:t>Secondo i dati di una ricerca condotta </a:t>
            </a:r>
            <a:r>
              <a:rPr lang="it-IT" sz="2000" u="sng" dirty="0" smtClean="0">
                <a:solidFill>
                  <a:srgbClr val="FF0000"/>
                </a:solidFill>
                <a:latin typeface="Berlin Sans FB" pitchFamily="34" charset="0"/>
                <a:cs typeface="Arabic Typesetting" pitchFamily="66" charset="-78"/>
              </a:rPr>
              <a:t>dall’Osservatorio Nazionale sullo stalking un italiano su 5 è vittima di molestie insistenti</a:t>
            </a:r>
            <a:r>
              <a:rPr lang="it-IT" sz="2000" dirty="0" smtClean="0">
                <a:latin typeface="Berlin Sans FB" pitchFamily="34" charset="0"/>
                <a:cs typeface="Arabic Typesetting" pitchFamily="66" charset="-78"/>
              </a:rPr>
              <a:t> : un dato allarmante, che rappresenta eloquentemente una mattanza senza soluzione di continuità che colpisce le donne e gli uomini, indipendentemente dall’età, dall’estrazione sociale e dall’appartenenza etnica</a:t>
            </a:r>
            <a:r>
              <a:rPr lang="it-IT" sz="2000" u="sng" dirty="0" smtClean="0">
                <a:solidFill>
                  <a:srgbClr val="FF0000"/>
                </a:solidFill>
                <a:latin typeface="Berlin Sans FB" pitchFamily="34" charset="0"/>
                <a:cs typeface="Arabic Typesetting" pitchFamily="66" charset="-78"/>
              </a:rPr>
              <a:t>. La maggior parte delle vittime non denuncia lo stalking</a:t>
            </a:r>
            <a:r>
              <a:rPr lang="it-IT" sz="2000" dirty="0" smtClean="0">
                <a:latin typeface="Berlin Sans FB" pitchFamily="34" charset="0"/>
                <a:cs typeface="Arabic Typesetting" pitchFamily="66" charset="-78"/>
              </a:rPr>
              <a:t>, considerando quest’atto come qualcosa di simile al firmare la propria condanna a morte. Questa convinzione è dovuta ad </a:t>
            </a:r>
            <a:r>
              <a:rPr lang="it-IT" sz="2000" u="sng" dirty="0" smtClean="0">
                <a:solidFill>
                  <a:srgbClr val="FF0000"/>
                </a:solidFill>
                <a:latin typeface="Berlin Sans FB" pitchFamily="34" charset="0"/>
                <a:cs typeface="Arabic Typesetting" pitchFamily="66" charset="-78"/>
              </a:rPr>
              <a:t>una sfiducia verso le autorità</a:t>
            </a:r>
            <a:r>
              <a:rPr lang="it-IT" sz="2000" dirty="0" smtClean="0">
                <a:latin typeface="Berlin Sans FB" pitchFamily="34" charset="0"/>
                <a:cs typeface="Arabic Typesetting" pitchFamily="66" charset="-78"/>
              </a:rPr>
              <a:t> e alla consapevolezza che lo stalker sia spinto a perseguitare da un profondo disagio psicologico.</a:t>
            </a:r>
            <a:r>
              <a:rPr lang="it-IT" sz="2000" dirty="0">
                <a:latin typeface="Berlin Sans FB" pitchFamily="34" charset="0"/>
                <a:cs typeface="Arabic Typesetting" pitchFamily="66" charset="-78"/>
              </a:rPr>
              <a:t> </a:t>
            </a:r>
            <a:r>
              <a:rPr lang="it-IT" sz="2000" dirty="0" smtClean="0">
                <a:latin typeface="Berlin Sans FB" pitchFamily="34" charset="0"/>
                <a:cs typeface="Arabic Typesetting" pitchFamily="66" charset="-78"/>
              </a:rPr>
              <a:t>Per questo motivo, dal 2007, l’Osservatorio Nazionale </a:t>
            </a:r>
            <a:r>
              <a:rPr lang="it-IT" sz="2000" dirty="0" err="1" smtClean="0">
                <a:latin typeface="Berlin Sans FB" pitchFamily="34" charset="0"/>
                <a:cs typeface="Arabic Typesetting" pitchFamily="66" charset="-78"/>
              </a:rPr>
              <a:t>Stalking</a:t>
            </a:r>
            <a:r>
              <a:rPr lang="it-IT" sz="2000" dirty="0" smtClean="0">
                <a:latin typeface="Berlin Sans FB" pitchFamily="34" charset="0"/>
                <a:cs typeface="Arabic Typesetting" pitchFamily="66" charset="-78"/>
              </a:rPr>
              <a:t>, associazioni di volontariato che opera a Roma e in diversi centri sul territorio nazionale, ha istituito il </a:t>
            </a:r>
            <a:r>
              <a:rPr lang="it-IT" sz="2000" u="sng" dirty="0" smtClean="0">
                <a:solidFill>
                  <a:srgbClr val="FF0000"/>
                </a:solidFill>
                <a:latin typeface="Berlin Sans FB" pitchFamily="34" charset="0"/>
                <a:cs typeface="Arabic Typesetting" pitchFamily="66" charset="-78"/>
              </a:rPr>
              <a:t>Centro Presunti Autori</a:t>
            </a:r>
            <a:r>
              <a:rPr lang="it-IT" sz="2000" dirty="0" smtClean="0">
                <a:latin typeface="Berlin Sans FB" pitchFamily="34" charset="0"/>
                <a:cs typeface="Arabic Typesetting" pitchFamily="66" charset="-78"/>
              </a:rPr>
              <a:t>, il cui obiettivo è quello di </a:t>
            </a:r>
            <a:r>
              <a:rPr lang="it-IT" sz="2000" u="sng" dirty="0" smtClean="0">
                <a:solidFill>
                  <a:srgbClr val="FF0000"/>
                </a:solidFill>
                <a:latin typeface="Berlin Sans FB" pitchFamily="34" charset="0"/>
                <a:cs typeface="Arabic Typesetting" pitchFamily="66" charset="-78"/>
              </a:rPr>
              <a:t>segnalare a tutte le persone che si trovano a mettere in pratica agiti persecutori la possibilità di uscire dalla condizione di persecutare</a:t>
            </a:r>
            <a:r>
              <a:rPr lang="it-IT" sz="2000" dirty="0" smtClean="0">
                <a:latin typeface="Berlin Sans FB" pitchFamily="34" charset="0"/>
                <a:cs typeface="Arabic Typesetting" pitchFamily="66" charset="-78"/>
              </a:rPr>
              <a:t>  grazie ad una presa di coscienza del problema ad un supporto psicologico specializzato da esperti.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BCBCB"/>
            </a:gs>
            <a:gs pos="13000">
              <a:srgbClr val="5F5F5F"/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senonoraquando-torino.it/wp-content/uploads/2013/09/percentuale-di-vittime-thum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4386064" cy="589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5220072" y="692696"/>
            <a:ext cx="3600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erlin Sans FB" pitchFamily="34" charset="0"/>
              </a:rPr>
              <a:t>PERCENTUALI:</a:t>
            </a:r>
          </a:p>
          <a:p>
            <a:r>
              <a:rPr lang="it-IT" dirty="0" smtClean="0">
                <a:latin typeface="Berlin Sans FB" pitchFamily="34" charset="0"/>
              </a:rPr>
              <a:t>-Sicilia 21%</a:t>
            </a:r>
          </a:p>
          <a:p>
            <a:r>
              <a:rPr lang="it-IT" dirty="0" smtClean="0">
                <a:latin typeface="Berlin Sans FB" pitchFamily="34" charset="0"/>
              </a:rPr>
              <a:t>-Sardegna 18%</a:t>
            </a:r>
          </a:p>
          <a:p>
            <a:r>
              <a:rPr lang="it-IT" dirty="0" smtClean="0">
                <a:latin typeface="Berlin Sans FB" pitchFamily="34" charset="0"/>
              </a:rPr>
              <a:t>-</a:t>
            </a:r>
            <a:r>
              <a:rPr lang="it-IT" dirty="0" smtClean="0">
                <a:solidFill>
                  <a:srgbClr val="FF0000"/>
                </a:solidFill>
                <a:latin typeface="Berlin Sans FB" pitchFamily="34" charset="0"/>
              </a:rPr>
              <a:t>Calabria 24%</a:t>
            </a:r>
          </a:p>
          <a:p>
            <a:r>
              <a:rPr lang="it-IT" dirty="0" smtClean="0">
                <a:latin typeface="Berlin Sans FB" pitchFamily="34" charset="0"/>
              </a:rPr>
              <a:t>-Basilicata 22%</a:t>
            </a:r>
          </a:p>
          <a:p>
            <a:r>
              <a:rPr lang="it-IT" dirty="0" smtClean="0">
                <a:latin typeface="Berlin Sans FB" pitchFamily="34" charset="0"/>
              </a:rPr>
              <a:t>-Campania 22%</a:t>
            </a:r>
          </a:p>
          <a:p>
            <a:r>
              <a:rPr lang="it-IT" dirty="0" smtClean="0">
                <a:latin typeface="Berlin Sans FB" pitchFamily="34" charset="0"/>
              </a:rPr>
              <a:t>-Puglia 13%</a:t>
            </a:r>
          </a:p>
          <a:p>
            <a:r>
              <a:rPr lang="it-IT" dirty="0" smtClean="0">
                <a:latin typeface="Berlin Sans FB" pitchFamily="34" charset="0"/>
              </a:rPr>
              <a:t>-Molise 19%</a:t>
            </a:r>
          </a:p>
          <a:p>
            <a:r>
              <a:rPr lang="it-IT" dirty="0" smtClean="0">
                <a:latin typeface="Berlin Sans FB" pitchFamily="34" charset="0"/>
              </a:rPr>
              <a:t>-Abruzzo 18%</a:t>
            </a:r>
          </a:p>
          <a:p>
            <a:r>
              <a:rPr lang="it-IT" dirty="0" smtClean="0">
                <a:latin typeface="Berlin Sans FB" pitchFamily="34" charset="0"/>
              </a:rPr>
              <a:t>-Marche 17%</a:t>
            </a:r>
          </a:p>
          <a:p>
            <a:r>
              <a:rPr lang="it-IT" dirty="0" smtClean="0">
                <a:latin typeface="Berlin Sans FB" pitchFamily="34" charset="0"/>
              </a:rPr>
              <a:t>-</a:t>
            </a:r>
            <a:r>
              <a:rPr lang="it-IT" dirty="0" smtClean="0">
                <a:solidFill>
                  <a:srgbClr val="FF0000"/>
                </a:solidFill>
                <a:latin typeface="Berlin Sans FB" pitchFamily="34" charset="0"/>
              </a:rPr>
              <a:t>Emilia </a:t>
            </a:r>
            <a:r>
              <a:rPr lang="it-IT" dirty="0">
                <a:solidFill>
                  <a:srgbClr val="FF0000"/>
                </a:solidFill>
                <a:latin typeface="Berlin Sans FB" pitchFamily="34" charset="0"/>
              </a:rPr>
              <a:t>R</a:t>
            </a:r>
            <a:r>
              <a:rPr lang="it-IT" dirty="0" smtClean="0">
                <a:solidFill>
                  <a:srgbClr val="FF0000"/>
                </a:solidFill>
                <a:latin typeface="Berlin Sans FB" pitchFamily="34" charset="0"/>
              </a:rPr>
              <a:t>omagna 29%</a:t>
            </a:r>
          </a:p>
          <a:p>
            <a:r>
              <a:rPr lang="it-IT" dirty="0" smtClean="0">
                <a:latin typeface="Berlin Sans FB" pitchFamily="34" charset="0"/>
              </a:rPr>
              <a:t>-Veneto 20%</a:t>
            </a:r>
          </a:p>
          <a:p>
            <a:r>
              <a:rPr lang="it-IT" dirty="0" smtClean="0">
                <a:latin typeface="Berlin Sans FB" pitchFamily="34" charset="0"/>
              </a:rPr>
              <a:t>-Friuli 22%</a:t>
            </a:r>
          </a:p>
          <a:p>
            <a:r>
              <a:rPr lang="it-IT" dirty="0" smtClean="0">
                <a:latin typeface="Berlin Sans FB" pitchFamily="34" charset="0"/>
              </a:rPr>
              <a:t>-Trentino 18%</a:t>
            </a:r>
          </a:p>
          <a:p>
            <a:r>
              <a:rPr lang="it-IT" dirty="0" smtClean="0">
                <a:latin typeface="Berlin Sans FB" pitchFamily="34" charset="0"/>
              </a:rPr>
              <a:t>-Lombardia 19%</a:t>
            </a:r>
          </a:p>
          <a:p>
            <a:r>
              <a:rPr lang="it-IT" dirty="0" smtClean="0">
                <a:latin typeface="Berlin Sans FB" pitchFamily="34" charset="0"/>
              </a:rPr>
              <a:t>-Valle d’Aosta 19%</a:t>
            </a:r>
          </a:p>
          <a:p>
            <a:r>
              <a:rPr lang="it-IT" dirty="0" smtClean="0">
                <a:latin typeface="Berlin Sans FB" pitchFamily="34" charset="0"/>
              </a:rPr>
              <a:t>-Piemonte 19%</a:t>
            </a:r>
          </a:p>
          <a:p>
            <a:r>
              <a:rPr lang="it-IT" dirty="0" smtClean="0">
                <a:latin typeface="Berlin Sans FB" pitchFamily="34" charset="0"/>
              </a:rPr>
              <a:t>-Liguria 18%</a:t>
            </a:r>
          </a:p>
          <a:p>
            <a:r>
              <a:rPr lang="it-IT" dirty="0" smtClean="0">
                <a:latin typeface="Berlin Sans FB" pitchFamily="34" charset="0"/>
              </a:rPr>
              <a:t>-</a:t>
            </a:r>
            <a:r>
              <a:rPr lang="it-IT" dirty="0" smtClean="0">
                <a:solidFill>
                  <a:srgbClr val="FF0000"/>
                </a:solidFill>
                <a:latin typeface="Berlin Sans FB" pitchFamily="34" charset="0"/>
              </a:rPr>
              <a:t>Toscana 28%</a:t>
            </a:r>
          </a:p>
          <a:p>
            <a:r>
              <a:rPr lang="it-IT" dirty="0" smtClean="0">
                <a:latin typeface="Berlin Sans FB" pitchFamily="34" charset="0"/>
              </a:rPr>
              <a:t>-</a:t>
            </a:r>
            <a:r>
              <a:rPr lang="it-IT" dirty="0" smtClean="0">
                <a:solidFill>
                  <a:srgbClr val="7030A0"/>
                </a:solidFill>
                <a:latin typeface="Berlin Sans FB" pitchFamily="34" charset="0"/>
              </a:rPr>
              <a:t>Umbria 9%</a:t>
            </a:r>
          </a:p>
          <a:p>
            <a:r>
              <a:rPr lang="it-IT" dirty="0" smtClean="0">
                <a:latin typeface="Berlin Sans FB" pitchFamily="34" charset="0"/>
              </a:rPr>
              <a:t>-Lazio 21%</a:t>
            </a:r>
            <a:endParaRPr lang="it-IT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34047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735</Words>
  <Application>Microsoft Office PowerPoint</Application>
  <PresentationFormat>Presentazione su schermo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Presentazione standard di PowerPoint</vt:lpstr>
      <vt:lpstr>Presentazione standard di PowerPoint</vt:lpstr>
      <vt:lpstr>CHE COS’E LO STALKING ?</vt:lpstr>
      <vt:lpstr>Quali sono i pericoli connessi allo stalking?</vt:lpstr>
      <vt:lpstr>Presentazione standard di PowerPoint</vt:lpstr>
      <vt:lpstr>Presentazione standard di PowerPoint</vt:lpstr>
      <vt:lpstr>CHE COS’E LA STATISTICA?</vt:lpstr>
      <vt:lpstr>STATISTICHE SULLO STALKING</vt:lpstr>
      <vt:lpstr>Presentazione standard di PowerPoint</vt:lpstr>
      <vt:lpstr>Testimonianze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Mario Rossi</cp:lastModifiedBy>
  <cp:revision>26</cp:revision>
  <dcterms:modified xsi:type="dcterms:W3CDTF">2016-02-19T10:09:07Z</dcterms:modified>
</cp:coreProperties>
</file>