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76" r:id="rId2"/>
    <p:sldId id="258" r:id="rId3"/>
    <p:sldId id="259" r:id="rId4"/>
    <p:sldId id="256" r:id="rId5"/>
    <p:sldId id="257" r:id="rId6"/>
    <p:sldId id="260" r:id="rId7"/>
    <p:sldId id="277" r:id="rId8"/>
    <p:sldId id="278" r:id="rId9"/>
    <p:sldId id="279" r:id="rId10"/>
    <p:sldId id="280" r:id="rId11"/>
    <p:sldId id="282" r:id="rId12"/>
    <p:sldId id="283" r:id="rId13"/>
    <p:sldId id="284" r:id="rId14"/>
    <p:sldId id="285" r:id="rId15"/>
    <p:sldId id="286" r:id="rId16"/>
    <p:sldId id="287" r:id="rId17"/>
    <p:sldId id="268" r:id="rId18"/>
    <p:sldId id="288" r:id="rId19"/>
    <p:sldId id="289" r:id="rId20"/>
    <p:sldId id="290" r:id="rId21"/>
    <p:sldId id="291" r:id="rId22"/>
    <p:sldId id="292" r:id="rId23"/>
    <p:sldId id="275"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1600"/>
    <a:srgbClr val="333399"/>
    <a:srgbClr val="FF0000"/>
    <a:srgbClr val="FF0066"/>
    <a:srgbClr val="CC0099"/>
    <a:srgbClr val="619428"/>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E2CAE-6EE9-44D8-8474-F80DC665A654}" type="datetimeFigureOut">
              <a:rPr lang="es-ES" smtClean="0"/>
              <a:t>06/04/2016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E18883-6A80-4A75-AB06-D13E829C085C}" type="slidenum">
              <a:rPr lang="es-ES" smtClean="0"/>
              <a:t>‹Nº›</a:t>
            </a:fld>
            <a:endParaRPr lang="es-ES"/>
          </a:p>
        </p:txBody>
      </p:sp>
    </p:spTree>
    <p:extLst>
      <p:ext uri="{BB962C8B-B14F-4D97-AF65-F5344CB8AC3E}">
        <p14:creationId xmlns:p14="http://schemas.microsoft.com/office/powerpoint/2010/main" val="2182708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0E18883-6A80-4A75-AB06-D13E829C085C}" type="slidenum">
              <a:rPr lang="es-ES" smtClean="0"/>
              <a:t>6</a:t>
            </a:fld>
            <a:endParaRPr lang="es-ES"/>
          </a:p>
        </p:txBody>
      </p:sp>
    </p:spTree>
    <p:extLst>
      <p:ext uri="{BB962C8B-B14F-4D97-AF65-F5344CB8AC3E}">
        <p14:creationId xmlns:p14="http://schemas.microsoft.com/office/powerpoint/2010/main" val="1070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0E18883-6A80-4A75-AB06-D13E829C085C}" type="slidenum">
              <a:rPr lang="es-ES" smtClean="0"/>
              <a:t>11</a:t>
            </a:fld>
            <a:endParaRPr lang="es-ES"/>
          </a:p>
        </p:txBody>
      </p:sp>
    </p:spTree>
    <p:extLst>
      <p:ext uri="{BB962C8B-B14F-4D97-AF65-F5344CB8AC3E}">
        <p14:creationId xmlns:p14="http://schemas.microsoft.com/office/powerpoint/2010/main" val="10706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0E18883-6A80-4A75-AB06-D13E829C085C}" type="slidenum">
              <a:rPr lang="es-ES" smtClean="0"/>
              <a:t>16</a:t>
            </a:fld>
            <a:endParaRPr lang="es-ES"/>
          </a:p>
        </p:txBody>
      </p:sp>
    </p:spTree>
    <p:extLst>
      <p:ext uri="{BB962C8B-B14F-4D97-AF65-F5344CB8AC3E}">
        <p14:creationId xmlns:p14="http://schemas.microsoft.com/office/powerpoint/2010/main" val="10706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0E18883-6A80-4A75-AB06-D13E829C085C}" type="slidenum">
              <a:rPr lang="es-ES" smtClean="0"/>
              <a:t>21</a:t>
            </a:fld>
            <a:endParaRPr lang="es-ES"/>
          </a:p>
        </p:txBody>
      </p:sp>
    </p:spTree>
    <p:extLst>
      <p:ext uri="{BB962C8B-B14F-4D97-AF65-F5344CB8AC3E}">
        <p14:creationId xmlns:p14="http://schemas.microsoft.com/office/powerpoint/2010/main" val="10706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0E18883-6A80-4A75-AB06-D13E829C085C}" type="slidenum">
              <a:rPr lang="es-ES" smtClean="0"/>
              <a:t>22</a:t>
            </a:fld>
            <a:endParaRPr lang="es-ES"/>
          </a:p>
        </p:txBody>
      </p:sp>
    </p:spTree>
    <p:extLst>
      <p:ext uri="{BB962C8B-B14F-4D97-AF65-F5344CB8AC3E}">
        <p14:creationId xmlns:p14="http://schemas.microsoft.com/office/powerpoint/2010/main" val="10706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8B863BB-773A-4F85-8266-F93496DD5990}" type="datetimeFigureOut">
              <a:rPr lang="es-ES" smtClean="0"/>
              <a:t>06/04/2016</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368A5859-590B-4DC4-8BCC-62C6557DD9D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8B863BB-773A-4F85-8266-F93496DD5990}" type="datetimeFigureOut">
              <a:rPr lang="es-ES" smtClean="0"/>
              <a:t>06/04/2016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68A5859-590B-4DC4-8BCC-62C6557DD9D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8B863BB-773A-4F85-8266-F93496DD5990}" type="datetimeFigureOut">
              <a:rPr lang="es-ES" smtClean="0"/>
              <a:t>06/04/2016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68A5859-590B-4DC4-8BCC-62C6557DD9D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8B863BB-773A-4F85-8266-F93496DD5990}" type="datetimeFigureOut">
              <a:rPr lang="es-ES" smtClean="0"/>
              <a:t>06/04/2016</a:t>
            </a:fld>
            <a:endParaRPr lang="es-ES"/>
          </a:p>
        </p:txBody>
      </p:sp>
      <p:sp>
        <p:nvSpPr>
          <p:cNvPr id="9" name="8 Marcador de número de diapositiva"/>
          <p:cNvSpPr>
            <a:spLocks noGrp="1"/>
          </p:cNvSpPr>
          <p:nvPr>
            <p:ph type="sldNum" sz="quarter" idx="15"/>
          </p:nvPr>
        </p:nvSpPr>
        <p:spPr/>
        <p:txBody>
          <a:bodyPr rtlCol="0"/>
          <a:lstStyle/>
          <a:p>
            <a:fld id="{368A5859-590B-4DC4-8BCC-62C6557DD9D5}"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8B863BB-773A-4F85-8266-F93496DD5990}" type="datetimeFigureOut">
              <a:rPr lang="es-ES" smtClean="0"/>
              <a:t>06/04/2016</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368A5859-590B-4DC4-8BCC-62C6557DD9D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8B863BB-773A-4F85-8266-F93496DD5990}" type="datetimeFigureOut">
              <a:rPr lang="es-ES" smtClean="0"/>
              <a:t>06/04/2016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68A5859-590B-4DC4-8BCC-62C6557DD9D5}"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8B863BB-773A-4F85-8266-F93496DD5990}" type="datetimeFigureOut">
              <a:rPr lang="es-ES" smtClean="0"/>
              <a:t>06/04/2016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68A5859-590B-4DC4-8BCC-62C6557DD9D5}"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8B863BB-773A-4F85-8266-F93496DD5990}" type="datetimeFigureOut">
              <a:rPr lang="es-ES" smtClean="0"/>
              <a:t>06/04/2016</a:t>
            </a:fld>
            <a:endParaRPr lang="es-ES"/>
          </a:p>
        </p:txBody>
      </p:sp>
      <p:sp>
        <p:nvSpPr>
          <p:cNvPr id="7" name="6 Marcador de número de diapositiva"/>
          <p:cNvSpPr>
            <a:spLocks noGrp="1"/>
          </p:cNvSpPr>
          <p:nvPr>
            <p:ph type="sldNum" sz="quarter" idx="11"/>
          </p:nvPr>
        </p:nvSpPr>
        <p:spPr/>
        <p:txBody>
          <a:bodyPr rtlCol="0"/>
          <a:lstStyle/>
          <a:p>
            <a:fld id="{368A5859-590B-4DC4-8BCC-62C6557DD9D5}"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B863BB-773A-4F85-8266-F93496DD5990}" type="datetimeFigureOut">
              <a:rPr lang="es-ES" smtClean="0"/>
              <a:t>06/04/2016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68A5859-590B-4DC4-8BCC-62C6557DD9D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8B863BB-773A-4F85-8266-F93496DD5990}" type="datetimeFigureOut">
              <a:rPr lang="es-ES" smtClean="0"/>
              <a:t>06/04/2016</a:t>
            </a:fld>
            <a:endParaRPr lang="es-ES"/>
          </a:p>
        </p:txBody>
      </p:sp>
      <p:sp>
        <p:nvSpPr>
          <p:cNvPr id="22" name="21 Marcador de número de diapositiva"/>
          <p:cNvSpPr>
            <a:spLocks noGrp="1"/>
          </p:cNvSpPr>
          <p:nvPr>
            <p:ph type="sldNum" sz="quarter" idx="15"/>
          </p:nvPr>
        </p:nvSpPr>
        <p:spPr/>
        <p:txBody>
          <a:bodyPr rtlCol="0"/>
          <a:lstStyle/>
          <a:p>
            <a:fld id="{368A5859-590B-4DC4-8BCC-62C6557DD9D5}"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8B863BB-773A-4F85-8266-F93496DD5990}" type="datetimeFigureOut">
              <a:rPr lang="es-ES" smtClean="0"/>
              <a:t>06/04/2016</a:t>
            </a:fld>
            <a:endParaRPr lang="es-ES"/>
          </a:p>
        </p:txBody>
      </p:sp>
      <p:sp>
        <p:nvSpPr>
          <p:cNvPr id="18" name="17 Marcador de número de diapositiva"/>
          <p:cNvSpPr>
            <a:spLocks noGrp="1"/>
          </p:cNvSpPr>
          <p:nvPr>
            <p:ph type="sldNum" sz="quarter" idx="11"/>
          </p:nvPr>
        </p:nvSpPr>
        <p:spPr/>
        <p:txBody>
          <a:bodyPr rtlCol="0"/>
          <a:lstStyle/>
          <a:p>
            <a:fld id="{368A5859-590B-4DC4-8BCC-62C6557DD9D5}"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8B863BB-773A-4F85-8266-F93496DD5990}" type="datetimeFigureOut">
              <a:rPr lang="es-ES" smtClean="0"/>
              <a:t>06/04/2016</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68A5859-590B-4DC4-8BCC-62C6557DD9D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5776" y="2924944"/>
            <a:ext cx="6172200" cy="2053590"/>
          </a:xfrm>
        </p:spPr>
        <p:txBody>
          <a:bodyPr>
            <a:noAutofit/>
          </a:bodyPr>
          <a:lstStyle/>
          <a:p>
            <a:r>
              <a:rPr lang="es-ES" sz="4400" dirty="0" smtClean="0">
                <a:solidFill>
                  <a:schemeClr val="accent1"/>
                </a:solidFill>
              </a:rPr>
              <a:t>Principios de Contabilidad Generalmente aceptados</a:t>
            </a:r>
            <a:r>
              <a:rPr lang="es-ES" sz="5400" dirty="0" smtClean="0">
                <a:solidFill>
                  <a:schemeClr val="accent1"/>
                </a:solidFill>
              </a:rPr>
              <a:t/>
            </a:r>
            <a:br>
              <a:rPr lang="es-ES" sz="5400" dirty="0" smtClean="0">
                <a:solidFill>
                  <a:schemeClr val="accent1"/>
                </a:solidFill>
              </a:rPr>
            </a:br>
            <a:endParaRPr lang="es-ES" sz="5400" dirty="0">
              <a:solidFill>
                <a:schemeClr val="accent1"/>
              </a:solidFill>
            </a:endParaRPr>
          </a:p>
        </p:txBody>
      </p:sp>
    </p:spTree>
    <p:extLst>
      <p:ext uri="{BB962C8B-B14F-4D97-AF65-F5344CB8AC3E}">
        <p14:creationId xmlns:p14="http://schemas.microsoft.com/office/powerpoint/2010/main" val="675747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95736" y="188640"/>
            <a:ext cx="6172200" cy="936104"/>
          </a:xfrm>
        </p:spPr>
        <p:txBody>
          <a:bodyPr>
            <a:normAutofit fontScale="90000"/>
          </a:bodyPr>
          <a:lstStyle/>
          <a:p>
            <a:r>
              <a:rPr lang="es-NI" dirty="0" smtClean="0">
                <a:solidFill>
                  <a:srgbClr val="FF0000"/>
                </a:solidFill>
              </a:rPr>
              <a:t>Principio de Periodo Contable</a:t>
            </a:r>
            <a:br>
              <a:rPr lang="es-NI" dirty="0" smtClean="0">
                <a:solidFill>
                  <a:srgbClr val="FF0000"/>
                </a:solidFill>
              </a:rPr>
            </a:br>
            <a:endParaRPr lang="es-NI" dirty="0">
              <a:solidFill>
                <a:srgbClr val="FF0000"/>
              </a:solidFill>
            </a:endParaRPr>
          </a:p>
        </p:txBody>
      </p:sp>
      <p:sp>
        <p:nvSpPr>
          <p:cNvPr id="3" name="2 Subtítulo"/>
          <p:cNvSpPr>
            <a:spLocks noGrp="1"/>
          </p:cNvSpPr>
          <p:nvPr>
            <p:ph type="subTitle" idx="1"/>
          </p:nvPr>
        </p:nvSpPr>
        <p:spPr>
          <a:xfrm>
            <a:off x="2339752" y="764704"/>
            <a:ext cx="6264696" cy="6093296"/>
          </a:xfrm>
        </p:spPr>
        <p:txBody>
          <a:bodyPr>
            <a:noAutofit/>
          </a:bodyPr>
          <a:lstStyle/>
          <a:p>
            <a:r>
              <a:rPr lang="es-NI" sz="2200" dirty="0" smtClean="0"/>
              <a:t>Este principio divide la vida </a:t>
            </a:r>
            <a:r>
              <a:rPr lang="es-NI" sz="2200" dirty="0" err="1" smtClean="0"/>
              <a:t>economica</a:t>
            </a:r>
            <a:r>
              <a:rPr lang="es-NI" sz="2200" dirty="0" smtClean="0"/>
              <a:t> de una entidad en:</a:t>
            </a:r>
          </a:p>
          <a:p>
            <a:pPr>
              <a:lnSpc>
                <a:spcPct val="50000"/>
              </a:lnSpc>
              <a:spcBef>
                <a:spcPts val="0"/>
              </a:spcBef>
            </a:pPr>
            <a:endParaRPr lang="es-NI" sz="2200" dirty="0" smtClean="0"/>
          </a:p>
          <a:p>
            <a:r>
              <a:rPr lang="es-NI" sz="2200" dirty="0" smtClean="0">
                <a:solidFill>
                  <a:srgbClr val="FF0000"/>
                </a:solidFill>
              </a:rPr>
              <a:t>Periodos Convencionales </a:t>
            </a:r>
          </a:p>
          <a:p>
            <a:pPr>
              <a:lnSpc>
                <a:spcPct val="50000"/>
              </a:lnSpc>
              <a:spcBef>
                <a:spcPts val="0"/>
              </a:spcBef>
            </a:pPr>
            <a:endParaRPr lang="es-NI" sz="2200" dirty="0" smtClean="0"/>
          </a:p>
          <a:p>
            <a:r>
              <a:rPr lang="es-NI" sz="2200" dirty="0" smtClean="0"/>
              <a:t>Para conocer los resultados de operación y su situación para cada periodo, independientemente de la continuidad del negocio.</a:t>
            </a:r>
          </a:p>
          <a:p>
            <a:pPr>
              <a:lnSpc>
                <a:spcPct val="50000"/>
              </a:lnSpc>
              <a:spcBef>
                <a:spcPts val="0"/>
              </a:spcBef>
            </a:pPr>
            <a:endParaRPr lang="es-NI" sz="2400" dirty="0" smtClean="0"/>
          </a:p>
          <a:p>
            <a:r>
              <a:rPr lang="es-NI" sz="2400" dirty="0" smtClean="0"/>
              <a:t>Implica dividir las actividades económicas de la empresa en periodos tales como:</a:t>
            </a:r>
          </a:p>
          <a:p>
            <a:pPr algn="ctr"/>
            <a:r>
              <a:rPr lang="es-NI" sz="2400" dirty="0" smtClean="0">
                <a:solidFill>
                  <a:srgbClr val="FF0000"/>
                </a:solidFill>
              </a:rPr>
              <a:t>Un mes. Un trimestre. Un año.</a:t>
            </a:r>
          </a:p>
          <a:p>
            <a:r>
              <a:rPr lang="es-NI" sz="2000" i="1" dirty="0" err="1" smtClean="0">
                <a:solidFill>
                  <a:srgbClr val="3A1600"/>
                </a:solidFill>
              </a:rPr>
              <a:t>Ej</a:t>
            </a:r>
            <a:r>
              <a:rPr lang="es-NI" sz="2000" i="1" dirty="0" smtClean="0">
                <a:solidFill>
                  <a:srgbClr val="3A1600"/>
                </a:solidFill>
              </a:rPr>
              <a:t>:  los ingresos de un periodo, deben ser registrados junto con los gastos necesarios para generar dichos ingresos.</a:t>
            </a:r>
          </a:p>
          <a:p>
            <a:pPr algn="ctr"/>
            <a:endParaRPr lang="es-NI" sz="2400" dirty="0">
              <a:solidFill>
                <a:srgbClr val="FF0000"/>
              </a:solidFill>
            </a:endParaRPr>
          </a:p>
        </p:txBody>
      </p:sp>
    </p:spTree>
    <p:extLst>
      <p:ext uri="{BB962C8B-B14F-4D97-AF65-F5344CB8AC3E}">
        <p14:creationId xmlns:p14="http://schemas.microsoft.com/office/powerpoint/2010/main" val="1860426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567" y="0"/>
            <a:ext cx="7467600" cy="836712"/>
          </a:xfrm>
        </p:spPr>
        <p:txBody>
          <a:bodyPr/>
          <a:lstStyle/>
          <a:p>
            <a:r>
              <a:rPr lang="es-ES" b="1" u="sng" dirty="0" smtClean="0">
                <a:solidFill>
                  <a:schemeClr val="tx1"/>
                </a:solidFill>
              </a:rPr>
              <a:t>Principales Principios:</a:t>
            </a:r>
            <a:endParaRPr lang="es-ES" dirty="0">
              <a:solidFill>
                <a:schemeClr val="tx1"/>
              </a:solidFill>
            </a:endParaRPr>
          </a:p>
        </p:txBody>
      </p:sp>
      <p:sp>
        <p:nvSpPr>
          <p:cNvPr id="3" name="2 Marcador de contenido"/>
          <p:cNvSpPr>
            <a:spLocks noGrp="1"/>
          </p:cNvSpPr>
          <p:nvPr>
            <p:ph sz="quarter" idx="1"/>
          </p:nvPr>
        </p:nvSpPr>
        <p:spPr>
          <a:xfrm>
            <a:off x="473295" y="1916832"/>
            <a:ext cx="7467600" cy="4752528"/>
          </a:xfrm>
        </p:spPr>
        <p:txBody>
          <a:bodyPr>
            <a:normAutofit fontScale="70000" lnSpcReduction="20000"/>
          </a:bodyPr>
          <a:lstStyle/>
          <a:p>
            <a:r>
              <a:rPr lang="en-US" b="1" dirty="0" smtClean="0">
                <a:solidFill>
                  <a:srgbClr val="CC0099"/>
                </a:solidFill>
              </a:rPr>
              <a:t>Principio del </a:t>
            </a:r>
            <a:r>
              <a:rPr lang="en-US" b="1" dirty="0" err="1" smtClean="0">
                <a:solidFill>
                  <a:srgbClr val="CC0099"/>
                </a:solidFill>
              </a:rPr>
              <a:t>costo</a:t>
            </a:r>
            <a:r>
              <a:rPr lang="en-US" b="1" dirty="0" smtClean="0">
                <a:solidFill>
                  <a:srgbClr val="CC0099"/>
                </a:solidFill>
              </a:rPr>
              <a:t> o valor </a:t>
            </a:r>
            <a:r>
              <a:rPr lang="en-US" b="1" dirty="0" err="1" smtClean="0">
                <a:solidFill>
                  <a:srgbClr val="CC0099"/>
                </a:solidFill>
              </a:rPr>
              <a:t>histórico</a:t>
            </a:r>
            <a:r>
              <a:rPr lang="en-US" b="1" dirty="0" smtClean="0">
                <a:solidFill>
                  <a:srgbClr val="CC0099"/>
                </a:solidFill>
              </a:rPr>
              <a:t> original</a:t>
            </a:r>
          </a:p>
          <a:p>
            <a:endParaRPr lang="en-US" b="1" dirty="0" smtClean="0">
              <a:solidFill>
                <a:srgbClr val="CC0099"/>
              </a:solidFill>
            </a:endParaRPr>
          </a:p>
          <a:p>
            <a:pPr marL="0" indent="0" algn="ctr">
              <a:buNone/>
            </a:pPr>
            <a:r>
              <a:rPr lang="en-US" b="1" dirty="0" smtClean="0">
                <a:solidFill>
                  <a:srgbClr val="FF0000"/>
                </a:solidFill>
              </a:rPr>
              <a:t>Este principio </a:t>
            </a:r>
            <a:r>
              <a:rPr lang="en-US" b="1" dirty="0" err="1" smtClean="0">
                <a:solidFill>
                  <a:srgbClr val="FF0000"/>
                </a:solidFill>
              </a:rPr>
              <a:t>establece</a:t>
            </a:r>
            <a:r>
              <a:rPr lang="en-US" b="1" dirty="0" smtClean="0">
                <a:solidFill>
                  <a:srgbClr val="FF0000"/>
                </a:solidFill>
              </a:rPr>
              <a:t> </a:t>
            </a:r>
            <a:r>
              <a:rPr lang="en-US" b="1" dirty="0" err="1" smtClean="0">
                <a:solidFill>
                  <a:srgbClr val="FF0000"/>
                </a:solidFill>
              </a:rPr>
              <a:t>que</a:t>
            </a:r>
            <a:r>
              <a:rPr lang="en-US" b="1" dirty="0" smtClean="0">
                <a:solidFill>
                  <a:srgbClr val="FF0000"/>
                </a:solidFill>
              </a:rPr>
              <a:t> los </a:t>
            </a:r>
            <a:r>
              <a:rPr lang="en-US" b="1" dirty="0" err="1" smtClean="0">
                <a:solidFill>
                  <a:srgbClr val="FF0000"/>
                </a:solidFill>
              </a:rPr>
              <a:t>bienes</a:t>
            </a:r>
            <a:r>
              <a:rPr lang="en-US" b="1" dirty="0" smtClean="0">
                <a:solidFill>
                  <a:srgbClr val="FF0000"/>
                </a:solidFill>
              </a:rPr>
              <a:t> y </a:t>
            </a:r>
            <a:r>
              <a:rPr lang="en-US" b="1" dirty="0" err="1" smtClean="0">
                <a:solidFill>
                  <a:srgbClr val="FF0000"/>
                </a:solidFill>
              </a:rPr>
              <a:t>derechos</a:t>
            </a:r>
            <a:r>
              <a:rPr lang="en-US" b="1" dirty="0" smtClean="0">
                <a:solidFill>
                  <a:srgbClr val="FF0000"/>
                </a:solidFill>
              </a:rPr>
              <a:t> </a:t>
            </a:r>
            <a:r>
              <a:rPr lang="en-US" b="1" dirty="0" err="1" smtClean="0">
                <a:solidFill>
                  <a:srgbClr val="FF0000"/>
                </a:solidFill>
              </a:rPr>
              <a:t>deben</a:t>
            </a:r>
            <a:r>
              <a:rPr lang="en-US" b="1" dirty="0" smtClean="0">
                <a:solidFill>
                  <a:srgbClr val="FF0000"/>
                </a:solidFill>
              </a:rPr>
              <a:t> </a:t>
            </a:r>
            <a:r>
              <a:rPr lang="en-US" b="1" dirty="0" err="1" smtClean="0">
                <a:solidFill>
                  <a:srgbClr val="FF0000"/>
                </a:solidFill>
              </a:rPr>
              <a:t>valuarse</a:t>
            </a:r>
            <a:r>
              <a:rPr lang="en-US" b="1" dirty="0" smtClean="0">
                <a:solidFill>
                  <a:srgbClr val="FF0000"/>
                </a:solidFill>
              </a:rPr>
              <a:t> a </a:t>
            </a:r>
            <a:r>
              <a:rPr lang="en-US" b="1" dirty="0" err="1" smtClean="0">
                <a:solidFill>
                  <a:srgbClr val="FF0000"/>
                </a:solidFill>
              </a:rPr>
              <a:t>su</a:t>
            </a:r>
            <a:r>
              <a:rPr lang="en-US" b="1" dirty="0" smtClean="0">
                <a:solidFill>
                  <a:srgbClr val="FF0000"/>
                </a:solidFill>
              </a:rPr>
              <a:t> </a:t>
            </a:r>
            <a:r>
              <a:rPr lang="en-US" b="1" dirty="0" err="1" smtClean="0">
                <a:solidFill>
                  <a:srgbClr val="FF0000"/>
                </a:solidFill>
              </a:rPr>
              <a:t>costo</a:t>
            </a:r>
            <a:r>
              <a:rPr lang="en-US" b="1" dirty="0" smtClean="0">
                <a:solidFill>
                  <a:srgbClr val="FF0000"/>
                </a:solidFill>
              </a:rPr>
              <a:t> de </a:t>
            </a:r>
            <a:r>
              <a:rPr lang="en-US" b="1" dirty="0" err="1" smtClean="0">
                <a:solidFill>
                  <a:srgbClr val="FF0000"/>
                </a:solidFill>
              </a:rPr>
              <a:t>adquisicion</a:t>
            </a:r>
            <a:r>
              <a:rPr lang="en-US" b="1" dirty="0" smtClean="0">
                <a:solidFill>
                  <a:srgbClr val="FF0000"/>
                </a:solidFill>
              </a:rPr>
              <a:t> o </a:t>
            </a:r>
            <a:r>
              <a:rPr lang="en-US" b="1" dirty="0" err="1" smtClean="0">
                <a:solidFill>
                  <a:srgbClr val="FF0000"/>
                </a:solidFill>
              </a:rPr>
              <a:t>fabricacion</a:t>
            </a:r>
            <a:r>
              <a:rPr lang="en-US" b="1" dirty="0" smtClean="0">
                <a:solidFill>
                  <a:srgbClr val="FF0000"/>
                </a:solidFill>
              </a:rPr>
              <a:t>.</a:t>
            </a:r>
          </a:p>
          <a:p>
            <a:pPr marL="0" indent="0" algn="ctr">
              <a:buNone/>
            </a:pPr>
            <a:endParaRPr lang="en-US" b="1" dirty="0">
              <a:solidFill>
                <a:srgbClr val="FF0000"/>
              </a:solidFill>
            </a:endParaRPr>
          </a:p>
          <a:p>
            <a:pPr marL="0" indent="0" algn="ctr">
              <a:buNone/>
            </a:pPr>
            <a:r>
              <a:rPr lang="en-US" b="1" dirty="0" err="1" smtClean="0">
                <a:solidFill>
                  <a:schemeClr val="accent1">
                    <a:lumMod val="50000"/>
                  </a:schemeClr>
                </a:solidFill>
              </a:rPr>
              <a:t>Esta</a:t>
            </a:r>
            <a:r>
              <a:rPr lang="en-US" b="1" dirty="0" smtClean="0">
                <a:solidFill>
                  <a:schemeClr val="accent1">
                    <a:lumMod val="50000"/>
                  </a:schemeClr>
                </a:solidFill>
              </a:rPr>
              <a:t> principio </a:t>
            </a:r>
            <a:r>
              <a:rPr lang="en-US" b="1" dirty="0" err="1" smtClean="0">
                <a:solidFill>
                  <a:schemeClr val="accent1">
                    <a:lumMod val="50000"/>
                  </a:schemeClr>
                </a:solidFill>
              </a:rPr>
              <a:t>descansa</a:t>
            </a:r>
            <a:r>
              <a:rPr lang="en-US" b="1" dirty="0" smtClean="0">
                <a:solidFill>
                  <a:schemeClr val="accent1">
                    <a:lumMod val="50000"/>
                  </a:schemeClr>
                </a:solidFill>
              </a:rPr>
              <a:t> en dos ideas </a:t>
            </a:r>
            <a:r>
              <a:rPr lang="en-US" b="1" dirty="0" err="1" smtClean="0">
                <a:solidFill>
                  <a:schemeClr val="accent1">
                    <a:lumMod val="50000"/>
                  </a:schemeClr>
                </a:solidFill>
              </a:rPr>
              <a:t>fundamentales</a:t>
            </a:r>
            <a:r>
              <a:rPr lang="en-US" b="1" dirty="0" smtClean="0">
                <a:solidFill>
                  <a:schemeClr val="accent1">
                    <a:lumMod val="50000"/>
                  </a:schemeClr>
                </a:solidFill>
              </a:rPr>
              <a:t>:</a:t>
            </a:r>
          </a:p>
          <a:p>
            <a:pPr marL="0" indent="0" algn="ctr">
              <a:buNone/>
            </a:pPr>
            <a:endParaRPr lang="en-US" b="1" dirty="0" smtClean="0">
              <a:solidFill>
                <a:schemeClr val="accent1">
                  <a:lumMod val="50000"/>
                </a:schemeClr>
              </a:solidFill>
            </a:endParaRPr>
          </a:p>
          <a:p>
            <a:pPr marL="0" indent="0">
              <a:buNone/>
            </a:pPr>
            <a:r>
              <a:rPr lang="en-US" b="1" dirty="0" smtClean="0">
                <a:solidFill>
                  <a:schemeClr val="accent1">
                    <a:lumMod val="50000"/>
                  </a:schemeClr>
                </a:solidFill>
              </a:rPr>
              <a:t>1.-  El </a:t>
            </a:r>
            <a:r>
              <a:rPr lang="en-US" b="1" dirty="0" err="1" smtClean="0">
                <a:solidFill>
                  <a:schemeClr val="accent1">
                    <a:lumMod val="50000"/>
                  </a:schemeClr>
                </a:solidFill>
              </a:rPr>
              <a:t>dinero</a:t>
            </a:r>
            <a:r>
              <a:rPr lang="en-US" b="1" dirty="0" smtClean="0">
                <a:solidFill>
                  <a:schemeClr val="accent1">
                    <a:lumMod val="50000"/>
                  </a:schemeClr>
                </a:solidFill>
              </a:rPr>
              <a:t> </a:t>
            </a:r>
            <a:r>
              <a:rPr lang="en-US" b="1" dirty="0" err="1" smtClean="0">
                <a:solidFill>
                  <a:schemeClr val="accent1">
                    <a:lumMod val="50000"/>
                  </a:schemeClr>
                </a:solidFill>
              </a:rPr>
              <a:t>es</a:t>
            </a:r>
            <a:r>
              <a:rPr lang="en-US" b="1" dirty="0" smtClean="0">
                <a:solidFill>
                  <a:schemeClr val="accent1">
                    <a:lumMod val="50000"/>
                  </a:schemeClr>
                </a:solidFill>
              </a:rPr>
              <a:t> el </a:t>
            </a:r>
            <a:r>
              <a:rPr lang="en-US" b="1" dirty="0" err="1" smtClean="0">
                <a:solidFill>
                  <a:schemeClr val="accent1">
                    <a:lumMod val="50000"/>
                  </a:schemeClr>
                </a:solidFill>
              </a:rPr>
              <a:t>comun</a:t>
            </a:r>
            <a:r>
              <a:rPr lang="en-US" b="1" dirty="0" smtClean="0">
                <a:solidFill>
                  <a:schemeClr val="accent1">
                    <a:lumMod val="50000"/>
                  </a:schemeClr>
                </a:solidFill>
              </a:rPr>
              <a:t> </a:t>
            </a:r>
            <a:r>
              <a:rPr lang="en-US" b="1" dirty="0" err="1" smtClean="0">
                <a:solidFill>
                  <a:schemeClr val="accent1">
                    <a:lumMod val="50000"/>
                  </a:schemeClr>
                </a:solidFill>
              </a:rPr>
              <a:t>denominador</a:t>
            </a:r>
            <a:r>
              <a:rPr lang="en-US" b="1" dirty="0" smtClean="0">
                <a:solidFill>
                  <a:schemeClr val="accent1">
                    <a:lumMod val="50000"/>
                  </a:schemeClr>
                </a:solidFill>
              </a:rPr>
              <a:t> de </a:t>
            </a:r>
            <a:r>
              <a:rPr lang="en-US" b="1" dirty="0" err="1" smtClean="0">
                <a:solidFill>
                  <a:schemeClr val="accent1">
                    <a:lumMod val="50000"/>
                  </a:schemeClr>
                </a:solidFill>
              </a:rPr>
              <a:t>toda</a:t>
            </a:r>
            <a:r>
              <a:rPr lang="en-US" b="1" dirty="0" smtClean="0">
                <a:solidFill>
                  <a:schemeClr val="accent1">
                    <a:lumMod val="50000"/>
                  </a:schemeClr>
                </a:solidFill>
              </a:rPr>
              <a:t> </a:t>
            </a:r>
            <a:r>
              <a:rPr lang="en-US" b="1" dirty="0" err="1" smtClean="0">
                <a:solidFill>
                  <a:schemeClr val="accent1">
                    <a:lumMod val="50000"/>
                  </a:schemeClr>
                </a:solidFill>
              </a:rPr>
              <a:t>actividad</a:t>
            </a:r>
            <a:r>
              <a:rPr lang="en-US" b="1" dirty="0" smtClean="0">
                <a:solidFill>
                  <a:schemeClr val="accent1">
                    <a:lumMod val="50000"/>
                  </a:schemeClr>
                </a:solidFill>
              </a:rPr>
              <a:t> </a:t>
            </a:r>
            <a:r>
              <a:rPr lang="en-US" b="1" dirty="0" err="1" smtClean="0">
                <a:solidFill>
                  <a:schemeClr val="accent1">
                    <a:lumMod val="50000"/>
                  </a:schemeClr>
                </a:solidFill>
              </a:rPr>
              <a:t>economica</a:t>
            </a:r>
            <a:r>
              <a:rPr lang="en-US" b="1" dirty="0" smtClean="0">
                <a:solidFill>
                  <a:schemeClr val="accent1">
                    <a:lumMod val="50000"/>
                  </a:schemeClr>
                </a:solidFill>
              </a:rPr>
              <a:t>, </a:t>
            </a:r>
            <a:r>
              <a:rPr lang="en-US" b="1" dirty="0" err="1" smtClean="0">
                <a:solidFill>
                  <a:schemeClr val="accent1">
                    <a:lumMod val="50000"/>
                  </a:schemeClr>
                </a:solidFill>
              </a:rPr>
              <a:t>pues</a:t>
            </a:r>
            <a:r>
              <a:rPr lang="en-US" b="1" dirty="0" smtClean="0">
                <a:solidFill>
                  <a:schemeClr val="accent1">
                    <a:lumMod val="50000"/>
                  </a:schemeClr>
                </a:solidFill>
              </a:rPr>
              <a:t> </a:t>
            </a:r>
            <a:r>
              <a:rPr lang="en-US" b="1" dirty="0" err="1" smtClean="0">
                <a:solidFill>
                  <a:schemeClr val="accent1">
                    <a:lumMod val="50000"/>
                  </a:schemeClr>
                </a:solidFill>
              </a:rPr>
              <a:t>ningun</a:t>
            </a:r>
            <a:r>
              <a:rPr lang="en-US" b="1" dirty="0" smtClean="0">
                <a:solidFill>
                  <a:schemeClr val="accent1">
                    <a:lumMod val="50000"/>
                  </a:schemeClr>
                </a:solidFill>
              </a:rPr>
              <a:t> </a:t>
            </a:r>
            <a:r>
              <a:rPr lang="en-US" b="1" dirty="0" err="1" smtClean="0">
                <a:solidFill>
                  <a:schemeClr val="accent1">
                    <a:lumMod val="50000"/>
                  </a:schemeClr>
                </a:solidFill>
              </a:rPr>
              <a:t>otro</a:t>
            </a:r>
            <a:r>
              <a:rPr lang="en-US" b="1" dirty="0" smtClean="0">
                <a:solidFill>
                  <a:schemeClr val="accent1">
                    <a:lumMod val="50000"/>
                  </a:schemeClr>
                </a:solidFill>
              </a:rPr>
              <a:t> </a:t>
            </a:r>
            <a:r>
              <a:rPr lang="en-US" b="1" dirty="0" err="1" smtClean="0">
                <a:solidFill>
                  <a:schemeClr val="accent1">
                    <a:lumMod val="50000"/>
                  </a:schemeClr>
                </a:solidFill>
              </a:rPr>
              <a:t>elemento</a:t>
            </a:r>
            <a:r>
              <a:rPr lang="en-US" b="1" dirty="0" smtClean="0">
                <a:solidFill>
                  <a:schemeClr val="accent1">
                    <a:lumMod val="50000"/>
                  </a:schemeClr>
                </a:solidFill>
              </a:rPr>
              <a:t> </a:t>
            </a:r>
            <a:r>
              <a:rPr lang="en-US" b="1" dirty="0" err="1" smtClean="0">
                <a:solidFill>
                  <a:schemeClr val="accent1">
                    <a:lumMod val="50000"/>
                  </a:schemeClr>
                </a:solidFill>
              </a:rPr>
              <a:t>es</a:t>
            </a:r>
            <a:r>
              <a:rPr lang="en-US" b="1" dirty="0" smtClean="0">
                <a:solidFill>
                  <a:schemeClr val="accent1">
                    <a:lumMod val="50000"/>
                  </a:schemeClr>
                </a:solidFill>
              </a:rPr>
              <a:t> tan </a:t>
            </a:r>
            <a:r>
              <a:rPr lang="en-US" b="1" dirty="0" err="1" smtClean="0">
                <a:solidFill>
                  <a:schemeClr val="accent1">
                    <a:lumMod val="50000"/>
                  </a:schemeClr>
                </a:solidFill>
              </a:rPr>
              <a:t>sencillo</a:t>
            </a:r>
            <a:r>
              <a:rPr lang="en-US" b="1" dirty="0" smtClean="0">
                <a:solidFill>
                  <a:schemeClr val="accent1">
                    <a:lumMod val="50000"/>
                  </a:schemeClr>
                </a:solidFill>
              </a:rPr>
              <a:t>, adaptable y universal.</a:t>
            </a:r>
          </a:p>
          <a:p>
            <a:pPr marL="0" indent="0">
              <a:buNone/>
            </a:pPr>
            <a:r>
              <a:rPr lang="en-US" b="1" dirty="0" smtClean="0">
                <a:solidFill>
                  <a:schemeClr val="accent1">
                    <a:lumMod val="50000"/>
                  </a:schemeClr>
                </a:solidFill>
              </a:rPr>
              <a:t>2.-  Las </a:t>
            </a:r>
            <a:r>
              <a:rPr lang="en-US" b="1" dirty="0" err="1" smtClean="0">
                <a:solidFill>
                  <a:schemeClr val="accent1">
                    <a:lumMod val="50000"/>
                  </a:schemeClr>
                </a:solidFill>
              </a:rPr>
              <a:t>fluctuaciones</a:t>
            </a:r>
            <a:r>
              <a:rPr lang="en-US" b="1" dirty="0" smtClean="0">
                <a:solidFill>
                  <a:schemeClr val="accent1">
                    <a:lumMod val="50000"/>
                  </a:schemeClr>
                </a:solidFill>
              </a:rPr>
              <a:t> en el valor de la </a:t>
            </a:r>
            <a:r>
              <a:rPr lang="en-US" b="1" dirty="0" err="1" smtClean="0">
                <a:solidFill>
                  <a:schemeClr val="accent1">
                    <a:lumMod val="50000"/>
                  </a:schemeClr>
                </a:solidFill>
              </a:rPr>
              <a:t>moneda</a:t>
            </a:r>
            <a:r>
              <a:rPr lang="en-US" b="1" dirty="0" smtClean="0">
                <a:solidFill>
                  <a:schemeClr val="accent1">
                    <a:lumMod val="50000"/>
                  </a:schemeClr>
                </a:solidFill>
              </a:rPr>
              <a:t> </a:t>
            </a:r>
            <a:r>
              <a:rPr lang="en-US" b="1" dirty="0" err="1" smtClean="0">
                <a:solidFill>
                  <a:schemeClr val="accent1">
                    <a:lumMod val="50000"/>
                  </a:schemeClr>
                </a:solidFill>
              </a:rPr>
              <a:t>pueden</a:t>
            </a:r>
            <a:r>
              <a:rPr lang="en-US" b="1" dirty="0" smtClean="0">
                <a:solidFill>
                  <a:schemeClr val="accent1">
                    <a:lumMod val="50000"/>
                  </a:schemeClr>
                </a:solidFill>
              </a:rPr>
              <a:t> </a:t>
            </a:r>
            <a:r>
              <a:rPr lang="en-US" b="1" dirty="0" err="1" smtClean="0">
                <a:solidFill>
                  <a:schemeClr val="accent1">
                    <a:lumMod val="50000"/>
                  </a:schemeClr>
                </a:solidFill>
              </a:rPr>
              <a:t>ser</a:t>
            </a:r>
            <a:r>
              <a:rPr lang="en-US" b="1" dirty="0" smtClean="0">
                <a:solidFill>
                  <a:schemeClr val="accent1">
                    <a:lumMod val="50000"/>
                  </a:schemeClr>
                </a:solidFill>
              </a:rPr>
              <a:t> </a:t>
            </a:r>
            <a:r>
              <a:rPr lang="en-US" b="1" dirty="0" err="1" smtClean="0">
                <a:solidFill>
                  <a:schemeClr val="accent1">
                    <a:lumMod val="50000"/>
                  </a:schemeClr>
                </a:solidFill>
              </a:rPr>
              <a:t>razonablemente</a:t>
            </a:r>
            <a:r>
              <a:rPr lang="en-US" b="1" dirty="0" smtClean="0">
                <a:solidFill>
                  <a:schemeClr val="accent1">
                    <a:lumMod val="50000"/>
                  </a:schemeClr>
                </a:solidFill>
              </a:rPr>
              <a:t> </a:t>
            </a:r>
            <a:r>
              <a:rPr lang="en-US" b="1" dirty="0" err="1" smtClean="0">
                <a:solidFill>
                  <a:schemeClr val="accent1">
                    <a:lumMod val="50000"/>
                  </a:schemeClr>
                </a:solidFill>
              </a:rPr>
              <a:t>ignoradas</a:t>
            </a:r>
            <a:r>
              <a:rPr lang="en-US" b="1" dirty="0" smtClean="0">
                <a:solidFill>
                  <a:schemeClr val="accent1">
                    <a:lumMod val="50000"/>
                  </a:schemeClr>
                </a:solidFill>
              </a:rPr>
              <a:t>, sin </a:t>
            </a:r>
            <a:r>
              <a:rPr lang="en-US" b="1" dirty="0" err="1" smtClean="0">
                <a:solidFill>
                  <a:schemeClr val="accent1">
                    <a:lumMod val="50000"/>
                  </a:schemeClr>
                </a:solidFill>
              </a:rPr>
              <a:t>que</a:t>
            </a:r>
            <a:r>
              <a:rPr lang="en-US" b="1" dirty="0" smtClean="0">
                <a:solidFill>
                  <a:schemeClr val="accent1">
                    <a:lumMod val="50000"/>
                  </a:schemeClr>
                </a:solidFill>
              </a:rPr>
              <a:t> </a:t>
            </a:r>
            <a:r>
              <a:rPr lang="en-US" b="1" dirty="0" err="1" smtClean="0">
                <a:solidFill>
                  <a:schemeClr val="accent1">
                    <a:lumMod val="50000"/>
                  </a:schemeClr>
                </a:solidFill>
              </a:rPr>
              <a:t>este</a:t>
            </a:r>
            <a:r>
              <a:rPr lang="en-US" b="1" dirty="0" smtClean="0">
                <a:solidFill>
                  <a:schemeClr val="accent1">
                    <a:lumMod val="50000"/>
                  </a:schemeClr>
                </a:solidFill>
              </a:rPr>
              <a:t> </a:t>
            </a:r>
            <a:r>
              <a:rPr lang="en-US" b="1" dirty="0" err="1" smtClean="0">
                <a:solidFill>
                  <a:schemeClr val="accent1">
                    <a:lumMod val="50000"/>
                  </a:schemeClr>
                </a:solidFill>
              </a:rPr>
              <a:t>hecho</a:t>
            </a:r>
            <a:r>
              <a:rPr lang="en-US" b="1" dirty="0" smtClean="0">
                <a:solidFill>
                  <a:schemeClr val="accent1">
                    <a:lumMod val="50000"/>
                  </a:schemeClr>
                </a:solidFill>
              </a:rPr>
              <a:t> </a:t>
            </a:r>
            <a:r>
              <a:rPr lang="en-US" b="1" dirty="0" err="1" smtClean="0">
                <a:solidFill>
                  <a:schemeClr val="accent1">
                    <a:lumMod val="50000"/>
                  </a:schemeClr>
                </a:solidFill>
              </a:rPr>
              <a:t>ocasione</a:t>
            </a:r>
            <a:r>
              <a:rPr lang="en-US" b="1" dirty="0" smtClean="0">
                <a:solidFill>
                  <a:schemeClr val="accent1">
                    <a:lumMod val="50000"/>
                  </a:schemeClr>
                </a:solidFill>
              </a:rPr>
              <a:t> </a:t>
            </a:r>
            <a:r>
              <a:rPr lang="en-US" b="1" dirty="0" err="1" smtClean="0">
                <a:solidFill>
                  <a:schemeClr val="accent1">
                    <a:lumMod val="50000"/>
                  </a:schemeClr>
                </a:solidFill>
              </a:rPr>
              <a:t>una</a:t>
            </a:r>
            <a:r>
              <a:rPr lang="en-US" b="1" dirty="0" smtClean="0">
                <a:solidFill>
                  <a:schemeClr val="accent1">
                    <a:lumMod val="50000"/>
                  </a:schemeClr>
                </a:solidFill>
              </a:rPr>
              <a:t> </a:t>
            </a:r>
            <a:r>
              <a:rPr lang="en-US" b="1" dirty="0" err="1" smtClean="0">
                <a:solidFill>
                  <a:schemeClr val="accent1">
                    <a:lumMod val="50000"/>
                  </a:schemeClr>
                </a:solidFill>
              </a:rPr>
              <a:t>disparidad</a:t>
            </a:r>
            <a:r>
              <a:rPr lang="en-US" b="1" dirty="0" smtClean="0">
                <a:solidFill>
                  <a:schemeClr val="accent1">
                    <a:lumMod val="50000"/>
                  </a:schemeClr>
                </a:solidFill>
              </a:rPr>
              <a:t> </a:t>
            </a:r>
            <a:r>
              <a:rPr lang="en-US" b="1" dirty="0" err="1" smtClean="0">
                <a:solidFill>
                  <a:schemeClr val="accent1">
                    <a:lumMod val="50000"/>
                  </a:schemeClr>
                </a:solidFill>
              </a:rPr>
              <a:t>significativa</a:t>
            </a:r>
            <a:r>
              <a:rPr lang="en-US" b="1" dirty="0" smtClean="0">
                <a:solidFill>
                  <a:schemeClr val="accent1">
                    <a:lumMod val="50000"/>
                  </a:schemeClr>
                </a:solidFill>
              </a:rPr>
              <a:t> o de </a:t>
            </a:r>
            <a:r>
              <a:rPr lang="en-US" b="1" dirty="0" err="1" smtClean="0">
                <a:solidFill>
                  <a:schemeClr val="accent1">
                    <a:lumMod val="50000"/>
                  </a:schemeClr>
                </a:solidFill>
              </a:rPr>
              <a:t>importancia</a:t>
            </a:r>
            <a:r>
              <a:rPr lang="en-US" b="1" dirty="0" smtClean="0">
                <a:solidFill>
                  <a:schemeClr val="accent1">
                    <a:lumMod val="50000"/>
                  </a:schemeClr>
                </a:solidFill>
              </a:rPr>
              <a:t> en los </a:t>
            </a:r>
            <a:r>
              <a:rPr lang="en-US" b="1" dirty="0" err="1" smtClean="0">
                <a:solidFill>
                  <a:schemeClr val="accent1">
                    <a:lumMod val="50000"/>
                  </a:schemeClr>
                </a:solidFill>
              </a:rPr>
              <a:t>estados</a:t>
            </a:r>
            <a:r>
              <a:rPr lang="en-US" b="1" dirty="0" smtClean="0">
                <a:solidFill>
                  <a:schemeClr val="accent1">
                    <a:lumMod val="50000"/>
                  </a:schemeClr>
                </a:solidFill>
              </a:rPr>
              <a:t> </a:t>
            </a:r>
            <a:r>
              <a:rPr lang="en-US" b="1" dirty="0" err="1" smtClean="0">
                <a:solidFill>
                  <a:schemeClr val="accent1">
                    <a:lumMod val="50000"/>
                  </a:schemeClr>
                </a:solidFill>
              </a:rPr>
              <a:t>financieros</a:t>
            </a:r>
            <a:r>
              <a:rPr lang="en-US" b="1" dirty="0" smtClean="0">
                <a:solidFill>
                  <a:schemeClr val="accent1">
                    <a:lumMod val="50000"/>
                  </a:schemeClr>
                </a:solidFill>
              </a:rPr>
              <a:t>.</a:t>
            </a:r>
          </a:p>
          <a:p>
            <a:pPr marL="0" indent="0">
              <a:buNone/>
            </a:pPr>
            <a:endParaRPr lang="en-US" b="1" dirty="0">
              <a:solidFill>
                <a:schemeClr val="accent1">
                  <a:lumMod val="50000"/>
                </a:schemeClr>
              </a:solidFill>
            </a:endParaRPr>
          </a:p>
          <a:p>
            <a:pPr marL="0" indent="0">
              <a:buNone/>
            </a:pPr>
            <a:r>
              <a:rPr lang="en-US" b="1" dirty="0" smtClean="0">
                <a:solidFill>
                  <a:schemeClr val="accent1">
                    <a:lumMod val="50000"/>
                  </a:schemeClr>
                </a:solidFill>
              </a:rPr>
              <a:t>Este </a:t>
            </a:r>
            <a:r>
              <a:rPr lang="en-US" b="1" dirty="0" err="1" smtClean="0">
                <a:solidFill>
                  <a:schemeClr val="accent1">
                    <a:lumMod val="50000"/>
                  </a:schemeClr>
                </a:solidFill>
              </a:rPr>
              <a:t>punto</a:t>
            </a:r>
            <a:r>
              <a:rPr lang="en-US" b="1" dirty="0" smtClean="0">
                <a:solidFill>
                  <a:schemeClr val="accent1">
                    <a:lumMod val="50000"/>
                  </a:schemeClr>
                </a:solidFill>
              </a:rPr>
              <a:t> se </a:t>
            </a:r>
            <a:r>
              <a:rPr lang="en-US" b="1" dirty="0" err="1" smtClean="0">
                <a:solidFill>
                  <a:schemeClr val="accent1">
                    <a:lumMod val="50000"/>
                  </a:schemeClr>
                </a:solidFill>
              </a:rPr>
              <a:t>refiere</a:t>
            </a:r>
            <a:r>
              <a:rPr lang="en-US" b="1" dirty="0" smtClean="0">
                <a:solidFill>
                  <a:schemeClr val="accent1">
                    <a:lumMod val="50000"/>
                  </a:schemeClr>
                </a:solidFill>
              </a:rPr>
              <a:t> a </a:t>
            </a:r>
            <a:r>
              <a:rPr lang="en-US" b="1" dirty="0" err="1" smtClean="0">
                <a:solidFill>
                  <a:schemeClr val="accent1">
                    <a:lumMod val="50000"/>
                  </a:schemeClr>
                </a:solidFill>
              </a:rPr>
              <a:t>economias</a:t>
            </a:r>
            <a:r>
              <a:rPr lang="en-US" b="1" dirty="0" smtClean="0">
                <a:solidFill>
                  <a:schemeClr val="accent1">
                    <a:lumMod val="50000"/>
                  </a:schemeClr>
                </a:solidFill>
              </a:rPr>
              <a:t> con </a:t>
            </a:r>
            <a:r>
              <a:rPr lang="en-US" b="1" dirty="0" err="1" smtClean="0">
                <a:solidFill>
                  <a:schemeClr val="accent1">
                    <a:lumMod val="50000"/>
                  </a:schemeClr>
                </a:solidFill>
              </a:rPr>
              <a:t>bajos</a:t>
            </a:r>
            <a:r>
              <a:rPr lang="en-US" b="1" dirty="0" smtClean="0">
                <a:solidFill>
                  <a:schemeClr val="accent1">
                    <a:lumMod val="50000"/>
                  </a:schemeClr>
                </a:solidFill>
              </a:rPr>
              <a:t> indices de </a:t>
            </a:r>
            <a:r>
              <a:rPr lang="en-US" b="1" dirty="0" err="1" smtClean="0">
                <a:solidFill>
                  <a:schemeClr val="accent1">
                    <a:lumMod val="50000"/>
                  </a:schemeClr>
                </a:solidFill>
              </a:rPr>
              <a:t>inflacion</a:t>
            </a:r>
            <a:r>
              <a:rPr lang="en-US" b="1" dirty="0" smtClean="0">
                <a:solidFill>
                  <a:schemeClr val="accent1">
                    <a:lumMod val="50000"/>
                  </a:schemeClr>
                </a:solidFill>
              </a:rPr>
              <a:t>, </a:t>
            </a:r>
            <a:r>
              <a:rPr lang="en-US" b="1" dirty="0" err="1" smtClean="0">
                <a:solidFill>
                  <a:schemeClr val="accent1">
                    <a:lumMod val="50000"/>
                  </a:schemeClr>
                </a:solidFill>
              </a:rPr>
              <a:t>ya</a:t>
            </a:r>
            <a:r>
              <a:rPr lang="en-US" b="1" dirty="0" smtClean="0">
                <a:solidFill>
                  <a:schemeClr val="accent1">
                    <a:lumMod val="50000"/>
                  </a:schemeClr>
                </a:solidFill>
              </a:rPr>
              <a:t> </a:t>
            </a:r>
            <a:r>
              <a:rPr lang="en-US" b="1" dirty="0" err="1" smtClean="0">
                <a:solidFill>
                  <a:schemeClr val="accent1">
                    <a:lumMod val="50000"/>
                  </a:schemeClr>
                </a:solidFill>
              </a:rPr>
              <a:t>que</a:t>
            </a:r>
            <a:r>
              <a:rPr lang="en-US" b="1" dirty="0" smtClean="0">
                <a:solidFill>
                  <a:schemeClr val="accent1">
                    <a:lumMod val="50000"/>
                  </a:schemeClr>
                </a:solidFill>
              </a:rPr>
              <a:t> en el </a:t>
            </a:r>
            <a:r>
              <a:rPr lang="en-US" b="1" dirty="0" err="1" smtClean="0">
                <a:solidFill>
                  <a:schemeClr val="accent1">
                    <a:lumMod val="50000"/>
                  </a:schemeClr>
                </a:solidFill>
              </a:rPr>
              <a:t>momento</a:t>
            </a:r>
            <a:r>
              <a:rPr lang="en-US" b="1" dirty="0" smtClean="0">
                <a:solidFill>
                  <a:schemeClr val="accent1">
                    <a:lumMod val="50000"/>
                  </a:schemeClr>
                </a:solidFill>
              </a:rPr>
              <a:t> de </a:t>
            </a:r>
            <a:r>
              <a:rPr lang="en-US" b="1" dirty="0" err="1" smtClean="0">
                <a:solidFill>
                  <a:schemeClr val="accent1">
                    <a:lumMod val="50000"/>
                  </a:schemeClr>
                </a:solidFill>
              </a:rPr>
              <a:t>presentarse</a:t>
            </a:r>
            <a:r>
              <a:rPr lang="en-US" b="1" dirty="0" smtClean="0">
                <a:solidFill>
                  <a:schemeClr val="accent1">
                    <a:lumMod val="50000"/>
                  </a:schemeClr>
                </a:solidFill>
              </a:rPr>
              <a:t> o </a:t>
            </a:r>
            <a:r>
              <a:rPr lang="en-US" b="1" dirty="0" err="1" smtClean="0">
                <a:solidFill>
                  <a:schemeClr val="accent1">
                    <a:lumMod val="50000"/>
                  </a:schemeClr>
                </a:solidFill>
              </a:rPr>
              <a:t>existir</a:t>
            </a:r>
            <a:r>
              <a:rPr lang="en-US" b="1" dirty="0" smtClean="0">
                <a:solidFill>
                  <a:schemeClr val="accent1">
                    <a:lumMod val="50000"/>
                  </a:schemeClr>
                </a:solidFill>
              </a:rPr>
              <a:t> </a:t>
            </a:r>
            <a:r>
              <a:rPr lang="en-US" b="1" dirty="0" err="1" smtClean="0">
                <a:solidFill>
                  <a:schemeClr val="accent1">
                    <a:lumMod val="50000"/>
                  </a:schemeClr>
                </a:solidFill>
              </a:rPr>
              <a:t>una</a:t>
            </a:r>
            <a:r>
              <a:rPr lang="en-US" b="1" dirty="0" smtClean="0">
                <a:solidFill>
                  <a:schemeClr val="accent1">
                    <a:lumMod val="50000"/>
                  </a:schemeClr>
                </a:solidFill>
              </a:rPr>
              <a:t> </a:t>
            </a:r>
            <a:r>
              <a:rPr lang="en-US" b="1" dirty="0" err="1" smtClean="0">
                <a:solidFill>
                  <a:schemeClr val="accent1">
                    <a:lumMod val="50000"/>
                  </a:schemeClr>
                </a:solidFill>
              </a:rPr>
              <a:t>inflacion</a:t>
            </a:r>
            <a:r>
              <a:rPr lang="en-US" b="1" dirty="0" smtClean="0">
                <a:solidFill>
                  <a:schemeClr val="accent1">
                    <a:lumMod val="50000"/>
                  </a:schemeClr>
                </a:solidFill>
              </a:rPr>
              <a:t> </a:t>
            </a:r>
            <a:r>
              <a:rPr lang="en-US" b="1" dirty="0" err="1" smtClean="0">
                <a:solidFill>
                  <a:schemeClr val="accent1">
                    <a:lumMod val="50000"/>
                  </a:schemeClr>
                </a:solidFill>
              </a:rPr>
              <a:t>significativa</a:t>
            </a:r>
            <a:r>
              <a:rPr lang="en-US" b="1" dirty="0" smtClean="0">
                <a:solidFill>
                  <a:schemeClr val="accent1">
                    <a:lumMod val="50000"/>
                  </a:schemeClr>
                </a:solidFill>
              </a:rPr>
              <a:t>, </a:t>
            </a:r>
            <a:r>
              <a:rPr lang="en-US" b="1" dirty="0" err="1" smtClean="0">
                <a:solidFill>
                  <a:schemeClr val="accent1">
                    <a:lumMod val="50000"/>
                  </a:schemeClr>
                </a:solidFill>
              </a:rPr>
              <a:t>entonces</a:t>
            </a:r>
            <a:r>
              <a:rPr lang="en-US" b="1" dirty="0" smtClean="0">
                <a:solidFill>
                  <a:schemeClr val="accent1">
                    <a:lumMod val="50000"/>
                  </a:schemeClr>
                </a:solidFill>
              </a:rPr>
              <a:t> el </a:t>
            </a:r>
            <a:r>
              <a:rPr lang="en-US" b="1" dirty="0" err="1" smtClean="0">
                <a:solidFill>
                  <a:schemeClr val="accent1">
                    <a:lumMod val="50000"/>
                  </a:schemeClr>
                </a:solidFill>
              </a:rPr>
              <a:t>significado</a:t>
            </a:r>
            <a:r>
              <a:rPr lang="en-US" b="1" dirty="0" smtClean="0">
                <a:solidFill>
                  <a:schemeClr val="accent1">
                    <a:lumMod val="50000"/>
                  </a:schemeClr>
                </a:solidFill>
              </a:rPr>
              <a:t> de la </a:t>
            </a:r>
            <a:r>
              <a:rPr lang="en-US" b="1" dirty="0" err="1" smtClean="0">
                <a:solidFill>
                  <a:schemeClr val="accent1">
                    <a:lumMod val="50000"/>
                  </a:schemeClr>
                </a:solidFill>
              </a:rPr>
              <a:t>cifra</a:t>
            </a:r>
            <a:r>
              <a:rPr lang="en-US" b="1" dirty="0" smtClean="0">
                <a:solidFill>
                  <a:schemeClr val="accent1">
                    <a:lumMod val="50000"/>
                  </a:schemeClr>
                </a:solidFill>
              </a:rPr>
              <a:t> </a:t>
            </a:r>
            <a:r>
              <a:rPr lang="en-US" b="1" dirty="0" err="1" smtClean="0">
                <a:solidFill>
                  <a:schemeClr val="accent1">
                    <a:lumMod val="50000"/>
                  </a:schemeClr>
                </a:solidFill>
              </a:rPr>
              <a:t>puede</a:t>
            </a:r>
            <a:r>
              <a:rPr lang="en-US" b="1" dirty="0" smtClean="0">
                <a:solidFill>
                  <a:schemeClr val="accent1">
                    <a:lumMod val="50000"/>
                  </a:schemeClr>
                </a:solidFill>
              </a:rPr>
              <a:t> </a:t>
            </a:r>
            <a:r>
              <a:rPr lang="en-US" b="1" dirty="0" err="1" smtClean="0">
                <a:solidFill>
                  <a:schemeClr val="accent1">
                    <a:lumMod val="50000"/>
                  </a:schemeClr>
                </a:solidFill>
              </a:rPr>
              <a:t>llegar</a:t>
            </a:r>
            <a:r>
              <a:rPr lang="en-US" b="1" dirty="0" smtClean="0">
                <a:solidFill>
                  <a:schemeClr val="accent1">
                    <a:lumMod val="50000"/>
                  </a:schemeClr>
                </a:solidFill>
              </a:rPr>
              <a:t> a </a:t>
            </a:r>
            <a:r>
              <a:rPr lang="en-US" b="1" dirty="0" err="1" smtClean="0">
                <a:solidFill>
                  <a:schemeClr val="accent1">
                    <a:lumMod val="50000"/>
                  </a:schemeClr>
                </a:solidFill>
              </a:rPr>
              <a:t>distorsionar</a:t>
            </a:r>
            <a:r>
              <a:rPr lang="en-US" b="1" dirty="0" smtClean="0">
                <a:solidFill>
                  <a:schemeClr val="accent1">
                    <a:lumMod val="50000"/>
                  </a:schemeClr>
                </a:solidFill>
              </a:rPr>
              <a:t> la </a:t>
            </a:r>
            <a:r>
              <a:rPr lang="en-US" b="1" dirty="0" err="1" smtClean="0">
                <a:solidFill>
                  <a:schemeClr val="accent1">
                    <a:lumMod val="50000"/>
                  </a:schemeClr>
                </a:solidFill>
              </a:rPr>
              <a:t>imagen</a:t>
            </a:r>
            <a:r>
              <a:rPr lang="en-US" b="1" dirty="0" smtClean="0">
                <a:solidFill>
                  <a:schemeClr val="accent1">
                    <a:lumMod val="50000"/>
                  </a:schemeClr>
                </a:solidFill>
              </a:rPr>
              <a:t> de la </a:t>
            </a:r>
            <a:r>
              <a:rPr lang="en-US" b="1" dirty="0" err="1" smtClean="0">
                <a:solidFill>
                  <a:schemeClr val="accent1">
                    <a:lumMod val="50000"/>
                  </a:schemeClr>
                </a:solidFill>
              </a:rPr>
              <a:t>empresa</a:t>
            </a:r>
            <a:r>
              <a:rPr lang="en-US" b="1" dirty="0" smtClean="0">
                <a:solidFill>
                  <a:schemeClr val="accent1">
                    <a:lumMod val="50000"/>
                  </a:schemeClr>
                </a:solidFill>
              </a:rPr>
              <a:t>.</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5115" y="188640"/>
            <a:ext cx="16496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42316" y="809518"/>
            <a:ext cx="6140616" cy="923330"/>
          </a:xfrm>
          <a:prstGeom prst="rect">
            <a:avLst/>
          </a:prstGeom>
          <a:noFill/>
        </p:spPr>
        <p:txBody>
          <a:bodyPr wrap="square" rtlCol="0">
            <a:spAutoFit/>
          </a:bodyPr>
          <a:lstStyle/>
          <a:p>
            <a:r>
              <a:rPr lang="es-NI" b="1" dirty="0" smtClean="0">
                <a:solidFill>
                  <a:srgbClr val="619428"/>
                </a:solidFill>
              </a:rPr>
              <a:t>Principios que establecen la base para cuantificar las operaciones del ente económico y su presentación</a:t>
            </a:r>
            <a:endParaRPr lang="es-NI" b="1" dirty="0">
              <a:solidFill>
                <a:srgbClr val="619428"/>
              </a:solidFill>
            </a:endParaRPr>
          </a:p>
        </p:txBody>
      </p:sp>
    </p:spTree>
    <p:extLst>
      <p:ext uri="{BB962C8B-B14F-4D97-AF65-F5344CB8AC3E}">
        <p14:creationId xmlns:p14="http://schemas.microsoft.com/office/powerpoint/2010/main" val="2756840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NI" dirty="0" smtClean="0"/>
              <a:t>Ejemplo:</a:t>
            </a:r>
            <a:endParaRPr lang="es-NI" dirty="0"/>
          </a:p>
        </p:txBody>
      </p:sp>
      <p:sp>
        <p:nvSpPr>
          <p:cNvPr id="3" name="2 Marcador de contenido"/>
          <p:cNvSpPr>
            <a:spLocks noGrp="1"/>
          </p:cNvSpPr>
          <p:nvPr>
            <p:ph sz="quarter" idx="1"/>
          </p:nvPr>
        </p:nvSpPr>
        <p:spPr/>
        <p:txBody>
          <a:bodyPr>
            <a:normAutofit fontScale="92500" lnSpcReduction="20000"/>
          </a:bodyPr>
          <a:lstStyle/>
          <a:p>
            <a:r>
              <a:rPr lang="es-NI" dirty="0" smtClean="0"/>
              <a:t>Al comprar mercancías por valor de C$30,000 se tuvieron que pagar gastos de fletes y acarreos que importaron C$3,000 y se pago a empleados que efectuaron maniobras de carga y descarga C$500.  Toda la transacción se pago en efectivo.</a:t>
            </a:r>
          </a:p>
          <a:p>
            <a:endParaRPr lang="es-NI" dirty="0"/>
          </a:p>
          <a:p>
            <a:r>
              <a:rPr lang="es-NI" dirty="0" smtClean="0"/>
              <a:t>El total de lo pagado en efectivo importo lo siguiente:</a:t>
            </a:r>
          </a:p>
          <a:p>
            <a:r>
              <a:rPr lang="es-NI" dirty="0" smtClean="0"/>
              <a:t>Costo de la mercancía según factura… C$30,000</a:t>
            </a:r>
          </a:p>
          <a:p>
            <a:r>
              <a:rPr lang="es-NI" dirty="0" smtClean="0"/>
              <a:t>Costo de fletes y acarreo………………….     3,000</a:t>
            </a:r>
          </a:p>
          <a:p>
            <a:r>
              <a:rPr lang="es-NI" dirty="0" smtClean="0"/>
              <a:t>Costo de maniobras de carga y descarg</a:t>
            </a:r>
            <a:r>
              <a:rPr lang="es-NI" u="sng" dirty="0" smtClean="0"/>
              <a:t>a..      500</a:t>
            </a:r>
          </a:p>
          <a:p>
            <a:r>
              <a:rPr lang="es-NI" u="sng" dirty="0" smtClean="0"/>
              <a:t>Costo de </a:t>
            </a:r>
            <a:r>
              <a:rPr lang="es-NI" u="sng" dirty="0" err="1" smtClean="0"/>
              <a:t>adquisicion</a:t>
            </a:r>
            <a:r>
              <a:rPr lang="es-NI" u="sng" dirty="0" smtClean="0"/>
              <a:t> de la </a:t>
            </a:r>
            <a:r>
              <a:rPr lang="es-NI" u="sng" dirty="0" err="1" smtClean="0"/>
              <a:t>mercancia</a:t>
            </a:r>
            <a:r>
              <a:rPr lang="es-NI" u="sng" dirty="0" smtClean="0"/>
              <a:t>..  C$33,500</a:t>
            </a:r>
          </a:p>
          <a:p>
            <a:pPr marL="0" indent="0">
              <a:buNone/>
            </a:pPr>
            <a:endParaRPr lang="es-NI" b="1" i="1" dirty="0" smtClean="0">
              <a:solidFill>
                <a:srgbClr val="C00000"/>
              </a:solidFill>
              <a:latin typeface="Arabic Typesetting" pitchFamily="66" charset="-78"/>
              <a:cs typeface="Arabic Typesetting" pitchFamily="66" charset="-78"/>
            </a:endParaRPr>
          </a:p>
          <a:p>
            <a:pPr marL="0" indent="0">
              <a:buNone/>
            </a:pPr>
            <a:r>
              <a:rPr lang="es-NI" b="1" i="1" dirty="0" err="1" smtClean="0">
                <a:solidFill>
                  <a:srgbClr val="C00000"/>
                </a:solidFill>
                <a:latin typeface="Arabic Typesetting" pitchFamily="66" charset="-78"/>
                <a:cs typeface="Arabic Typesetting" pitchFamily="66" charset="-78"/>
              </a:rPr>
              <a:t>Observese</a:t>
            </a:r>
            <a:r>
              <a:rPr lang="es-NI" b="1" i="1" dirty="0" smtClean="0">
                <a:solidFill>
                  <a:srgbClr val="C00000"/>
                </a:solidFill>
                <a:latin typeface="Arabic Typesetting" pitchFamily="66" charset="-78"/>
                <a:cs typeface="Arabic Typesetting" pitchFamily="66" charset="-78"/>
              </a:rPr>
              <a:t> que el precio de costo incluye el precio de factura, mas todos los costos y gastos incurridos en la </a:t>
            </a:r>
            <a:r>
              <a:rPr lang="es-NI" b="1" i="1" dirty="0" err="1" smtClean="0">
                <a:solidFill>
                  <a:srgbClr val="C00000"/>
                </a:solidFill>
                <a:latin typeface="Arabic Typesetting" pitchFamily="66" charset="-78"/>
                <a:cs typeface="Arabic Typesetting" pitchFamily="66" charset="-78"/>
              </a:rPr>
              <a:t>adquisicion</a:t>
            </a:r>
            <a:r>
              <a:rPr lang="es-NI" b="1" i="1" dirty="0" smtClean="0">
                <a:solidFill>
                  <a:srgbClr val="C00000"/>
                </a:solidFill>
                <a:latin typeface="Arabic Typesetting" pitchFamily="66" charset="-78"/>
                <a:cs typeface="Arabic Typesetting" pitchFamily="66" charset="-78"/>
              </a:rPr>
              <a:t>.</a:t>
            </a:r>
            <a:endParaRPr lang="es-NI" b="1" i="1" dirty="0">
              <a:solidFill>
                <a:srgbClr val="C0000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3293906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95736" y="188640"/>
            <a:ext cx="6172200" cy="936104"/>
          </a:xfrm>
        </p:spPr>
        <p:txBody>
          <a:bodyPr>
            <a:normAutofit fontScale="90000"/>
          </a:bodyPr>
          <a:lstStyle/>
          <a:p>
            <a:r>
              <a:rPr lang="es-NI" dirty="0" smtClean="0">
                <a:solidFill>
                  <a:srgbClr val="FF0000"/>
                </a:solidFill>
              </a:rPr>
              <a:t>Principio de Negocio en Marcha</a:t>
            </a:r>
            <a:br>
              <a:rPr lang="es-NI" dirty="0" smtClean="0">
                <a:solidFill>
                  <a:srgbClr val="FF0000"/>
                </a:solidFill>
              </a:rPr>
            </a:br>
            <a:endParaRPr lang="es-NI" dirty="0">
              <a:solidFill>
                <a:srgbClr val="FF0000"/>
              </a:solidFill>
            </a:endParaRPr>
          </a:p>
        </p:txBody>
      </p:sp>
      <p:sp>
        <p:nvSpPr>
          <p:cNvPr id="3" name="2 Subtítulo"/>
          <p:cNvSpPr>
            <a:spLocks noGrp="1"/>
          </p:cNvSpPr>
          <p:nvPr>
            <p:ph type="subTitle" idx="1"/>
          </p:nvPr>
        </p:nvSpPr>
        <p:spPr>
          <a:xfrm>
            <a:off x="2339752" y="764704"/>
            <a:ext cx="6264696" cy="6093296"/>
          </a:xfrm>
        </p:spPr>
        <p:txBody>
          <a:bodyPr>
            <a:noAutofit/>
          </a:bodyPr>
          <a:lstStyle/>
          <a:p>
            <a:r>
              <a:rPr lang="es-NI" sz="2200" dirty="0" smtClean="0"/>
              <a:t>Este principio supone que una Empresa o entidad continuará operando durante un largo período, a menos que haya pruebas claras en contrario.</a:t>
            </a:r>
          </a:p>
          <a:p>
            <a:endParaRPr lang="es-NI" sz="2200" i="1" dirty="0">
              <a:solidFill>
                <a:srgbClr val="3A1600"/>
              </a:solidFill>
            </a:endParaRPr>
          </a:p>
          <a:p>
            <a:r>
              <a:rPr lang="es-NI" sz="2200" b="0" i="1" dirty="0" smtClean="0">
                <a:solidFill>
                  <a:srgbClr val="3A1600"/>
                </a:solidFill>
              </a:rPr>
              <a:t>No todas las entidades sobreviven en el largo plazo, pero el principio del negocio en marcha es válido en la mayor parte de los casos y representa la base para muchos de los procedimientos contables existentes en la práctica.</a:t>
            </a:r>
            <a:endParaRPr lang="es-NI" sz="2000" b="0" i="1" dirty="0" smtClean="0">
              <a:solidFill>
                <a:srgbClr val="3A1600"/>
              </a:solidFill>
            </a:endParaRPr>
          </a:p>
          <a:p>
            <a:pPr algn="ctr"/>
            <a:endParaRPr lang="es-NI" sz="2400" dirty="0">
              <a:solidFill>
                <a:srgbClr val="FF0000"/>
              </a:solidFill>
            </a:endParaRPr>
          </a:p>
        </p:txBody>
      </p:sp>
    </p:spTree>
    <p:extLst>
      <p:ext uri="{BB962C8B-B14F-4D97-AF65-F5344CB8AC3E}">
        <p14:creationId xmlns:p14="http://schemas.microsoft.com/office/powerpoint/2010/main" val="1648958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NI" dirty="0" smtClean="0"/>
              <a:t>Ejemplo:</a:t>
            </a:r>
            <a:endParaRPr lang="es-NI" dirty="0"/>
          </a:p>
        </p:txBody>
      </p:sp>
      <p:sp>
        <p:nvSpPr>
          <p:cNvPr id="3" name="2 Marcador de contenido"/>
          <p:cNvSpPr>
            <a:spLocks noGrp="1"/>
          </p:cNvSpPr>
          <p:nvPr>
            <p:ph sz="quarter" idx="1"/>
          </p:nvPr>
        </p:nvSpPr>
        <p:spPr/>
        <p:txBody>
          <a:bodyPr>
            <a:normAutofit fontScale="77500" lnSpcReduction="20000"/>
          </a:bodyPr>
          <a:lstStyle/>
          <a:p>
            <a:r>
              <a:rPr lang="es-NI" dirty="0" smtClean="0"/>
              <a:t>Si suponemos que se liquidará una entidad en el futuro cercano, habría poca necesidad de clasificar el activo y el pasivo en las categorías de circulante y a largo plazo, en el Balance General.</a:t>
            </a:r>
          </a:p>
          <a:p>
            <a:endParaRPr lang="es-NI" dirty="0" smtClean="0"/>
          </a:p>
          <a:p>
            <a:r>
              <a:rPr lang="es-NI" dirty="0" smtClean="0"/>
              <a:t>Además seria mas correcto cargar como gastos al momento de adquisición activos como lo de propiedad, planta y equipos, o gastos pagados por anticipado por virtud de pocas posibilidades de recibir beneficios mas allá del ejercicio contable corriente.</a:t>
            </a:r>
          </a:p>
          <a:p>
            <a:endParaRPr lang="es-NI" dirty="0"/>
          </a:p>
          <a:p>
            <a:r>
              <a:rPr lang="es-NI" dirty="0" smtClean="0"/>
              <a:t>Por ultimo, el principio del negocio en marcha, aporta algo de justificación para el uso de un sistema contable basado en costos históricos.</a:t>
            </a:r>
          </a:p>
          <a:p>
            <a:r>
              <a:rPr lang="es-NI" dirty="0" smtClean="0"/>
              <a:t>Si una entidad planteara interrumpir sus operaciones en el corto plazo, la valuación de los activos en el balance general podría corresponder mas adecuadamente a los precios de liquidación (venta) por virtud del retiro inminente de los activos.</a:t>
            </a:r>
            <a:endParaRPr lang="es-NI" dirty="0"/>
          </a:p>
          <a:p>
            <a:endParaRPr lang="es-NI" dirty="0"/>
          </a:p>
        </p:txBody>
      </p:sp>
    </p:spTree>
    <p:extLst>
      <p:ext uri="{BB962C8B-B14F-4D97-AF65-F5344CB8AC3E}">
        <p14:creationId xmlns:p14="http://schemas.microsoft.com/office/powerpoint/2010/main" val="2446471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95736" y="188640"/>
            <a:ext cx="6172200" cy="936104"/>
          </a:xfrm>
        </p:spPr>
        <p:txBody>
          <a:bodyPr>
            <a:normAutofit fontScale="90000"/>
          </a:bodyPr>
          <a:lstStyle/>
          <a:p>
            <a:r>
              <a:rPr lang="es-NI" dirty="0" smtClean="0">
                <a:solidFill>
                  <a:srgbClr val="FF0000"/>
                </a:solidFill>
              </a:rPr>
              <a:t>Principio Dualidad </a:t>
            </a:r>
            <a:r>
              <a:rPr lang="es-NI" dirty="0" err="1" smtClean="0">
                <a:solidFill>
                  <a:srgbClr val="FF0000"/>
                </a:solidFill>
              </a:rPr>
              <a:t>Economica</a:t>
            </a:r>
            <a:r>
              <a:rPr lang="es-NI" dirty="0" smtClean="0">
                <a:solidFill>
                  <a:srgbClr val="FF0000"/>
                </a:solidFill>
              </a:rPr>
              <a:t/>
            </a:r>
            <a:br>
              <a:rPr lang="es-NI" dirty="0" smtClean="0">
                <a:solidFill>
                  <a:srgbClr val="FF0000"/>
                </a:solidFill>
              </a:rPr>
            </a:br>
            <a:endParaRPr lang="es-NI" dirty="0">
              <a:solidFill>
                <a:srgbClr val="FF0000"/>
              </a:solidFill>
            </a:endParaRPr>
          </a:p>
        </p:txBody>
      </p:sp>
      <p:sp>
        <p:nvSpPr>
          <p:cNvPr id="3" name="2 Subtítulo"/>
          <p:cNvSpPr>
            <a:spLocks noGrp="1"/>
          </p:cNvSpPr>
          <p:nvPr>
            <p:ph type="subTitle" idx="1"/>
          </p:nvPr>
        </p:nvSpPr>
        <p:spPr>
          <a:xfrm>
            <a:off x="2339752" y="764704"/>
            <a:ext cx="6264696" cy="6093296"/>
          </a:xfrm>
        </p:spPr>
        <p:txBody>
          <a:bodyPr>
            <a:noAutofit/>
          </a:bodyPr>
          <a:lstStyle/>
          <a:p>
            <a:r>
              <a:rPr lang="es-NI" dirty="0" smtClean="0"/>
              <a:t>Este principio manifiesta que cada recurso de que dispone la entidad fue generado por terceros, quienes poseen derechos e intereses sobre los bienes de la entidad.</a:t>
            </a:r>
          </a:p>
          <a:p>
            <a:endParaRPr lang="es-NI" dirty="0"/>
          </a:p>
          <a:p>
            <a:r>
              <a:rPr lang="es-NI" dirty="0" smtClean="0"/>
              <a:t>A su vez los recursos constituyen una especificación de los derechos que sobre ellos existen.</a:t>
            </a:r>
          </a:p>
          <a:p>
            <a:endParaRPr lang="es-NI" dirty="0"/>
          </a:p>
          <a:p>
            <a:r>
              <a:rPr lang="es-NI" dirty="0" smtClean="0"/>
              <a:t>Implica que toda transacción de la entidad debe ser registrada mostrando el efecto sobre los recursos propiedad del negocio (activos) y las obligaciones y derechos de terceros (pasivos y capital).  </a:t>
            </a:r>
          </a:p>
          <a:p>
            <a:endParaRPr lang="es-NI" dirty="0"/>
          </a:p>
          <a:p>
            <a:r>
              <a:rPr lang="es-NI" i="1" dirty="0" smtClean="0">
                <a:solidFill>
                  <a:srgbClr val="C00000"/>
                </a:solidFill>
              </a:rPr>
              <a:t>Este principio no debe confundirse con la teoría de la partida doble y las reglas del cargo y del abono.</a:t>
            </a:r>
          </a:p>
          <a:p>
            <a:endParaRPr lang="es-NI" b="0" i="1" dirty="0" smtClean="0">
              <a:solidFill>
                <a:srgbClr val="C00000"/>
              </a:solidFill>
            </a:endParaRPr>
          </a:p>
          <a:p>
            <a:pPr algn="ctr"/>
            <a:endParaRPr lang="es-NI" sz="2400" dirty="0">
              <a:solidFill>
                <a:srgbClr val="FF0000"/>
              </a:solidFill>
            </a:endParaRPr>
          </a:p>
        </p:txBody>
      </p:sp>
    </p:spTree>
    <p:extLst>
      <p:ext uri="{BB962C8B-B14F-4D97-AF65-F5344CB8AC3E}">
        <p14:creationId xmlns:p14="http://schemas.microsoft.com/office/powerpoint/2010/main" val="1667011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1264734"/>
            <a:ext cx="7467600" cy="5404626"/>
          </a:xfrm>
        </p:spPr>
        <p:txBody>
          <a:bodyPr>
            <a:normAutofit fontScale="92500" lnSpcReduction="10000"/>
          </a:bodyPr>
          <a:lstStyle/>
          <a:p>
            <a:r>
              <a:rPr lang="en-US" sz="3600" b="1" dirty="0" smtClean="0">
                <a:solidFill>
                  <a:srgbClr val="CC0099"/>
                </a:solidFill>
              </a:rPr>
              <a:t>Principio de </a:t>
            </a:r>
            <a:r>
              <a:rPr lang="en-US" sz="3600" b="1" dirty="0" err="1" smtClean="0">
                <a:solidFill>
                  <a:srgbClr val="CC0099"/>
                </a:solidFill>
              </a:rPr>
              <a:t>revelacion</a:t>
            </a:r>
            <a:r>
              <a:rPr lang="en-US" sz="3600" b="1" dirty="0" smtClean="0">
                <a:solidFill>
                  <a:srgbClr val="CC0099"/>
                </a:solidFill>
              </a:rPr>
              <a:t> </a:t>
            </a:r>
            <a:r>
              <a:rPr lang="en-US" sz="3600" b="1" dirty="0" err="1" smtClean="0">
                <a:solidFill>
                  <a:srgbClr val="CC0099"/>
                </a:solidFill>
              </a:rPr>
              <a:t>suficiente</a:t>
            </a:r>
            <a:r>
              <a:rPr lang="en-US" sz="3600" b="1" dirty="0" smtClean="0">
                <a:solidFill>
                  <a:srgbClr val="CC0099"/>
                </a:solidFill>
              </a:rPr>
              <a:t>.</a:t>
            </a:r>
          </a:p>
          <a:p>
            <a:pPr marL="0" indent="0">
              <a:buNone/>
            </a:pPr>
            <a:r>
              <a:rPr lang="en-US" sz="1800" b="1" dirty="0" smtClean="0">
                <a:solidFill>
                  <a:srgbClr val="FF0000"/>
                </a:solidFill>
              </a:rPr>
              <a:t>La </a:t>
            </a:r>
            <a:r>
              <a:rPr lang="en-US" sz="1800" b="1" dirty="0" err="1" smtClean="0">
                <a:solidFill>
                  <a:srgbClr val="FF0000"/>
                </a:solidFill>
              </a:rPr>
              <a:t>informacion</a:t>
            </a:r>
            <a:r>
              <a:rPr lang="en-US" sz="1800" b="1" dirty="0" smtClean="0">
                <a:solidFill>
                  <a:srgbClr val="FF0000"/>
                </a:solidFill>
              </a:rPr>
              <a:t> </a:t>
            </a:r>
            <a:r>
              <a:rPr lang="en-US" sz="1800" b="1" dirty="0" err="1" smtClean="0">
                <a:solidFill>
                  <a:srgbClr val="FF0000"/>
                </a:solidFill>
              </a:rPr>
              <a:t>contable</a:t>
            </a:r>
            <a:r>
              <a:rPr lang="en-US" sz="1800" b="1" dirty="0" smtClean="0">
                <a:solidFill>
                  <a:srgbClr val="FF0000"/>
                </a:solidFill>
              </a:rPr>
              <a:t> </a:t>
            </a:r>
            <a:r>
              <a:rPr lang="en-US" sz="1800" b="1" dirty="0" err="1" smtClean="0">
                <a:solidFill>
                  <a:srgbClr val="FF0000"/>
                </a:solidFill>
              </a:rPr>
              <a:t>presentada</a:t>
            </a:r>
            <a:r>
              <a:rPr lang="en-US" sz="1800" b="1" dirty="0" smtClean="0">
                <a:solidFill>
                  <a:srgbClr val="FF0000"/>
                </a:solidFill>
              </a:rPr>
              <a:t> en los </a:t>
            </a:r>
            <a:r>
              <a:rPr lang="en-US" sz="1800" b="1" dirty="0" err="1" smtClean="0">
                <a:solidFill>
                  <a:srgbClr val="FF0000"/>
                </a:solidFill>
              </a:rPr>
              <a:t>Estados</a:t>
            </a:r>
            <a:r>
              <a:rPr lang="en-US" sz="1800" b="1" dirty="0" smtClean="0">
                <a:solidFill>
                  <a:srgbClr val="FF0000"/>
                </a:solidFill>
              </a:rPr>
              <a:t> </a:t>
            </a:r>
            <a:r>
              <a:rPr lang="en-US" sz="1800" b="1" dirty="0" err="1" smtClean="0">
                <a:solidFill>
                  <a:srgbClr val="FF0000"/>
                </a:solidFill>
              </a:rPr>
              <a:t>Financieros</a:t>
            </a:r>
            <a:r>
              <a:rPr lang="en-US" sz="1800" b="1" dirty="0" smtClean="0">
                <a:solidFill>
                  <a:srgbClr val="FF0000"/>
                </a:solidFill>
              </a:rPr>
              <a:t> </a:t>
            </a:r>
            <a:r>
              <a:rPr lang="en-US" sz="1800" b="1" dirty="0" err="1" smtClean="0">
                <a:solidFill>
                  <a:srgbClr val="FF0000"/>
                </a:solidFill>
              </a:rPr>
              <a:t>debe</a:t>
            </a:r>
            <a:r>
              <a:rPr lang="en-US" sz="1800" b="1" dirty="0" smtClean="0">
                <a:solidFill>
                  <a:srgbClr val="FF0000"/>
                </a:solidFill>
              </a:rPr>
              <a:t> </a:t>
            </a:r>
            <a:r>
              <a:rPr lang="en-US" sz="1800" b="1" dirty="0" err="1" smtClean="0">
                <a:solidFill>
                  <a:srgbClr val="FF0000"/>
                </a:solidFill>
              </a:rPr>
              <a:t>contener</a:t>
            </a:r>
            <a:r>
              <a:rPr lang="en-US" sz="1800" b="1" dirty="0" smtClean="0">
                <a:solidFill>
                  <a:srgbClr val="FF0000"/>
                </a:solidFill>
              </a:rPr>
              <a:t> en forma </a:t>
            </a:r>
            <a:r>
              <a:rPr lang="en-US" sz="1800" b="1" dirty="0" err="1" smtClean="0">
                <a:solidFill>
                  <a:srgbClr val="FF0000"/>
                </a:solidFill>
              </a:rPr>
              <a:t>clara</a:t>
            </a:r>
            <a:r>
              <a:rPr lang="en-US" sz="1800" b="1" dirty="0" smtClean="0">
                <a:solidFill>
                  <a:srgbClr val="FF0000"/>
                </a:solidFill>
              </a:rPr>
              <a:t> y </a:t>
            </a:r>
            <a:r>
              <a:rPr lang="en-US" sz="1800" b="1" dirty="0" err="1" smtClean="0">
                <a:solidFill>
                  <a:srgbClr val="FF0000"/>
                </a:solidFill>
              </a:rPr>
              <a:t>comprensible</a:t>
            </a:r>
            <a:r>
              <a:rPr lang="en-US" sz="1800" b="1" dirty="0" smtClean="0">
                <a:solidFill>
                  <a:srgbClr val="FF0000"/>
                </a:solidFill>
              </a:rPr>
              <a:t> </a:t>
            </a:r>
            <a:r>
              <a:rPr lang="en-US" sz="1800" b="1" dirty="0" err="1" smtClean="0">
                <a:solidFill>
                  <a:srgbClr val="FF0000"/>
                </a:solidFill>
              </a:rPr>
              <a:t>todo</a:t>
            </a:r>
            <a:r>
              <a:rPr lang="en-US" sz="1800" b="1" dirty="0" smtClean="0">
                <a:solidFill>
                  <a:srgbClr val="FF0000"/>
                </a:solidFill>
              </a:rPr>
              <a:t> lo </a:t>
            </a:r>
            <a:r>
              <a:rPr lang="en-US" sz="1800" b="1" dirty="0" err="1" smtClean="0">
                <a:solidFill>
                  <a:srgbClr val="FF0000"/>
                </a:solidFill>
              </a:rPr>
              <a:t>necesario</a:t>
            </a:r>
            <a:r>
              <a:rPr lang="en-US" sz="1800" b="1" dirty="0" smtClean="0">
                <a:solidFill>
                  <a:srgbClr val="FF0000"/>
                </a:solidFill>
              </a:rPr>
              <a:t> </a:t>
            </a:r>
            <a:r>
              <a:rPr lang="en-US" sz="1800" b="1" dirty="0" err="1" smtClean="0">
                <a:solidFill>
                  <a:srgbClr val="FF0000"/>
                </a:solidFill>
              </a:rPr>
              <a:t>para</a:t>
            </a:r>
            <a:r>
              <a:rPr lang="en-US" sz="1800" b="1" dirty="0" smtClean="0">
                <a:solidFill>
                  <a:srgbClr val="FF0000"/>
                </a:solidFill>
              </a:rPr>
              <a:t> </a:t>
            </a:r>
            <a:r>
              <a:rPr lang="en-US" sz="1800" b="1" dirty="0" err="1" smtClean="0">
                <a:solidFill>
                  <a:srgbClr val="FF0000"/>
                </a:solidFill>
              </a:rPr>
              <a:t>juzgar</a:t>
            </a:r>
            <a:r>
              <a:rPr lang="en-US" sz="1800" b="1" dirty="0" smtClean="0">
                <a:solidFill>
                  <a:srgbClr val="FF0000"/>
                </a:solidFill>
              </a:rPr>
              <a:t> los </a:t>
            </a:r>
            <a:r>
              <a:rPr lang="en-US" sz="1800" b="1" dirty="0" err="1" smtClean="0">
                <a:solidFill>
                  <a:srgbClr val="FF0000"/>
                </a:solidFill>
              </a:rPr>
              <a:t>resultados</a:t>
            </a:r>
            <a:r>
              <a:rPr lang="en-US" sz="1800" b="1" dirty="0" smtClean="0">
                <a:solidFill>
                  <a:srgbClr val="FF0000"/>
                </a:solidFill>
              </a:rPr>
              <a:t> de </a:t>
            </a:r>
            <a:r>
              <a:rPr lang="en-US" sz="1800" b="1" dirty="0" err="1" smtClean="0">
                <a:solidFill>
                  <a:srgbClr val="FF0000"/>
                </a:solidFill>
              </a:rPr>
              <a:t>operacion</a:t>
            </a:r>
            <a:r>
              <a:rPr lang="en-US" sz="1800" b="1" dirty="0" smtClean="0">
                <a:solidFill>
                  <a:srgbClr val="FF0000"/>
                </a:solidFill>
              </a:rPr>
              <a:t> y la </a:t>
            </a:r>
            <a:r>
              <a:rPr lang="en-US" sz="1800" b="1" dirty="0" err="1" smtClean="0">
                <a:solidFill>
                  <a:srgbClr val="FF0000"/>
                </a:solidFill>
              </a:rPr>
              <a:t>situacion</a:t>
            </a:r>
            <a:r>
              <a:rPr lang="en-US" sz="1800" b="1" dirty="0" smtClean="0">
                <a:solidFill>
                  <a:srgbClr val="FF0000"/>
                </a:solidFill>
              </a:rPr>
              <a:t> </a:t>
            </a:r>
            <a:r>
              <a:rPr lang="en-US" sz="1800" b="1" dirty="0" err="1" smtClean="0">
                <a:solidFill>
                  <a:srgbClr val="FF0000"/>
                </a:solidFill>
              </a:rPr>
              <a:t>financiera</a:t>
            </a:r>
            <a:r>
              <a:rPr lang="en-US" sz="1800" b="1" dirty="0" smtClean="0">
                <a:solidFill>
                  <a:srgbClr val="FF0000"/>
                </a:solidFill>
              </a:rPr>
              <a:t> de la </a:t>
            </a:r>
            <a:r>
              <a:rPr lang="en-US" sz="1800" b="1" dirty="0" err="1" smtClean="0">
                <a:solidFill>
                  <a:srgbClr val="FF0000"/>
                </a:solidFill>
              </a:rPr>
              <a:t>entidad</a:t>
            </a:r>
            <a:r>
              <a:rPr lang="en-US" sz="1800" b="1" dirty="0" smtClean="0">
                <a:solidFill>
                  <a:srgbClr val="FF0000"/>
                </a:solidFill>
              </a:rPr>
              <a:t>.</a:t>
            </a:r>
            <a:endParaRPr lang="en-US" sz="1800" b="1" dirty="0">
              <a:solidFill>
                <a:srgbClr val="333399"/>
              </a:solidFill>
            </a:endParaRPr>
          </a:p>
          <a:p>
            <a:pPr marL="0" indent="0">
              <a:buNone/>
            </a:pPr>
            <a:endParaRPr lang="es-ES" sz="1800" dirty="0" smtClean="0"/>
          </a:p>
          <a:p>
            <a:pPr marL="0" indent="0">
              <a:buNone/>
            </a:pPr>
            <a:r>
              <a:rPr lang="es-ES" sz="1800" dirty="0" smtClean="0"/>
              <a:t>Esta información entre otras cosas debe ser relevante e importante procurando que la cantidad no vaya en detrimento de la calidad y suceda que aspectos importantes pasen desapercibidos para el usuario.</a:t>
            </a:r>
          </a:p>
          <a:p>
            <a:pPr marL="0" indent="0">
              <a:buNone/>
            </a:pPr>
            <a:endParaRPr lang="es-ES" sz="1800" dirty="0"/>
          </a:p>
          <a:p>
            <a:pPr marL="0" indent="0">
              <a:buNone/>
            </a:pPr>
            <a:r>
              <a:rPr lang="es-ES" sz="1800" dirty="0" smtClean="0"/>
              <a:t>Cuando se habla de revelación suficiente, entre otras cosas se quiere decir que debemos evitar en lo posible la presentación de datos cuyo significado sea confuso o contrario a lo que se desea expresar, no incluir  demasiada información, que lejos de aclarar, enturbie, pero por otra parte, se deben resaltar aquellos datos o acontecimientos cuya significación es de vital importancia para la gerencia y por supuesto que todos los conceptos que integren los estados financieros, estén correctamente valuados y presentados.</a:t>
            </a:r>
            <a:endParaRPr lang="es-ES" sz="18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5115" y="188640"/>
            <a:ext cx="16496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51520" y="332656"/>
            <a:ext cx="6140616" cy="954107"/>
          </a:xfrm>
          <a:prstGeom prst="rect">
            <a:avLst/>
          </a:prstGeom>
          <a:noFill/>
        </p:spPr>
        <p:txBody>
          <a:bodyPr wrap="square" rtlCol="0">
            <a:spAutoFit/>
          </a:bodyPr>
          <a:lstStyle/>
          <a:p>
            <a:r>
              <a:rPr lang="es-NI" sz="2800" b="1" dirty="0" smtClean="0">
                <a:solidFill>
                  <a:srgbClr val="619428"/>
                </a:solidFill>
              </a:rPr>
              <a:t>Principio que se refiere a la </a:t>
            </a:r>
            <a:r>
              <a:rPr lang="es-NI" sz="2800" b="1" dirty="0" err="1" smtClean="0">
                <a:solidFill>
                  <a:srgbClr val="619428"/>
                </a:solidFill>
              </a:rPr>
              <a:t>informacion</a:t>
            </a:r>
            <a:endParaRPr lang="es-NI" sz="2800" b="1" dirty="0">
              <a:solidFill>
                <a:srgbClr val="619428"/>
              </a:solidFill>
            </a:endParaRPr>
          </a:p>
        </p:txBody>
      </p:sp>
    </p:spTree>
    <p:extLst>
      <p:ext uri="{BB962C8B-B14F-4D97-AF65-F5344CB8AC3E}">
        <p14:creationId xmlns:p14="http://schemas.microsoft.com/office/powerpoint/2010/main" val="694597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00372" y="-1187649"/>
            <a:ext cx="8496944" cy="923330"/>
          </a:xfrm>
          <a:prstGeom prst="rect">
            <a:avLst/>
          </a:prstGeom>
        </p:spPr>
        <p:txBody>
          <a:bodyPr wrap="square">
            <a:spAutoFit/>
          </a:bodyPr>
          <a:lstStyle/>
          <a:p>
            <a:r>
              <a:rPr lang="es-ES" b="1" dirty="0"/>
              <a:t> </a:t>
            </a:r>
            <a:endParaRPr lang="es-ES" dirty="0"/>
          </a:p>
          <a:p>
            <a:r>
              <a:rPr lang="es-ES" dirty="0"/>
              <a:t> </a:t>
            </a:r>
          </a:p>
          <a:p>
            <a:r>
              <a:rPr lang="es-ES" dirty="0" smtClean="0"/>
              <a:t> </a:t>
            </a:r>
            <a:endParaRPr lang="es-ES" dirty="0"/>
          </a:p>
        </p:txBody>
      </p:sp>
      <p:sp>
        <p:nvSpPr>
          <p:cNvPr id="5" name="4 Rectángulo"/>
          <p:cNvSpPr/>
          <p:nvPr/>
        </p:nvSpPr>
        <p:spPr>
          <a:xfrm>
            <a:off x="309809" y="2205398"/>
            <a:ext cx="7076674" cy="4278094"/>
          </a:xfrm>
          <a:prstGeom prst="rect">
            <a:avLst/>
          </a:prstGeom>
        </p:spPr>
        <p:txBody>
          <a:bodyPr wrap="square">
            <a:spAutoFit/>
          </a:bodyPr>
          <a:lstStyle/>
          <a:p>
            <a:endParaRPr lang="es-ES" b="1" dirty="0" smtClean="0"/>
          </a:p>
          <a:p>
            <a:pPr marL="457200" indent="-457200">
              <a:buFont typeface="Wingdings" pitchFamily="2" charset="2"/>
              <a:buChar char="Ø"/>
            </a:pPr>
            <a:r>
              <a:rPr lang="es-ES" sz="2800" b="1" dirty="0" smtClean="0">
                <a:solidFill>
                  <a:schemeClr val="accent1"/>
                </a:solidFill>
              </a:rPr>
              <a:t>1.  </a:t>
            </a:r>
            <a:r>
              <a:rPr lang="es-ES" b="1" dirty="0" smtClean="0">
                <a:solidFill>
                  <a:schemeClr val="accent1"/>
                </a:solidFill>
              </a:rPr>
              <a:t>Los estados financieros deben contener en forma clara y comprensible todo lo necesario para juzgar los resultados de operación: </a:t>
            </a:r>
          </a:p>
          <a:p>
            <a:pPr marL="457200" indent="-457200">
              <a:buFont typeface="Wingdings" pitchFamily="2" charset="2"/>
              <a:buChar char="Ø"/>
            </a:pPr>
            <a:endParaRPr lang="es-ES" b="1" dirty="0" smtClean="0">
              <a:solidFill>
                <a:schemeClr val="accent1"/>
              </a:solidFill>
            </a:endParaRPr>
          </a:p>
          <a:p>
            <a:pPr marL="457200" indent="-457200">
              <a:buFont typeface="Wingdings" pitchFamily="2" charset="2"/>
              <a:buChar char="Ø"/>
            </a:pPr>
            <a:r>
              <a:rPr lang="es-ES" sz="2400" b="1" dirty="0" smtClean="0">
                <a:solidFill>
                  <a:schemeClr val="accent1"/>
                </a:solidFill>
              </a:rPr>
              <a:t>La situación financiera de la empresa, </a:t>
            </a:r>
          </a:p>
          <a:p>
            <a:pPr marL="457200" indent="-457200">
              <a:buFont typeface="Wingdings" pitchFamily="2" charset="2"/>
              <a:buChar char="Ø"/>
            </a:pPr>
            <a:r>
              <a:rPr lang="es-ES" sz="2400" b="1" dirty="0" smtClean="0">
                <a:solidFill>
                  <a:schemeClr val="accent1"/>
                </a:solidFill>
              </a:rPr>
              <a:t>Los cambios en su situación financiera y </a:t>
            </a:r>
          </a:p>
          <a:p>
            <a:pPr marL="457200" indent="-457200">
              <a:buFont typeface="Wingdings" pitchFamily="2" charset="2"/>
              <a:buChar char="Ø"/>
            </a:pPr>
            <a:r>
              <a:rPr lang="es-ES" sz="2400" b="1" dirty="0" smtClean="0">
                <a:solidFill>
                  <a:schemeClr val="accent1"/>
                </a:solidFill>
              </a:rPr>
              <a:t>Las modificaciones en su capital contable, </a:t>
            </a:r>
          </a:p>
          <a:p>
            <a:pPr marL="457200" indent="-457200">
              <a:buFont typeface="Wingdings" pitchFamily="2" charset="2"/>
              <a:buChar char="Ø"/>
            </a:pPr>
            <a:r>
              <a:rPr lang="es-ES" sz="2400" b="1" dirty="0" err="1" smtClean="0">
                <a:solidFill>
                  <a:schemeClr val="accent1"/>
                </a:solidFill>
              </a:rPr>
              <a:t>Asi</a:t>
            </a:r>
            <a:r>
              <a:rPr lang="es-ES" sz="2400" b="1" dirty="0" smtClean="0">
                <a:solidFill>
                  <a:schemeClr val="accent1"/>
                </a:solidFill>
              </a:rPr>
              <a:t> como todos aquellos datos importantes y significativos para la gerencia y demás usuarios</a:t>
            </a:r>
            <a:r>
              <a:rPr lang="es-ES" sz="2800" b="1" dirty="0" smtClean="0">
                <a:solidFill>
                  <a:schemeClr val="accent1"/>
                </a:solidFill>
              </a:rPr>
              <a:t>.</a:t>
            </a:r>
            <a:endParaRPr lang="es-ES" sz="2800" dirty="0">
              <a:solidFill>
                <a:schemeClr val="accent1"/>
              </a:solidFill>
            </a:endParaRPr>
          </a:p>
        </p:txBody>
      </p:sp>
      <p:pic>
        <p:nvPicPr>
          <p:cNvPr id="12290" name="Picture 2" descr="http://t3.gstatic.com/images?q=tbn:ANd9GcRFJoQU72UiimsFJk9TY8LpesQDC6u6mcYpeb0N7mI8EhSmUjq5d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765238"/>
            <a:ext cx="1440160" cy="144016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582456" y="321765"/>
            <a:ext cx="6531380" cy="1754326"/>
          </a:xfrm>
          <a:prstGeom prst="rect">
            <a:avLst/>
          </a:prstGeom>
        </p:spPr>
        <p:txBody>
          <a:bodyPr wrap="square">
            <a:spAutoFit/>
          </a:bodyPr>
          <a:lstStyle/>
          <a:p>
            <a:r>
              <a:rPr lang="en-US" sz="3600" b="1" dirty="0" err="1" smtClean="0"/>
              <a:t>Algunas</a:t>
            </a:r>
            <a:r>
              <a:rPr lang="en-US" sz="3600" b="1" dirty="0" smtClean="0"/>
              <a:t> </a:t>
            </a:r>
            <a:r>
              <a:rPr lang="en-US" sz="3600" b="1" dirty="0" err="1" smtClean="0"/>
              <a:t>reglas</a:t>
            </a:r>
            <a:r>
              <a:rPr lang="en-US" sz="3600" b="1" dirty="0" smtClean="0"/>
              <a:t> </a:t>
            </a:r>
            <a:r>
              <a:rPr lang="en-US" sz="3600" b="1" dirty="0" err="1" smtClean="0"/>
              <a:t>particulares</a:t>
            </a:r>
            <a:r>
              <a:rPr lang="en-US" sz="3600" b="1" dirty="0" smtClean="0"/>
              <a:t> son </a:t>
            </a:r>
            <a:r>
              <a:rPr lang="en-US" sz="3600" b="1" dirty="0" err="1" smtClean="0"/>
              <a:t>las</a:t>
            </a:r>
            <a:r>
              <a:rPr lang="en-US" sz="3600" b="1" dirty="0" smtClean="0"/>
              <a:t> </a:t>
            </a:r>
            <a:r>
              <a:rPr lang="en-US" sz="3600" b="1" dirty="0" err="1" smtClean="0"/>
              <a:t>siguientes</a:t>
            </a:r>
            <a:r>
              <a:rPr lang="en-US" sz="3600" b="1" dirty="0" smtClean="0"/>
              <a:t>:</a:t>
            </a:r>
            <a:endParaRPr lang="es-ES" sz="3600" dirty="0"/>
          </a:p>
        </p:txBody>
      </p:sp>
    </p:spTree>
    <p:extLst>
      <p:ext uri="{BB962C8B-B14F-4D97-AF65-F5344CB8AC3E}">
        <p14:creationId xmlns:p14="http://schemas.microsoft.com/office/powerpoint/2010/main" val="1921082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00372" y="-1187649"/>
            <a:ext cx="8496944" cy="923330"/>
          </a:xfrm>
          <a:prstGeom prst="rect">
            <a:avLst/>
          </a:prstGeom>
        </p:spPr>
        <p:txBody>
          <a:bodyPr wrap="square">
            <a:spAutoFit/>
          </a:bodyPr>
          <a:lstStyle/>
          <a:p>
            <a:r>
              <a:rPr lang="es-ES" b="1" dirty="0"/>
              <a:t> </a:t>
            </a:r>
            <a:endParaRPr lang="es-ES" dirty="0"/>
          </a:p>
          <a:p>
            <a:r>
              <a:rPr lang="es-ES" dirty="0"/>
              <a:t> </a:t>
            </a:r>
          </a:p>
          <a:p>
            <a:r>
              <a:rPr lang="es-ES" dirty="0" smtClean="0"/>
              <a:t> </a:t>
            </a:r>
            <a:endParaRPr lang="es-ES" dirty="0"/>
          </a:p>
        </p:txBody>
      </p:sp>
      <p:sp>
        <p:nvSpPr>
          <p:cNvPr id="5" name="4 Rectángulo"/>
          <p:cNvSpPr/>
          <p:nvPr/>
        </p:nvSpPr>
        <p:spPr>
          <a:xfrm>
            <a:off x="309809" y="2205398"/>
            <a:ext cx="7076674" cy="4431983"/>
          </a:xfrm>
          <a:prstGeom prst="rect">
            <a:avLst/>
          </a:prstGeom>
        </p:spPr>
        <p:txBody>
          <a:bodyPr wrap="square">
            <a:spAutoFit/>
          </a:bodyPr>
          <a:lstStyle/>
          <a:p>
            <a:endParaRPr lang="es-ES" b="1" dirty="0" smtClean="0"/>
          </a:p>
          <a:p>
            <a:pPr marL="457200" indent="-457200">
              <a:buFont typeface="Wingdings" pitchFamily="2" charset="2"/>
              <a:buChar char="Ø"/>
            </a:pPr>
            <a:r>
              <a:rPr lang="es-ES" sz="2800" b="1" dirty="0" smtClean="0">
                <a:solidFill>
                  <a:schemeClr val="accent1"/>
                </a:solidFill>
              </a:rPr>
              <a:t>2.  </a:t>
            </a:r>
            <a:r>
              <a:rPr lang="es-ES" sz="3200" b="1" dirty="0" smtClean="0">
                <a:solidFill>
                  <a:schemeClr val="accent1"/>
                </a:solidFill>
              </a:rPr>
              <a:t>Los estados financieros deben ir encabezados con:</a:t>
            </a:r>
          </a:p>
          <a:p>
            <a:endParaRPr lang="es-ES" sz="3200" b="1" dirty="0" smtClean="0">
              <a:solidFill>
                <a:schemeClr val="accent1"/>
              </a:solidFill>
            </a:endParaRPr>
          </a:p>
          <a:p>
            <a:pPr marL="457200" indent="-457200">
              <a:buFont typeface="Wingdings" pitchFamily="2" charset="2"/>
              <a:buChar char="Ø"/>
            </a:pPr>
            <a:r>
              <a:rPr lang="es-ES" sz="2400" b="1" dirty="0" smtClean="0">
                <a:solidFill>
                  <a:srgbClr val="C00000"/>
                </a:solidFill>
              </a:rPr>
              <a:t>El nombre</a:t>
            </a:r>
          </a:p>
          <a:p>
            <a:pPr marL="457200" indent="-457200">
              <a:buFont typeface="Wingdings" pitchFamily="2" charset="2"/>
              <a:buChar char="Ø"/>
            </a:pPr>
            <a:r>
              <a:rPr lang="es-ES" sz="2400" b="1" dirty="0" smtClean="0">
                <a:solidFill>
                  <a:srgbClr val="C00000"/>
                </a:solidFill>
              </a:rPr>
              <a:t>La </a:t>
            </a:r>
            <a:r>
              <a:rPr lang="es-ES" sz="2400" b="1" dirty="0" err="1" smtClean="0">
                <a:solidFill>
                  <a:srgbClr val="C00000"/>
                </a:solidFill>
              </a:rPr>
              <a:t>razon</a:t>
            </a:r>
            <a:r>
              <a:rPr lang="es-ES" sz="2400" b="1" dirty="0" smtClean="0">
                <a:solidFill>
                  <a:srgbClr val="C00000"/>
                </a:solidFill>
              </a:rPr>
              <a:t> social o la </a:t>
            </a:r>
            <a:r>
              <a:rPr lang="es-ES" sz="2400" b="1" dirty="0" err="1" smtClean="0">
                <a:solidFill>
                  <a:srgbClr val="C00000"/>
                </a:solidFill>
              </a:rPr>
              <a:t>denominacion</a:t>
            </a:r>
            <a:r>
              <a:rPr lang="es-ES" sz="2400" b="1" dirty="0" smtClean="0">
                <a:solidFill>
                  <a:srgbClr val="C00000"/>
                </a:solidFill>
              </a:rPr>
              <a:t> social de la entidad</a:t>
            </a:r>
          </a:p>
          <a:p>
            <a:pPr marL="457200" indent="-457200">
              <a:buFont typeface="Wingdings" pitchFamily="2" charset="2"/>
              <a:buChar char="Ø"/>
            </a:pPr>
            <a:r>
              <a:rPr lang="es-ES" sz="2400" b="1" dirty="0" smtClean="0">
                <a:solidFill>
                  <a:srgbClr val="C00000"/>
                </a:solidFill>
              </a:rPr>
              <a:t>La fecha o periodo contable a que corresponde y</a:t>
            </a:r>
          </a:p>
          <a:p>
            <a:pPr marL="457200" indent="-457200">
              <a:buFont typeface="Wingdings" pitchFamily="2" charset="2"/>
              <a:buChar char="Ø"/>
            </a:pPr>
            <a:r>
              <a:rPr lang="es-ES" sz="2400" b="1" dirty="0" smtClean="0">
                <a:solidFill>
                  <a:srgbClr val="C00000"/>
                </a:solidFill>
              </a:rPr>
              <a:t>El tipo de estado financiero de que se trate.</a:t>
            </a:r>
            <a:endParaRPr lang="es-ES" sz="2400" dirty="0">
              <a:solidFill>
                <a:srgbClr val="C00000"/>
              </a:solidFill>
            </a:endParaRPr>
          </a:p>
        </p:txBody>
      </p:sp>
      <p:pic>
        <p:nvPicPr>
          <p:cNvPr id="12290" name="Picture 2" descr="http://t3.gstatic.com/images?q=tbn:ANd9GcRFJoQU72UiimsFJk9TY8LpesQDC6u6mcYpeb0N7mI8EhSmUjq5d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765238"/>
            <a:ext cx="1440160" cy="144016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582456" y="321765"/>
            <a:ext cx="6531380" cy="1754326"/>
          </a:xfrm>
          <a:prstGeom prst="rect">
            <a:avLst/>
          </a:prstGeom>
        </p:spPr>
        <p:txBody>
          <a:bodyPr wrap="square">
            <a:spAutoFit/>
          </a:bodyPr>
          <a:lstStyle/>
          <a:p>
            <a:r>
              <a:rPr lang="en-US" sz="3600" b="1" dirty="0" err="1" smtClean="0"/>
              <a:t>Algunas</a:t>
            </a:r>
            <a:r>
              <a:rPr lang="en-US" sz="3600" b="1" dirty="0" smtClean="0"/>
              <a:t> </a:t>
            </a:r>
            <a:r>
              <a:rPr lang="en-US" sz="3600" b="1" dirty="0" err="1" smtClean="0"/>
              <a:t>reglas</a:t>
            </a:r>
            <a:r>
              <a:rPr lang="en-US" sz="3600" b="1" dirty="0" smtClean="0"/>
              <a:t> </a:t>
            </a:r>
            <a:r>
              <a:rPr lang="en-US" sz="3600" b="1" dirty="0" err="1" smtClean="0"/>
              <a:t>particulares</a:t>
            </a:r>
            <a:r>
              <a:rPr lang="en-US" sz="3600" b="1" dirty="0" smtClean="0"/>
              <a:t> son </a:t>
            </a:r>
            <a:r>
              <a:rPr lang="en-US" sz="3600" b="1" dirty="0" err="1" smtClean="0"/>
              <a:t>las</a:t>
            </a:r>
            <a:r>
              <a:rPr lang="en-US" sz="3600" b="1" dirty="0" smtClean="0"/>
              <a:t> </a:t>
            </a:r>
            <a:r>
              <a:rPr lang="en-US" sz="3600" b="1" dirty="0" err="1" smtClean="0"/>
              <a:t>siguientes</a:t>
            </a:r>
            <a:r>
              <a:rPr lang="en-US" sz="3600" b="1" dirty="0" smtClean="0"/>
              <a:t>:</a:t>
            </a:r>
            <a:endParaRPr lang="es-ES" sz="3600" dirty="0"/>
          </a:p>
        </p:txBody>
      </p:sp>
    </p:spTree>
    <p:extLst>
      <p:ext uri="{BB962C8B-B14F-4D97-AF65-F5344CB8AC3E}">
        <p14:creationId xmlns:p14="http://schemas.microsoft.com/office/powerpoint/2010/main" val="3436066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00372" y="-1187649"/>
            <a:ext cx="8496944" cy="923330"/>
          </a:xfrm>
          <a:prstGeom prst="rect">
            <a:avLst/>
          </a:prstGeom>
        </p:spPr>
        <p:txBody>
          <a:bodyPr wrap="square">
            <a:spAutoFit/>
          </a:bodyPr>
          <a:lstStyle/>
          <a:p>
            <a:r>
              <a:rPr lang="es-ES" b="1" dirty="0"/>
              <a:t> </a:t>
            </a:r>
            <a:endParaRPr lang="es-ES" dirty="0"/>
          </a:p>
          <a:p>
            <a:r>
              <a:rPr lang="es-ES" dirty="0"/>
              <a:t> </a:t>
            </a:r>
          </a:p>
          <a:p>
            <a:r>
              <a:rPr lang="es-ES" dirty="0" smtClean="0"/>
              <a:t> </a:t>
            </a:r>
            <a:endParaRPr lang="es-ES" dirty="0"/>
          </a:p>
        </p:txBody>
      </p:sp>
      <p:sp>
        <p:nvSpPr>
          <p:cNvPr id="5" name="4 Rectángulo"/>
          <p:cNvSpPr/>
          <p:nvPr/>
        </p:nvSpPr>
        <p:spPr>
          <a:xfrm>
            <a:off x="309809" y="2205398"/>
            <a:ext cx="7076674" cy="3323987"/>
          </a:xfrm>
          <a:prstGeom prst="rect">
            <a:avLst/>
          </a:prstGeom>
        </p:spPr>
        <p:txBody>
          <a:bodyPr wrap="square">
            <a:spAutoFit/>
          </a:bodyPr>
          <a:lstStyle/>
          <a:p>
            <a:endParaRPr lang="es-ES" b="1" dirty="0" smtClean="0"/>
          </a:p>
          <a:p>
            <a:pPr marL="457200" indent="-457200">
              <a:buFont typeface="Wingdings" pitchFamily="2" charset="2"/>
              <a:buChar char="Ø"/>
            </a:pPr>
            <a:r>
              <a:rPr lang="es-ES" sz="2800" b="1" dirty="0" smtClean="0">
                <a:solidFill>
                  <a:schemeClr val="accent1"/>
                </a:solidFill>
              </a:rPr>
              <a:t>3.  </a:t>
            </a:r>
            <a:r>
              <a:rPr lang="es-ES" sz="3200" b="1" dirty="0" smtClean="0">
                <a:solidFill>
                  <a:schemeClr val="accent1"/>
                </a:solidFill>
              </a:rPr>
              <a:t>Los estados financieros deben mostrar el tipo de moneda con que </a:t>
            </a:r>
            <a:r>
              <a:rPr lang="es-ES" sz="3200" b="1" dirty="0" err="1" smtClean="0">
                <a:solidFill>
                  <a:schemeClr val="accent1"/>
                </a:solidFill>
              </a:rPr>
              <a:t>estan</a:t>
            </a:r>
            <a:r>
              <a:rPr lang="es-ES" sz="3200" b="1" dirty="0" smtClean="0">
                <a:solidFill>
                  <a:schemeClr val="accent1"/>
                </a:solidFill>
              </a:rPr>
              <a:t> elaborados y en su caso, las bases de </a:t>
            </a:r>
            <a:r>
              <a:rPr lang="es-ES" sz="3200" b="1" dirty="0" err="1" smtClean="0">
                <a:solidFill>
                  <a:schemeClr val="accent1"/>
                </a:solidFill>
              </a:rPr>
              <a:t>conversion</a:t>
            </a:r>
            <a:r>
              <a:rPr lang="es-ES" sz="3200" b="1" dirty="0" smtClean="0">
                <a:solidFill>
                  <a:schemeClr val="accent1"/>
                </a:solidFill>
              </a:rPr>
              <a:t> de las mismas.</a:t>
            </a:r>
            <a:endParaRPr lang="es-ES" sz="2400" dirty="0">
              <a:solidFill>
                <a:srgbClr val="C00000"/>
              </a:solidFill>
            </a:endParaRPr>
          </a:p>
        </p:txBody>
      </p:sp>
      <p:pic>
        <p:nvPicPr>
          <p:cNvPr id="12290" name="Picture 2" descr="http://t3.gstatic.com/images?q=tbn:ANd9GcRFJoQU72UiimsFJk9TY8LpesQDC6u6mcYpeb0N7mI8EhSmUjq5d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765238"/>
            <a:ext cx="1440160" cy="144016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582456" y="321765"/>
            <a:ext cx="6531380" cy="1754326"/>
          </a:xfrm>
          <a:prstGeom prst="rect">
            <a:avLst/>
          </a:prstGeom>
        </p:spPr>
        <p:txBody>
          <a:bodyPr wrap="square">
            <a:spAutoFit/>
          </a:bodyPr>
          <a:lstStyle/>
          <a:p>
            <a:r>
              <a:rPr lang="en-US" sz="3600" b="1" dirty="0" err="1" smtClean="0"/>
              <a:t>Algunas</a:t>
            </a:r>
            <a:r>
              <a:rPr lang="en-US" sz="3600" b="1" dirty="0" smtClean="0"/>
              <a:t> </a:t>
            </a:r>
            <a:r>
              <a:rPr lang="en-US" sz="3600" b="1" dirty="0" err="1" smtClean="0"/>
              <a:t>reglas</a:t>
            </a:r>
            <a:r>
              <a:rPr lang="en-US" sz="3600" b="1" dirty="0" smtClean="0"/>
              <a:t> </a:t>
            </a:r>
            <a:r>
              <a:rPr lang="en-US" sz="3600" b="1" dirty="0" err="1" smtClean="0"/>
              <a:t>particulares</a:t>
            </a:r>
            <a:r>
              <a:rPr lang="en-US" sz="3600" b="1" dirty="0" smtClean="0"/>
              <a:t> son </a:t>
            </a:r>
            <a:r>
              <a:rPr lang="en-US" sz="3600" b="1" dirty="0" err="1" smtClean="0"/>
              <a:t>las</a:t>
            </a:r>
            <a:r>
              <a:rPr lang="en-US" sz="3600" b="1" dirty="0" smtClean="0"/>
              <a:t> </a:t>
            </a:r>
            <a:r>
              <a:rPr lang="en-US" sz="3600" b="1" dirty="0" err="1" smtClean="0"/>
              <a:t>siguientes</a:t>
            </a:r>
            <a:r>
              <a:rPr lang="en-US" sz="3600" b="1" dirty="0" smtClean="0"/>
              <a:t>:</a:t>
            </a:r>
            <a:endParaRPr lang="es-ES" sz="3600" dirty="0"/>
          </a:p>
        </p:txBody>
      </p:sp>
    </p:spTree>
    <p:extLst>
      <p:ext uri="{BB962C8B-B14F-4D97-AF65-F5344CB8AC3E}">
        <p14:creationId xmlns:p14="http://schemas.microsoft.com/office/powerpoint/2010/main" val="881272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
          </p:nvPr>
        </p:nvSpPr>
        <p:spPr>
          <a:xfrm>
            <a:off x="395536" y="1412776"/>
            <a:ext cx="5638800" cy="3861837"/>
          </a:xfrm>
        </p:spPr>
        <p:txBody>
          <a:bodyPr>
            <a:normAutofit lnSpcReduction="10000"/>
          </a:bodyPr>
          <a:lstStyle/>
          <a:p>
            <a:pPr marL="0" indent="0">
              <a:buNone/>
            </a:pPr>
            <a:r>
              <a:rPr lang="es-ES" sz="3600" b="1" dirty="0" smtClean="0">
                <a:solidFill>
                  <a:schemeClr val="accent1"/>
                </a:solidFill>
              </a:rPr>
              <a:t>Son un conjunto de postulados generalmente aceptados, que norman el ejercicio profesional de la contabilidad publica</a:t>
            </a:r>
          </a:p>
          <a:p>
            <a:pPr marL="0" indent="0">
              <a:buNone/>
            </a:pPr>
            <a:endParaRPr lang="es-ES" sz="3600" b="1" dirty="0" smtClean="0">
              <a:solidFill>
                <a:schemeClr val="accent1"/>
              </a:solidFill>
            </a:endParaRPr>
          </a:p>
          <a:p>
            <a:endParaRPr lang="es-ES" dirty="0">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001" y="1916832"/>
            <a:ext cx="1800200"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1834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00372" y="-1187649"/>
            <a:ext cx="8496944" cy="923330"/>
          </a:xfrm>
          <a:prstGeom prst="rect">
            <a:avLst/>
          </a:prstGeom>
        </p:spPr>
        <p:txBody>
          <a:bodyPr wrap="square">
            <a:spAutoFit/>
          </a:bodyPr>
          <a:lstStyle/>
          <a:p>
            <a:r>
              <a:rPr lang="es-ES" b="1" dirty="0"/>
              <a:t> </a:t>
            </a:r>
            <a:endParaRPr lang="es-ES" dirty="0"/>
          </a:p>
          <a:p>
            <a:r>
              <a:rPr lang="es-ES" dirty="0"/>
              <a:t> </a:t>
            </a:r>
          </a:p>
          <a:p>
            <a:r>
              <a:rPr lang="es-ES" dirty="0" smtClean="0"/>
              <a:t> </a:t>
            </a:r>
            <a:endParaRPr lang="es-ES" dirty="0"/>
          </a:p>
        </p:txBody>
      </p:sp>
      <p:sp>
        <p:nvSpPr>
          <p:cNvPr id="5" name="4 Rectángulo"/>
          <p:cNvSpPr/>
          <p:nvPr/>
        </p:nvSpPr>
        <p:spPr>
          <a:xfrm>
            <a:off x="309809" y="2205398"/>
            <a:ext cx="7076674" cy="3816429"/>
          </a:xfrm>
          <a:prstGeom prst="rect">
            <a:avLst/>
          </a:prstGeom>
        </p:spPr>
        <p:txBody>
          <a:bodyPr wrap="square">
            <a:spAutoFit/>
          </a:bodyPr>
          <a:lstStyle/>
          <a:p>
            <a:endParaRPr lang="es-ES" b="1" dirty="0" smtClean="0"/>
          </a:p>
          <a:p>
            <a:pPr marL="457200" indent="-457200">
              <a:buFont typeface="Wingdings" pitchFamily="2" charset="2"/>
              <a:buChar char="Ø"/>
            </a:pPr>
            <a:r>
              <a:rPr lang="es-ES" sz="2800" b="1" dirty="0" smtClean="0">
                <a:solidFill>
                  <a:schemeClr val="accent1"/>
                </a:solidFill>
              </a:rPr>
              <a:t>4.  </a:t>
            </a:r>
            <a:r>
              <a:rPr lang="es-ES" sz="3200" b="1" dirty="0" smtClean="0">
                <a:solidFill>
                  <a:schemeClr val="accent1"/>
                </a:solidFill>
              </a:rPr>
              <a:t>Con la finalidad de que los usuarios puedan juzgar adecuadamente lo que los estados financieros muestran, es conveniente que éstos se presenten en forma comparativa.</a:t>
            </a:r>
            <a:endParaRPr lang="es-ES" sz="2400" dirty="0">
              <a:solidFill>
                <a:srgbClr val="C00000"/>
              </a:solidFill>
            </a:endParaRPr>
          </a:p>
        </p:txBody>
      </p:sp>
      <p:pic>
        <p:nvPicPr>
          <p:cNvPr id="12290" name="Picture 2" descr="http://t3.gstatic.com/images?q=tbn:ANd9GcRFJoQU72UiimsFJk9TY8LpesQDC6u6mcYpeb0N7mI8EhSmUjq5d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765238"/>
            <a:ext cx="1440160" cy="144016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582456" y="321765"/>
            <a:ext cx="6531380" cy="1754326"/>
          </a:xfrm>
          <a:prstGeom prst="rect">
            <a:avLst/>
          </a:prstGeom>
        </p:spPr>
        <p:txBody>
          <a:bodyPr wrap="square">
            <a:spAutoFit/>
          </a:bodyPr>
          <a:lstStyle/>
          <a:p>
            <a:r>
              <a:rPr lang="en-US" sz="3600" b="1" dirty="0" err="1" smtClean="0"/>
              <a:t>Algunas</a:t>
            </a:r>
            <a:r>
              <a:rPr lang="en-US" sz="3600" b="1" dirty="0" smtClean="0"/>
              <a:t> </a:t>
            </a:r>
            <a:r>
              <a:rPr lang="en-US" sz="3600" b="1" dirty="0" err="1" smtClean="0"/>
              <a:t>reglas</a:t>
            </a:r>
            <a:r>
              <a:rPr lang="en-US" sz="3600" b="1" dirty="0" smtClean="0"/>
              <a:t> </a:t>
            </a:r>
            <a:r>
              <a:rPr lang="en-US" sz="3600" b="1" dirty="0" err="1" smtClean="0"/>
              <a:t>particulares</a:t>
            </a:r>
            <a:r>
              <a:rPr lang="en-US" sz="3600" b="1" dirty="0" smtClean="0"/>
              <a:t> son </a:t>
            </a:r>
            <a:r>
              <a:rPr lang="en-US" sz="3600" b="1" dirty="0" err="1" smtClean="0"/>
              <a:t>las</a:t>
            </a:r>
            <a:r>
              <a:rPr lang="en-US" sz="3600" b="1" dirty="0" smtClean="0"/>
              <a:t> </a:t>
            </a:r>
            <a:r>
              <a:rPr lang="en-US" sz="3600" b="1" dirty="0" err="1" smtClean="0"/>
              <a:t>siguientes</a:t>
            </a:r>
            <a:r>
              <a:rPr lang="en-US" sz="3600" b="1" dirty="0" smtClean="0"/>
              <a:t>:</a:t>
            </a:r>
            <a:endParaRPr lang="es-ES" sz="3600" dirty="0"/>
          </a:p>
        </p:txBody>
      </p:sp>
    </p:spTree>
    <p:extLst>
      <p:ext uri="{BB962C8B-B14F-4D97-AF65-F5344CB8AC3E}">
        <p14:creationId xmlns:p14="http://schemas.microsoft.com/office/powerpoint/2010/main" val="3556393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567" y="0"/>
            <a:ext cx="6173657" cy="1143000"/>
          </a:xfrm>
        </p:spPr>
        <p:txBody>
          <a:bodyPr/>
          <a:lstStyle/>
          <a:p>
            <a:r>
              <a:rPr lang="es-ES" b="1" u="sng" dirty="0" smtClean="0">
                <a:solidFill>
                  <a:schemeClr val="tx1"/>
                </a:solidFill>
              </a:rPr>
              <a:t>Principales que abarcan el </a:t>
            </a:r>
            <a:r>
              <a:rPr lang="es-ES" b="1" u="sng" dirty="0" err="1" smtClean="0">
                <a:solidFill>
                  <a:schemeClr val="tx1"/>
                </a:solidFill>
              </a:rPr>
              <a:t>sistena</a:t>
            </a:r>
            <a:r>
              <a:rPr lang="es-ES" b="1" u="sng" dirty="0" smtClean="0">
                <a:solidFill>
                  <a:schemeClr val="tx1"/>
                </a:solidFill>
              </a:rPr>
              <a:t> en general:</a:t>
            </a:r>
            <a:endParaRPr lang="es-ES" dirty="0">
              <a:solidFill>
                <a:schemeClr val="tx1"/>
              </a:solidFill>
            </a:endParaRPr>
          </a:p>
        </p:txBody>
      </p:sp>
      <p:sp>
        <p:nvSpPr>
          <p:cNvPr id="3" name="2 Marcador de contenido"/>
          <p:cNvSpPr>
            <a:spLocks noGrp="1"/>
          </p:cNvSpPr>
          <p:nvPr>
            <p:ph sz="quarter" idx="1"/>
          </p:nvPr>
        </p:nvSpPr>
        <p:spPr>
          <a:xfrm>
            <a:off x="473295" y="1916832"/>
            <a:ext cx="7467600" cy="4752528"/>
          </a:xfrm>
        </p:spPr>
        <p:txBody>
          <a:bodyPr>
            <a:normAutofit/>
          </a:bodyPr>
          <a:lstStyle/>
          <a:p>
            <a:pPr marL="0" indent="0">
              <a:buNone/>
            </a:pPr>
            <a:r>
              <a:rPr lang="es-ES" dirty="0" smtClean="0"/>
              <a:t>El concepto de importancia relativa se refiere básicamente al efecto que tienen las partidas en la información financiera  y en este sentido toda partida cuyo monto o naturaleza tenga significación debe ser procesada y presentada, pues de no hacerse distorsionaría los objetivos que pretende la información financiera.</a:t>
            </a:r>
          </a:p>
          <a:p>
            <a:pPr marL="0" indent="0">
              <a:buNone/>
            </a:pPr>
            <a:endParaRPr lang="es-ES" dirty="0"/>
          </a:p>
          <a:p>
            <a:pPr marL="0" indent="0">
              <a:buNone/>
            </a:pPr>
            <a:r>
              <a:rPr lang="es-ES" dirty="0" smtClean="0"/>
              <a:t>Por lo anterior una misma partida puede ser importante en el contexto de una empresa pequeña y no tener importancia relativa en el marco de una empresa de gran magnitud.</a:t>
            </a:r>
            <a:endParaRPr lang="es-E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5115" y="188640"/>
            <a:ext cx="16496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47608" y="1161618"/>
            <a:ext cx="6140616" cy="461665"/>
          </a:xfrm>
          <a:prstGeom prst="rect">
            <a:avLst/>
          </a:prstGeom>
          <a:noFill/>
        </p:spPr>
        <p:txBody>
          <a:bodyPr wrap="square" rtlCol="0">
            <a:spAutoFit/>
          </a:bodyPr>
          <a:lstStyle/>
          <a:p>
            <a:r>
              <a:rPr lang="es-NI" sz="2400" b="1" dirty="0" smtClean="0">
                <a:solidFill>
                  <a:srgbClr val="619428"/>
                </a:solidFill>
              </a:rPr>
              <a:t>Principio de Importancia Relativa.</a:t>
            </a:r>
            <a:endParaRPr lang="es-NI" sz="2400" b="1" dirty="0">
              <a:solidFill>
                <a:srgbClr val="619428"/>
              </a:solidFill>
            </a:endParaRPr>
          </a:p>
        </p:txBody>
      </p:sp>
    </p:spTree>
    <p:extLst>
      <p:ext uri="{BB962C8B-B14F-4D97-AF65-F5344CB8AC3E}">
        <p14:creationId xmlns:p14="http://schemas.microsoft.com/office/powerpoint/2010/main" val="503101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567" y="0"/>
            <a:ext cx="6173657" cy="1143000"/>
          </a:xfrm>
        </p:spPr>
        <p:txBody>
          <a:bodyPr/>
          <a:lstStyle/>
          <a:p>
            <a:r>
              <a:rPr lang="es-ES" b="1" u="sng" dirty="0" smtClean="0">
                <a:solidFill>
                  <a:schemeClr val="tx1"/>
                </a:solidFill>
              </a:rPr>
              <a:t>Principales que abarcan el </a:t>
            </a:r>
            <a:r>
              <a:rPr lang="es-ES" b="1" u="sng" dirty="0" err="1" smtClean="0">
                <a:solidFill>
                  <a:schemeClr val="tx1"/>
                </a:solidFill>
              </a:rPr>
              <a:t>sistena</a:t>
            </a:r>
            <a:r>
              <a:rPr lang="es-ES" b="1" u="sng" dirty="0" smtClean="0">
                <a:solidFill>
                  <a:schemeClr val="tx1"/>
                </a:solidFill>
              </a:rPr>
              <a:t> en general:</a:t>
            </a:r>
            <a:endParaRPr lang="es-ES" dirty="0">
              <a:solidFill>
                <a:schemeClr val="tx1"/>
              </a:solidFill>
            </a:endParaRPr>
          </a:p>
        </p:txBody>
      </p:sp>
      <p:sp>
        <p:nvSpPr>
          <p:cNvPr id="3" name="2 Marcador de contenido"/>
          <p:cNvSpPr>
            <a:spLocks noGrp="1"/>
          </p:cNvSpPr>
          <p:nvPr>
            <p:ph sz="quarter" idx="1"/>
          </p:nvPr>
        </p:nvSpPr>
        <p:spPr>
          <a:xfrm>
            <a:off x="473295" y="1916832"/>
            <a:ext cx="7467600" cy="4752528"/>
          </a:xfrm>
        </p:spPr>
        <p:txBody>
          <a:bodyPr>
            <a:normAutofit fontScale="92500" lnSpcReduction="20000"/>
          </a:bodyPr>
          <a:lstStyle/>
          <a:p>
            <a:pPr marL="0" indent="0">
              <a:buNone/>
            </a:pPr>
            <a:r>
              <a:rPr lang="es-ES" dirty="0" smtClean="0"/>
              <a:t>Este principio tiene dos requisitos:</a:t>
            </a:r>
          </a:p>
          <a:p>
            <a:pPr marL="457200" indent="-457200">
              <a:buFont typeface="+mj-lt"/>
              <a:buAutoNum type="arabicPeriod"/>
            </a:pPr>
            <a:r>
              <a:rPr lang="es-ES" dirty="0" smtClean="0"/>
              <a:t> La información contable tiene que ser comparable de un negocio a otro.</a:t>
            </a:r>
          </a:p>
          <a:p>
            <a:pPr marL="457200" indent="-457200">
              <a:buFont typeface="+mj-lt"/>
              <a:buAutoNum type="arabicPeriod"/>
            </a:pPr>
            <a:r>
              <a:rPr lang="es-ES" dirty="0" smtClean="0"/>
              <a:t>Los estados financieros de un negocio tienen que ser comparables de un periodo a otro.</a:t>
            </a:r>
          </a:p>
          <a:p>
            <a:pPr marL="0" indent="0">
              <a:buNone/>
            </a:pPr>
            <a:r>
              <a:rPr lang="es-ES" dirty="0" smtClean="0"/>
              <a:t>Este principio sustituyo al principio de consistencia, en virtud de que el primero es un requisito de calidad de la información que es condición previa al de consistencia, y este ultimo es un supuesto de todo el proceso contable cuya observancia puede llegar a generar comparabilidad.</a:t>
            </a:r>
          </a:p>
          <a:p>
            <a:pPr marL="0" indent="0">
              <a:buNone/>
            </a:pPr>
            <a:endParaRPr lang="es-ES" dirty="0"/>
          </a:p>
          <a:p>
            <a:pPr marL="0" indent="0">
              <a:buNone/>
            </a:pPr>
            <a:r>
              <a:rPr lang="es-ES" dirty="0" smtClean="0"/>
              <a:t>Este principio ordena a cada empresa producir información contable que sea comparable en el transcurso del tiempo.</a:t>
            </a:r>
            <a:endParaRPr lang="es-E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5115" y="188640"/>
            <a:ext cx="16496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47608" y="1161618"/>
            <a:ext cx="6140616" cy="461665"/>
          </a:xfrm>
          <a:prstGeom prst="rect">
            <a:avLst/>
          </a:prstGeom>
          <a:noFill/>
        </p:spPr>
        <p:txBody>
          <a:bodyPr wrap="square" rtlCol="0">
            <a:spAutoFit/>
          </a:bodyPr>
          <a:lstStyle/>
          <a:p>
            <a:r>
              <a:rPr lang="es-NI" sz="2400" b="1" dirty="0" smtClean="0">
                <a:solidFill>
                  <a:srgbClr val="619428"/>
                </a:solidFill>
              </a:rPr>
              <a:t>Principio de Comparabilidad</a:t>
            </a:r>
            <a:endParaRPr lang="es-NI" sz="2400" b="1" dirty="0">
              <a:solidFill>
                <a:srgbClr val="619428"/>
              </a:solidFill>
            </a:endParaRPr>
          </a:p>
        </p:txBody>
      </p:sp>
    </p:spTree>
    <p:extLst>
      <p:ext uri="{BB962C8B-B14F-4D97-AF65-F5344CB8AC3E}">
        <p14:creationId xmlns:p14="http://schemas.microsoft.com/office/powerpoint/2010/main" val="38975018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2420888"/>
            <a:ext cx="6172200" cy="2053590"/>
          </a:xfrm>
        </p:spPr>
        <p:txBody>
          <a:bodyPr>
            <a:noAutofit/>
          </a:bodyPr>
          <a:lstStyle/>
          <a:p>
            <a:r>
              <a:rPr lang="es-ES" sz="5400" b="0" dirty="0" smtClean="0">
                <a:solidFill>
                  <a:schemeClr val="accent1"/>
                </a:solidFill>
              </a:rPr>
              <a:t>Muchas gracias por su </a:t>
            </a:r>
            <a:r>
              <a:rPr lang="es-ES" sz="5400" b="0" dirty="0" err="1" smtClean="0">
                <a:solidFill>
                  <a:schemeClr val="accent1"/>
                </a:solidFill>
              </a:rPr>
              <a:t>atencion</a:t>
            </a:r>
            <a:r>
              <a:rPr lang="es-ES" sz="5400" b="0" dirty="0" smtClean="0">
                <a:solidFill>
                  <a:schemeClr val="accent1"/>
                </a:solidFill>
              </a:rPr>
              <a:t> !!!!</a:t>
            </a:r>
            <a:endParaRPr lang="es-ES" sz="5400" b="0" dirty="0">
              <a:solidFill>
                <a:schemeClr val="accent1"/>
              </a:solidFill>
            </a:endParaRPr>
          </a:p>
        </p:txBody>
      </p:sp>
    </p:spTree>
    <p:extLst>
      <p:ext uri="{BB962C8B-B14F-4D97-AF65-F5344CB8AC3E}">
        <p14:creationId xmlns:p14="http://schemas.microsoft.com/office/powerpoint/2010/main" val="1286202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97395"/>
            <a:ext cx="4032448" cy="707886"/>
          </a:xfrm>
          <a:prstGeom prst="rect">
            <a:avLst/>
          </a:prstGeom>
        </p:spPr>
        <p:txBody>
          <a:bodyPr wrap="square">
            <a:spAutoFit/>
          </a:bodyPr>
          <a:lstStyle/>
          <a:p>
            <a:r>
              <a:rPr lang="es-ES" sz="2000" b="1" dirty="0" smtClean="0">
                <a:solidFill>
                  <a:schemeClr val="accent3">
                    <a:lumMod val="75000"/>
                  </a:schemeClr>
                </a:solidFill>
                <a:effectLst/>
              </a:rPr>
              <a:t>Porque se dicen que son Aceptados?</a:t>
            </a:r>
            <a:endParaRPr lang="es-ES" sz="2000" dirty="0"/>
          </a:p>
        </p:txBody>
      </p:sp>
      <p:pic>
        <p:nvPicPr>
          <p:cNvPr id="4098" name="Picture 2" descr="http://t1.gstatic.com/images?q=tbn:ANd9GcSG9YSMt4r7RRObp7FaI_ZVErT5EoM0NdT3Gd0dMy7NUfvmCWs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8447" y="4869160"/>
            <a:ext cx="2628900" cy="1733551"/>
          </a:xfrm>
          <a:prstGeom prst="rect">
            <a:avLst/>
          </a:prstGeom>
          <a:noFill/>
          <a:extLst>
            <a:ext uri="{909E8E84-426E-40DD-AFC4-6F175D3DCCD1}">
              <a14:hiddenFill xmlns:a14="http://schemas.microsoft.com/office/drawing/2010/main">
                <a:solidFill>
                  <a:srgbClr val="FFFFFF"/>
                </a:solidFill>
              </a14:hiddenFill>
            </a:ext>
          </a:extLst>
        </p:spPr>
      </p:pic>
      <p:sp>
        <p:nvSpPr>
          <p:cNvPr id="4" name="3 Flecha derecha"/>
          <p:cNvSpPr/>
          <p:nvPr/>
        </p:nvSpPr>
        <p:spPr>
          <a:xfrm>
            <a:off x="3086617" y="578531"/>
            <a:ext cx="129614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redondeado"/>
          <p:cNvSpPr/>
          <p:nvPr/>
        </p:nvSpPr>
        <p:spPr>
          <a:xfrm>
            <a:off x="5004048" y="97395"/>
            <a:ext cx="3275856" cy="1323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NI" sz="1600" b="1" dirty="0">
                <a:solidFill>
                  <a:schemeClr val="bg1"/>
                </a:solidFill>
              </a:rPr>
              <a:t>Porque han operado con efectividad en la práctica y han sido aceptados por todos los contadores</a:t>
            </a:r>
          </a:p>
        </p:txBody>
      </p:sp>
      <p:sp>
        <p:nvSpPr>
          <p:cNvPr id="7" name="6 Elipse"/>
          <p:cNvSpPr/>
          <p:nvPr/>
        </p:nvSpPr>
        <p:spPr>
          <a:xfrm>
            <a:off x="236712" y="1158179"/>
            <a:ext cx="3328547" cy="217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9" name="8 Elipse"/>
          <p:cNvSpPr/>
          <p:nvPr/>
        </p:nvSpPr>
        <p:spPr>
          <a:xfrm>
            <a:off x="5028487" y="1628800"/>
            <a:ext cx="3251417" cy="22930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CuadroTexto"/>
          <p:cNvSpPr txBox="1"/>
          <p:nvPr/>
        </p:nvSpPr>
        <p:spPr>
          <a:xfrm>
            <a:off x="5550940" y="2132104"/>
            <a:ext cx="2383913" cy="1384995"/>
          </a:xfrm>
          <a:prstGeom prst="rect">
            <a:avLst/>
          </a:prstGeom>
          <a:noFill/>
        </p:spPr>
        <p:txBody>
          <a:bodyPr wrap="square" rtlCol="0">
            <a:spAutoFit/>
          </a:bodyPr>
          <a:lstStyle/>
          <a:p>
            <a:r>
              <a:rPr lang="es-ES" sz="1400" b="1" dirty="0" smtClean="0">
                <a:solidFill>
                  <a:schemeClr val="bg1"/>
                </a:solidFill>
              </a:rPr>
              <a:t>Porque establece la </a:t>
            </a:r>
            <a:r>
              <a:rPr lang="es-ES" sz="1400" b="1" dirty="0" err="1" smtClean="0">
                <a:solidFill>
                  <a:schemeClr val="bg1"/>
                </a:solidFill>
              </a:rPr>
              <a:t>presentacion</a:t>
            </a:r>
            <a:r>
              <a:rPr lang="es-ES" sz="1400" b="1" dirty="0" smtClean="0">
                <a:solidFill>
                  <a:schemeClr val="bg1"/>
                </a:solidFill>
              </a:rPr>
              <a:t> de la </a:t>
            </a:r>
            <a:r>
              <a:rPr lang="es-ES" sz="1400" b="1" dirty="0" err="1" smtClean="0">
                <a:solidFill>
                  <a:schemeClr val="bg1"/>
                </a:solidFill>
              </a:rPr>
              <a:t>informacion</a:t>
            </a:r>
            <a:r>
              <a:rPr lang="es-ES" sz="1400" b="1" dirty="0" smtClean="0">
                <a:solidFill>
                  <a:schemeClr val="bg1"/>
                </a:solidFill>
              </a:rPr>
              <a:t> financiera cuantitativa, por medio de los Estados Financieros</a:t>
            </a:r>
            <a:endParaRPr lang="es-ES" sz="1400" b="1" dirty="0">
              <a:solidFill>
                <a:schemeClr val="bg1"/>
              </a:solidFill>
            </a:endParaRPr>
          </a:p>
        </p:txBody>
      </p:sp>
      <p:cxnSp>
        <p:nvCxnSpPr>
          <p:cNvPr id="12" name="11 Conector angular"/>
          <p:cNvCxnSpPr/>
          <p:nvPr/>
        </p:nvCxnSpPr>
        <p:spPr>
          <a:xfrm>
            <a:off x="3540732" y="1527211"/>
            <a:ext cx="1463316" cy="127427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236712" y="1944346"/>
            <a:ext cx="3387643" cy="830997"/>
          </a:xfrm>
          <a:prstGeom prst="rect">
            <a:avLst/>
          </a:prstGeom>
          <a:noFill/>
        </p:spPr>
        <p:txBody>
          <a:bodyPr wrap="square" rtlCol="0">
            <a:spAutoFit/>
          </a:bodyPr>
          <a:lstStyle/>
          <a:p>
            <a:pPr algn="ctr"/>
            <a:r>
              <a:rPr lang="es-ES" sz="2400" dirty="0" smtClean="0"/>
              <a:t>Porque son conceptos </a:t>
            </a:r>
            <a:r>
              <a:rPr lang="es-ES" sz="2400" dirty="0" err="1" smtClean="0"/>
              <a:t>basicos</a:t>
            </a:r>
            <a:r>
              <a:rPr lang="es-ES" sz="2400" dirty="0" smtClean="0"/>
              <a:t>?</a:t>
            </a:r>
            <a:endParaRPr lang="es-ES" sz="2400" dirty="0"/>
          </a:p>
        </p:txBody>
      </p:sp>
      <p:sp>
        <p:nvSpPr>
          <p:cNvPr id="15" name="14 CuadroTexto"/>
          <p:cNvSpPr txBox="1"/>
          <p:nvPr/>
        </p:nvSpPr>
        <p:spPr>
          <a:xfrm>
            <a:off x="1816029" y="3427427"/>
            <a:ext cx="3992234" cy="523220"/>
          </a:xfrm>
          <a:prstGeom prst="rect">
            <a:avLst/>
          </a:prstGeom>
          <a:noFill/>
        </p:spPr>
        <p:txBody>
          <a:bodyPr wrap="square" rtlCol="0">
            <a:spAutoFit/>
          </a:bodyPr>
          <a:lstStyle/>
          <a:p>
            <a:r>
              <a:rPr lang="es-ES" sz="2800" dirty="0" smtClean="0"/>
              <a:t>De hecho :</a:t>
            </a:r>
            <a:endParaRPr lang="es-ES" sz="2800" dirty="0"/>
          </a:p>
        </p:txBody>
      </p:sp>
      <p:sp>
        <p:nvSpPr>
          <p:cNvPr id="23" name="22 CuadroTexto"/>
          <p:cNvSpPr txBox="1"/>
          <p:nvPr/>
        </p:nvSpPr>
        <p:spPr>
          <a:xfrm>
            <a:off x="173590" y="4616369"/>
            <a:ext cx="4916142" cy="1938992"/>
          </a:xfrm>
          <a:prstGeom prst="rect">
            <a:avLst/>
          </a:prstGeom>
          <a:noFill/>
        </p:spPr>
        <p:txBody>
          <a:bodyPr wrap="square" rtlCol="0">
            <a:spAutoFit/>
          </a:bodyPr>
          <a:lstStyle/>
          <a:p>
            <a:r>
              <a:rPr lang="es-ES" sz="2400" dirty="0" smtClean="0"/>
              <a:t>Son los medios a través de los cuales la profesión contable se asegura que la información financiera cumpla con las características deseadas.</a:t>
            </a:r>
            <a:endParaRPr lang="es-ES" sz="2400" dirty="0"/>
          </a:p>
        </p:txBody>
      </p:sp>
      <p:cxnSp>
        <p:nvCxnSpPr>
          <p:cNvPr id="26" name="25 Conector curvado"/>
          <p:cNvCxnSpPr/>
          <p:nvPr/>
        </p:nvCxnSpPr>
        <p:spPr>
          <a:xfrm rot="5400000">
            <a:off x="1989634" y="4204630"/>
            <a:ext cx="664530" cy="12700"/>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86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14246"/>
            <a:ext cx="3672408" cy="838490"/>
          </a:xfrm>
        </p:spPr>
        <p:txBody>
          <a:bodyPr>
            <a:normAutofit/>
          </a:bodyPr>
          <a:lstStyle/>
          <a:p>
            <a:r>
              <a:rPr lang="es-ES" sz="2400" dirty="0" smtClean="0"/>
              <a:t>Importancia de los principios contables</a:t>
            </a:r>
            <a:endParaRPr lang="es-ES" sz="2400" dirty="0"/>
          </a:p>
        </p:txBody>
      </p:sp>
      <p:sp>
        <p:nvSpPr>
          <p:cNvPr id="3" name="2 Subtítulo"/>
          <p:cNvSpPr>
            <a:spLocks noGrp="1"/>
          </p:cNvSpPr>
          <p:nvPr>
            <p:ph type="subTitle" idx="1"/>
          </p:nvPr>
        </p:nvSpPr>
        <p:spPr>
          <a:xfrm>
            <a:off x="539552" y="1052736"/>
            <a:ext cx="3672408" cy="2376264"/>
          </a:xfrm>
        </p:spPr>
        <p:txBody>
          <a:bodyPr>
            <a:normAutofit fontScale="70000" lnSpcReduction="20000"/>
          </a:bodyPr>
          <a:lstStyle/>
          <a:p>
            <a:pPr marL="457200" indent="-457200">
              <a:buFont typeface="Wingdings" pitchFamily="2" charset="2"/>
              <a:buChar char="Ø"/>
            </a:pPr>
            <a:r>
              <a:rPr lang="en-US" sz="2800" dirty="0" err="1" smtClean="0"/>
              <a:t>Abarcan</a:t>
            </a:r>
            <a:r>
              <a:rPr lang="en-US" sz="2800" dirty="0" smtClean="0"/>
              <a:t> </a:t>
            </a:r>
            <a:r>
              <a:rPr lang="en-US" sz="2800" dirty="0" err="1" smtClean="0"/>
              <a:t>las</a:t>
            </a:r>
            <a:r>
              <a:rPr lang="en-US" sz="2800" dirty="0" smtClean="0"/>
              <a:t> </a:t>
            </a:r>
            <a:r>
              <a:rPr lang="en-US" sz="2800" dirty="0" err="1" smtClean="0"/>
              <a:t>convenciones</a:t>
            </a:r>
            <a:r>
              <a:rPr lang="en-US" sz="2800" dirty="0" smtClean="0"/>
              <a:t>, </a:t>
            </a:r>
            <a:r>
              <a:rPr lang="en-US" sz="2800" dirty="0" err="1" smtClean="0"/>
              <a:t>reglas</a:t>
            </a:r>
            <a:r>
              <a:rPr lang="en-US" sz="2800" dirty="0" smtClean="0"/>
              <a:t> y </a:t>
            </a:r>
            <a:r>
              <a:rPr lang="en-US" sz="2800" dirty="0" err="1" smtClean="0"/>
              <a:t>procedimientos</a:t>
            </a:r>
            <a:r>
              <a:rPr lang="en-US" sz="2800" dirty="0" smtClean="0"/>
              <a:t> </a:t>
            </a:r>
            <a:r>
              <a:rPr lang="en-US" sz="2800" dirty="0" err="1" smtClean="0"/>
              <a:t>necesarios</a:t>
            </a:r>
            <a:r>
              <a:rPr lang="en-US" sz="2800" dirty="0" smtClean="0"/>
              <a:t> </a:t>
            </a:r>
            <a:r>
              <a:rPr lang="en-US" sz="2800" dirty="0" err="1" smtClean="0"/>
              <a:t>para</a:t>
            </a:r>
            <a:r>
              <a:rPr lang="en-US" sz="2800" dirty="0" smtClean="0"/>
              <a:t> </a:t>
            </a:r>
            <a:r>
              <a:rPr lang="en-US" sz="2800" dirty="0" err="1" smtClean="0"/>
              <a:t>definir</a:t>
            </a:r>
            <a:r>
              <a:rPr lang="en-US" sz="2800" dirty="0" smtClean="0"/>
              <a:t> </a:t>
            </a:r>
            <a:r>
              <a:rPr lang="en-US" sz="2800" dirty="0" err="1" smtClean="0"/>
              <a:t>las</a:t>
            </a:r>
            <a:r>
              <a:rPr lang="en-US" sz="2800" dirty="0" smtClean="0"/>
              <a:t> </a:t>
            </a:r>
            <a:r>
              <a:rPr lang="en-US" sz="2800" dirty="0" err="1" smtClean="0"/>
              <a:t>practicas</a:t>
            </a:r>
            <a:r>
              <a:rPr lang="en-US" sz="2800" dirty="0" smtClean="0"/>
              <a:t> de </a:t>
            </a:r>
            <a:r>
              <a:rPr lang="en-US" sz="2800" dirty="0" err="1" smtClean="0"/>
              <a:t>contabilidad</a:t>
            </a:r>
            <a:r>
              <a:rPr lang="en-US" sz="2800" dirty="0" smtClean="0"/>
              <a:t> </a:t>
            </a:r>
            <a:r>
              <a:rPr lang="en-US" sz="2800" dirty="0" err="1" smtClean="0"/>
              <a:t>aceptadas</a:t>
            </a:r>
            <a:r>
              <a:rPr lang="en-US" sz="2800" dirty="0" smtClean="0"/>
              <a:t> en </a:t>
            </a:r>
            <a:r>
              <a:rPr lang="en-US" sz="2800" dirty="0" err="1" smtClean="0"/>
              <a:t>una</a:t>
            </a:r>
            <a:r>
              <a:rPr lang="en-US" sz="2800" dirty="0" smtClean="0"/>
              <a:t> </a:t>
            </a:r>
            <a:r>
              <a:rPr lang="en-US" sz="2800" dirty="0" err="1" smtClean="0"/>
              <a:t>epoca</a:t>
            </a:r>
            <a:r>
              <a:rPr lang="en-US" sz="2800" dirty="0" smtClean="0"/>
              <a:t> particular o un </a:t>
            </a:r>
            <a:r>
              <a:rPr lang="en-US" sz="2800" dirty="0" err="1" smtClean="0"/>
              <a:t>momento</a:t>
            </a:r>
            <a:r>
              <a:rPr lang="en-US" sz="2800" dirty="0" smtClean="0"/>
              <a:t> dado.</a:t>
            </a:r>
            <a:endParaRPr lang="es-ES" sz="2800" dirty="0"/>
          </a:p>
        </p:txBody>
      </p:sp>
      <p:pic>
        <p:nvPicPr>
          <p:cNvPr id="1026" name="Picture 2" descr="http://t2.gstatic.com/images?q=tbn:ANd9GcQwwXGizdPVEyIrjPjWHuV6fmD5CQBx7Q0xDofcYsmg98JZqgE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14246"/>
            <a:ext cx="3390233" cy="2952328"/>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2201593" y="3645024"/>
            <a:ext cx="6552728" cy="3785652"/>
          </a:xfrm>
          <a:prstGeom prst="rect">
            <a:avLst/>
          </a:prstGeom>
        </p:spPr>
        <p:txBody>
          <a:bodyPr wrap="square">
            <a:spAutoFit/>
          </a:bodyPr>
          <a:lstStyle/>
          <a:p>
            <a:r>
              <a:rPr lang="es-ES" sz="2400" dirty="0" smtClean="0"/>
              <a:t>Es importante que los Estados Financieros </a:t>
            </a:r>
            <a:r>
              <a:rPr lang="es-ES" sz="2400" dirty="0" err="1" smtClean="0"/>
              <a:t>esten</a:t>
            </a:r>
            <a:r>
              <a:rPr lang="es-ES" sz="2400" dirty="0" smtClean="0"/>
              <a:t> preparados de forma que faciliten su comparación con años anteriores y con los de otras Empresas.</a:t>
            </a:r>
          </a:p>
          <a:p>
            <a:r>
              <a:rPr lang="es-ES" sz="2400" dirty="0" smtClean="0"/>
              <a:t>La información debe ser:</a:t>
            </a:r>
          </a:p>
          <a:p>
            <a:pPr marL="1257300" lvl="2" indent="-342900">
              <a:buFont typeface="Wingdings" pitchFamily="2" charset="2"/>
              <a:buChar char="v"/>
            </a:pPr>
            <a:r>
              <a:rPr lang="es-ES" sz="2400" dirty="0" smtClean="0"/>
              <a:t>Pertinente</a:t>
            </a:r>
          </a:p>
          <a:p>
            <a:pPr marL="1257300" lvl="2" indent="-342900">
              <a:buFont typeface="Wingdings" pitchFamily="2" charset="2"/>
              <a:buChar char="v"/>
            </a:pPr>
            <a:r>
              <a:rPr lang="es-ES" sz="2400" dirty="0" smtClean="0"/>
              <a:t>Confiable </a:t>
            </a:r>
          </a:p>
          <a:p>
            <a:pPr marL="1257300" lvl="2" indent="-342900">
              <a:buFont typeface="Wingdings" pitchFamily="2" charset="2"/>
              <a:buChar char="v"/>
            </a:pPr>
            <a:r>
              <a:rPr lang="es-ES" sz="2400" dirty="0" smtClean="0"/>
              <a:t>Comparable</a:t>
            </a:r>
          </a:p>
          <a:p>
            <a:endParaRPr lang="es-ES" sz="2400" dirty="0"/>
          </a:p>
          <a:p>
            <a:endParaRPr lang="es-ES" sz="2400" dirty="0"/>
          </a:p>
        </p:txBody>
      </p:sp>
    </p:spTree>
    <p:extLst>
      <p:ext uri="{BB962C8B-B14F-4D97-AF65-F5344CB8AC3E}">
        <p14:creationId xmlns:p14="http://schemas.microsoft.com/office/powerpoint/2010/main" val="3754599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6360" y="260648"/>
            <a:ext cx="3627647"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467544" y="548681"/>
            <a:ext cx="4032448" cy="1477328"/>
          </a:xfrm>
          <a:prstGeom prst="rect">
            <a:avLst/>
          </a:prstGeom>
          <a:noFill/>
        </p:spPr>
        <p:txBody>
          <a:bodyPr wrap="square" rtlCol="0">
            <a:spAutoFit/>
          </a:bodyPr>
          <a:lstStyle/>
          <a:p>
            <a:r>
              <a:rPr lang="es-NI" dirty="0"/>
              <a:t>La información </a:t>
            </a:r>
            <a:r>
              <a:rPr lang="es-NI" dirty="0">
                <a:solidFill>
                  <a:srgbClr val="FF0000"/>
                </a:solidFill>
              </a:rPr>
              <a:t>pertinente,</a:t>
            </a:r>
            <a:r>
              <a:rPr lang="es-NI" dirty="0"/>
              <a:t> es </a:t>
            </a:r>
            <a:r>
              <a:rPr lang="es-NI" dirty="0" smtClean="0"/>
              <a:t>útil </a:t>
            </a:r>
            <a:r>
              <a:rPr lang="es-NI" dirty="0"/>
              <a:t>para la toma de decisiones y para evaluar el desempeño pasado de la empresa</a:t>
            </a:r>
            <a:br>
              <a:rPr lang="es-NI" dirty="0"/>
            </a:br>
            <a:endParaRPr lang="es-NI" dirty="0"/>
          </a:p>
        </p:txBody>
      </p:sp>
      <p:sp>
        <p:nvSpPr>
          <p:cNvPr id="7" name="6 CuadroTexto"/>
          <p:cNvSpPr txBox="1"/>
          <p:nvPr/>
        </p:nvSpPr>
        <p:spPr>
          <a:xfrm>
            <a:off x="899592" y="2204864"/>
            <a:ext cx="6090239" cy="923330"/>
          </a:xfrm>
          <a:prstGeom prst="rect">
            <a:avLst/>
          </a:prstGeom>
          <a:noFill/>
        </p:spPr>
        <p:txBody>
          <a:bodyPr wrap="square" rtlCol="0">
            <a:spAutoFit/>
          </a:bodyPr>
          <a:lstStyle/>
          <a:p>
            <a:r>
              <a:rPr lang="es-NI" dirty="0"/>
              <a:t>La información </a:t>
            </a:r>
            <a:r>
              <a:rPr lang="es-NI" dirty="0" smtClean="0">
                <a:solidFill>
                  <a:srgbClr val="FF0000"/>
                </a:solidFill>
              </a:rPr>
              <a:t>confiable,</a:t>
            </a:r>
            <a:r>
              <a:rPr lang="es-NI" dirty="0" smtClean="0"/>
              <a:t> esta libre de errores importantes y libres de prejuicio de un punto de vista en particular.</a:t>
            </a:r>
            <a:endParaRPr lang="es-NI" dirty="0"/>
          </a:p>
        </p:txBody>
      </p:sp>
      <p:sp>
        <p:nvSpPr>
          <p:cNvPr id="8" name="7 CuadroTexto"/>
          <p:cNvSpPr txBox="1"/>
          <p:nvPr/>
        </p:nvSpPr>
        <p:spPr>
          <a:xfrm>
            <a:off x="2013251" y="3510671"/>
            <a:ext cx="4680520" cy="1477328"/>
          </a:xfrm>
          <a:prstGeom prst="rect">
            <a:avLst/>
          </a:prstGeom>
          <a:noFill/>
        </p:spPr>
        <p:txBody>
          <a:bodyPr wrap="square" rtlCol="0">
            <a:spAutoFit/>
          </a:bodyPr>
          <a:lstStyle/>
          <a:p>
            <a:r>
              <a:rPr lang="es-NI" dirty="0"/>
              <a:t>La información </a:t>
            </a:r>
            <a:r>
              <a:rPr lang="es-NI" dirty="0" smtClean="0">
                <a:solidFill>
                  <a:srgbClr val="FF0000"/>
                </a:solidFill>
              </a:rPr>
              <a:t>comparable,</a:t>
            </a:r>
            <a:r>
              <a:rPr lang="es-NI" dirty="0" smtClean="0"/>
              <a:t> puede comparar de un periodo a otro para ayudar a los inversionistas y acreedores a seguir el progreso del negocio a través del tiempo.</a:t>
            </a:r>
            <a:endParaRPr lang="es-NI" dirty="0"/>
          </a:p>
        </p:txBody>
      </p:sp>
      <p:sp>
        <p:nvSpPr>
          <p:cNvPr id="6" name="5 Flecha derecha"/>
          <p:cNvSpPr/>
          <p:nvPr/>
        </p:nvSpPr>
        <p:spPr>
          <a:xfrm>
            <a:off x="899592" y="5112568"/>
            <a:ext cx="6696744" cy="1745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sp>
        <p:nvSpPr>
          <p:cNvPr id="9" name="8 CuadroTexto"/>
          <p:cNvSpPr txBox="1"/>
          <p:nvPr/>
        </p:nvSpPr>
        <p:spPr>
          <a:xfrm>
            <a:off x="1016790" y="5662118"/>
            <a:ext cx="6579546" cy="646331"/>
          </a:xfrm>
          <a:prstGeom prst="rect">
            <a:avLst/>
          </a:prstGeom>
          <a:noFill/>
        </p:spPr>
        <p:txBody>
          <a:bodyPr wrap="square" rtlCol="0">
            <a:spAutoFit/>
          </a:bodyPr>
          <a:lstStyle/>
          <a:p>
            <a:r>
              <a:rPr lang="es-NI" dirty="0" smtClean="0"/>
              <a:t>Estas </a:t>
            </a:r>
            <a:r>
              <a:rPr lang="es-NI" dirty="0" err="1" smtClean="0"/>
              <a:t>caracteristicas</a:t>
            </a:r>
            <a:r>
              <a:rPr lang="es-NI" dirty="0" smtClean="0"/>
              <a:t> se combinan para dar forma a los conceptos y principios que forman los  PCGA</a:t>
            </a:r>
            <a:endParaRPr lang="es-NI" dirty="0"/>
          </a:p>
        </p:txBody>
      </p:sp>
    </p:spTree>
    <p:extLst>
      <p:ext uri="{BB962C8B-B14F-4D97-AF65-F5344CB8AC3E}">
        <p14:creationId xmlns:p14="http://schemas.microsoft.com/office/powerpoint/2010/main" val="3406592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567" y="0"/>
            <a:ext cx="7467600" cy="1143000"/>
          </a:xfrm>
        </p:spPr>
        <p:txBody>
          <a:bodyPr/>
          <a:lstStyle/>
          <a:p>
            <a:r>
              <a:rPr lang="es-ES" b="1" u="sng" dirty="0" smtClean="0">
                <a:solidFill>
                  <a:schemeClr val="tx1"/>
                </a:solidFill>
              </a:rPr>
              <a:t>Principales Principios:</a:t>
            </a:r>
            <a:endParaRPr lang="es-ES" dirty="0">
              <a:solidFill>
                <a:schemeClr val="tx1"/>
              </a:solidFill>
            </a:endParaRPr>
          </a:p>
        </p:txBody>
      </p:sp>
      <p:sp>
        <p:nvSpPr>
          <p:cNvPr id="3" name="2 Marcador de contenido"/>
          <p:cNvSpPr>
            <a:spLocks noGrp="1"/>
          </p:cNvSpPr>
          <p:nvPr>
            <p:ph sz="quarter" idx="1"/>
          </p:nvPr>
        </p:nvSpPr>
        <p:spPr>
          <a:xfrm>
            <a:off x="473295" y="1916832"/>
            <a:ext cx="7467600" cy="4752528"/>
          </a:xfrm>
        </p:spPr>
        <p:txBody>
          <a:bodyPr>
            <a:normAutofit fontScale="77500" lnSpcReduction="20000"/>
          </a:bodyPr>
          <a:lstStyle/>
          <a:p>
            <a:r>
              <a:rPr lang="en-US" b="1" dirty="0" smtClean="0">
                <a:solidFill>
                  <a:srgbClr val="CC0099"/>
                </a:solidFill>
              </a:rPr>
              <a:t>Principio de </a:t>
            </a:r>
            <a:r>
              <a:rPr lang="en-US" b="1" dirty="0" err="1" smtClean="0">
                <a:solidFill>
                  <a:srgbClr val="CC0099"/>
                </a:solidFill>
              </a:rPr>
              <a:t>identidad</a:t>
            </a:r>
            <a:r>
              <a:rPr lang="en-US" b="1" dirty="0" smtClean="0">
                <a:solidFill>
                  <a:srgbClr val="CC0099"/>
                </a:solidFill>
              </a:rPr>
              <a:t>  </a:t>
            </a:r>
            <a:r>
              <a:rPr lang="en-US" b="1" dirty="0" err="1" smtClean="0">
                <a:solidFill>
                  <a:srgbClr val="CC0099"/>
                </a:solidFill>
              </a:rPr>
              <a:t>contable</a:t>
            </a:r>
            <a:r>
              <a:rPr lang="en-US" b="1" dirty="0" smtClean="0">
                <a:solidFill>
                  <a:srgbClr val="CC0099"/>
                </a:solidFill>
              </a:rPr>
              <a:t> o </a:t>
            </a:r>
            <a:r>
              <a:rPr lang="en-US" b="1" dirty="0" err="1" smtClean="0">
                <a:solidFill>
                  <a:srgbClr val="CC0099"/>
                </a:solidFill>
              </a:rPr>
              <a:t>sociedad</a:t>
            </a:r>
            <a:r>
              <a:rPr lang="en-US" b="1" dirty="0" smtClean="0">
                <a:solidFill>
                  <a:srgbClr val="CC0099"/>
                </a:solidFill>
              </a:rPr>
              <a:t>  </a:t>
            </a:r>
            <a:r>
              <a:rPr lang="en-US" b="1" dirty="0" err="1" smtClean="0">
                <a:solidFill>
                  <a:srgbClr val="CC0099"/>
                </a:solidFill>
              </a:rPr>
              <a:t>mercantil</a:t>
            </a:r>
            <a:r>
              <a:rPr lang="en-US" b="1" dirty="0" smtClean="0">
                <a:solidFill>
                  <a:srgbClr val="CC0099"/>
                </a:solidFill>
              </a:rPr>
              <a:t>.</a:t>
            </a:r>
          </a:p>
          <a:p>
            <a:endParaRPr lang="en-US" b="1" dirty="0" smtClean="0">
              <a:solidFill>
                <a:srgbClr val="CC0099"/>
              </a:solidFill>
            </a:endParaRPr>
          </a:p>
          <a:p>
            <a:pPr marL="0" indent="0" algn="ctr">
              <a:buNone/>
            </a:pPr>
            <a:r>
              <a:rPr lang="en-US" b="1" dirty="0" err="1" smtClean="0">
                <a:solidFill>
                  <a:srgbClr val="FF0000"/>
                </a:solidFill>
              </a:rPr>
              <a:t>Una</a:t>
            </a:r>
            <a:r>
              <a:rPr lang="en-US" b="1" dirty="0" smtClean="0">
                <a:solidFill>
                  <a:srgbClr val="FF0000"/>
                </a:solidFill>
              </a:rPr>
              <a:t> </a:t>
            </a:r>
            <a:r>
              <a:rPr lang="en-US" b="1" dirty="0" err="1" smtClean="0">
                <a:solidFill>
                  <a:srgbClr val="FF0000"/>
                </a:solidFill>
              </a:rPr>
              <a:t>entidad</a:t>
            </a:r>
            <a:r>
              <a:rPr lang="en-US" b="1" dirty="0" smtClean="0">
                <a:solidFill>
                  <a:srgbClr val="FF0000"/>
                </a:solidFill>
              </a:rPr>
              <a:t> </a:t>
            </a:r>
            <a:r>
              <a:rPr lang="en-US" b="1" dirty="0" err="1" smtClean="0">
                <a:solidFill>
                  <a:srgbClr val="FF0000"/>
                </a:solidFill>
              </a:rPr>
              <a:t>es</a:t>
            </a:r>
            <a:r>
              <a:rPr lang="en-US" b="1" dirty="0" smtClean="0">
                <a:solidFill>
                  <a:srgbClr val="FF0000"/>
                </a:solidFill>
              </a:rPr>
              <a:t> </a:t>
            </a:r>
            <a:r>
              <a:rPr lang="en-US" b="1" dirty="0" err="1" smtClean="0">
                <a:solidFill>
                  <a:srgbClr val="FF0000"/>
                </a:solidFill>
              </a:rPr>
              <a:t>una</a:t>
            </a:r>
            <a:r>
              <a:rPr lang="en-US" b="1" dirty="0" smtClean="0">
                <a:solidFill>
                  <a:srgbClr val="FF0000"/>
                </a:solidFill>
              </a:rPr>
              <a:t> </a:t>
            </a:r>
            <a:r>
              <a:rPr lang="en-US" b="1" dirty="0" err="1" smtClean="0">
                <a:solidFill>
                  <a:srgbClr val="FF0000"/>
                </a:solidFill>
              </a:rPr>
              <a:t>unidad</a:t>
            </a:r>
            <a:r>
              <a:rPr lang="en-US" b="1" dirty="0" smtClean="0">
                <a:solidFill>
                  <a:srgbClr val="FF0000"/>
                </a:solidFill>
              </a:rPr>
              <a:t> </a:t>
            </a:r>
            <a:r>
              <a:rPr lang="en-US" b="1" dirty="0" err="1" smtClean="0">
                <a:solidFill>
                  <a:srgbClr val="FF0000"/>
                </a:solidFill>
              </a:rPr>
              <a:t>economica</a:t>
            </a:r>
            <a:r>
              <a:rPr lang="en-US" b="1" dirty="0" smtClean="0">
                <a:solidFill>
                  <a:srgbClr val="FF0000"/>
                </a:solidFill>
              </a:rPr>
              <a:t> </a:t>
            </a:r>
            <a:r>
              <a:rPr lang="en-US" b="1" dirty="0" err="1" smtClean="0">
                <a:solidFill>
                  <a:srgbClr val="FF0000"/>
                </a:solidFill>
              </a:rPr>
              <a:t>organizada</a:t>
            </a:r>
            <a:r>
              <a:rPr lang="en-US" b="1" dirty="0" smtClean="0">
                <a:solidFill>
                  <a:srgbClr val="FF0000"/>
                </a:solidFill>
              </a:rPr>
              <a:t> </a:t>
            </a:r>
            <a:r>
              <a:rPr lang="en-US" b="1" dirty="0" err="1" smtClean="0">
                <a:solidFill>
                  <a:srgbClr val="FF0000"/>
                </a:solidFill>
              </a:rPr>
              <a:t>para</a:t>
            </a:r>
            <a:r>
              <a:rPr lang="en-US" b="1" dirty="0" smtClean="0">
                <a:solidFill>
                  <a:srgbClr val="FF0000"/>
                </a:solidFill>
              </a:rPr>
              <a:t> </a:t>
            </a:r>
            <a:r>
              <a:rPr lang="en-US" b="1" dirty="0" err="1" smtClean="0">
                <a:solidFill>
                  <a:srgbClr val="FF0000"/>
                </a:solidFill>
              </a:rPr>
              <a:t>llevar</a:t>
            </a:r>
            <a:r>
              <a:rPr lang="en-US" b="1" dirty="0" smtClean="0">
                <a:solidFill>
                  <a:srgbClr val="FF0000"/>
                </a:solidFill>
              </a:rPr>
              <a:t> a </a:t>
            </a:r>
            <a:r>
              <a:rPr lang="en-US" b="1" dirty="0" err="1" smtClean="0">
                <a:solidFill>
                  <a:srgbClr val="FF0000"/>
                </a:solidFill>
              </a:rPr>
              <a:t>cabo</a:t>
            </a:r>
            <a:r>
              <a:rPr lang="en-US" b="1" dirty="0" smtClean="0">
                <a:solidFill>
                  <a:srgbClr val="FF0000"/>
                </a:solidFill>
              </a:rPr>
              <a:t> </a:t>
            </a:r>
            <a:r>
              <a:rPr lang="en-US" b="1" dirty="0" err="1" smtClean="0">
                <a:solidFill>
                  <a:srgbClr val="FF0000"/>
                </a:solidFill>
              </a:rPr>
              <a:t>actividades</a:t>
            </a:r>
            <a:r>
              <a:rPr lang="en-US" b="1" dirty="0" smtClean="0">
                <a:solidFill>
                  <a:srgbClr val="FF0000"/>
                </a:solidFill>
              </a:rPr>
              <a:t> </a:t>
            </a:r>
            <a:r>
              <a:rPr lang="en-US" b="1" dirty="0" err="1" smtClean="0">
                <a:solidFill>
                  <a:srgbClr val="FF0000"/>
                </a:solidFill>
              </a:rPr>
              <a:t>empresariales</a:t>
            </a:r>
            <a:r>
              <a:rPr lang="en-US" b="1" dirty="0" smtClean="0">
                <a:solidFill>
                  <a:srgbClr val="FF0000"/>
                </a:solidFill>
              </a:rPr>
              <a:t>, </a:t>
            </a:r>
            <a:r>
              <a:rPr lang="en-US" b="1" dirty="0" err="1" smtClean="0">
                <a:solidFill>
                  <a:srgbClr val="FF0000"/>
                </a:solidFill>
              </a:rPr>
              <a:t>podemos</a:t>
            </a:r>
            <a:r>
              <a:rPr lang="en-US" b="1" dirty="0" smtClean="0">
                <a:solidFill>
                  <a:srgbClr val="FF0000"/>
                </a:solidFill>
              </a:rPr>
              <a:t> </a:t>
            </a:r>
            <a:r>
              <a:rPr lang="en-US" b="1" dirty="0" err="1" smtClean="0">
                <a:solidFill>
                  <a:srgbClr val="FF0000"/>
                </a:solidFill>
              </a:rPr>
              <a:t>citar</a:t>
            </a:r>
            <a:r>
              <a:rPr lang="en-US" b="1" dirty="0" smtClean="0">
                <a:solidFill>
                  <a:srgbClr val="FF0000"/>
                </a:solidFill>
              </a:rPr>
              <a:t>:</a:t>
            </a:r>
          </a:p>
          <a:p>
            <a:pPr marL="0" indent="0" algn="ctr">
              <a:buNone/>
            </a:pPr>
            <a:endParaRPr lang="en-US" b="1" dirty="0" smtClean="0">
              <a:solidFill>
                <a:srgbClr val="FF0000"/>
              </a:solidFill>
            </a:endParaRPr>
          </a:p>
          <a:p>
            <a:pPr lvl="1"/>
            <a:r>
              <a:rPr lang="en-US" b="1" dirty="0" err="1" smtClean="0">
                <a:solidFill>
                  <a:srgbClr val="333399"/>
                </a:solidFill>
              </a:rPr>
              <a:t>Sociedades</a:t>
            </a:r>
            <a:r>
              <a:rPr lang="en-US" b="1" dirty="0" smtClean="0">
                <a:solidFill>
                  <a:srgbClr val="333399"/>
                </a:solidFill>
              </a:rPr>
              <a:t> </a:t>
            </a:r>
            <a:r>
              <a:rPr lang="en-US" b="1" dirty="0" err="1" smtClean="0">
                <a:solidFill>
                  <a:srgbClr val="333399"/>
                </a:solidFill>
              </a:rPr>
              <a:t>anonimas</a:t>
            </a:r>
            <a:endParaRPr lang="en-US" b="1" dirty="0" smtClean="0">
              <a:solidFill>
                <a:srgbClr val="333399"/>
              </a:solidFill>
            </a:endParaRPr>
          </a:p>
          <a:p>
            <a:pPr lvl="1"/>
            <a:r>
              <a:rPr lang="en-US" b="1" dirty="0" smtClean="0">
                <a:solidFill>
                  <a:srgbClr val="333399"/>
                </a:solidFill>
              </a:rPr>
              <a:t>Los </a:t>
            </a:r>
            <a:r>
              <a:rPr lang="en-US" b="1" dirty="0" err="1" smtClean="0">
                <a:solidFill>
                  <a:srgbClr val="333399"/>
                </a:solidFill>
              </a:rPr>
              <a:t>individuos</a:t>
            </a:r>
            <a:endParaRPr lang="en-US" b="1" dirty="0" smtClean="0">
              <a:solidFill>
                <a:srgbClr val="333399"/>
              </a:solidFill>
            </a:endParaRPr>
          </a:p>
          <a:p>
            <a:pPr lvl="1"/>
            <a:r>
              <a:rPr lang="en-US" b="1" dirty="0" smtClean="0">
                <a:solidFill>
                  <a:srgbClr val="333399"/>
                </a:solidFill>
              </a:rPr>
              <a:t>Los </a:t>
            </a:r>
            <a:r>
              <a:rPr lang="en-US" b="1" dirty="0" err="1" smtClean="0">
                <a:solidFill>
                  <a:srgbClr val="333399"/>
                </a:solidFill>
              </a:rPr>
              <a:t>clubes</a:t>
            </a:r>
            <a:endParaRPr lang="en-US" b="1" dirty="0" smtClean="0">
              <a:solidFill>
                <a:srgbClr val="333399"/>
              </a:solidFill>
            </a:endParaRPr>
          </a:p>
          <a:p>
            <a:pPr lvl="1"/>
            <a:r>
              <a:rPr lang="en-US" b="1" dirty="0" smtClean="0">
                <a:solidFill>
                  <a:srgbClr val="333399"/>
                </a:solidFill>
              </a:rPr>
              <a:t>Los </a:t>
            </a:r>
            <a:r>
              <a:rPr lang="en-US" b="1" dirty="0" err="1" smtClean="0">
                <a:solidFill>
                  <a:srgbClr val="333399"/>
                </a:solidFill>
              </a:rPr>
              <a:t>organismos</a:t>
            </a:r>
            <a:r>
              <a:rPr lang="en-US" b="1" dirty="0" smtClean="0">
                <a:solidFill>
                  <a:srgbClr val="333399"/>
                </a:solidFill>
              </a:rPr>
              <a:t> </a:t>
            </a:r>
            <a:r>
              <a:rPr lang="en-US" b="1" dirty="0" err="1" smtClean="0">
                <a:solidFill>
                  <a:srgbClr val="333399"/>
                </a:solidFill>
              </a:rPr>
              <a:t>gubernamentales</a:t>
            </a:r>
            <a:endParaRPr lang="en-US" b="1" dirty="0" smtClean="0">
              <a:solidFill>
                <a:srgbClr val="333399"/>
              </a:solidFill>
            </a:endParaRPr>
          </a:p>
          <a:p>
            <a:pPr lvl="1"/>
            <a:endParaRPr lang="en-US" b="1" dirty="0">
              <a:solidFill>
                <a:srgbClr val="333399"/>
              </a:solidFill>
            </a:endParaRPr>
          </a:p>
          <a:p>
            <a:pPr marL="365760" lvl="1" indent="0">
              <a:buNone/>
            </a:pPr>
            <a:r>
              <a:rPr lang="en-US" b="1" dirty="0" err="1" smtClean="0">
                <a:solidFill>
                  <a:srgbClr val="333399"/>
                </a:solidFill>
              </a:rPr>
              <a:t>Cada</a:t>
            </a:r>
            <a:r>
              <a:rPr lang="en-US" b="1" dirty="0" smtClean="0">
                <a:solidFill>
                  <a:srgbClr val="333399"/>
                </a:solidFill>
              </a:rPr>
              <a:t> </a:t>
            </a:r>
            <a:r>
              <a:rPr lang="en-US" b="1" dirty="0" err="1" smtClean="0">
                <a:solidFill>
                  <a:srgbClr val="333399"/>
                </a:solidFill>
              </a:rPr>
              <a:t>entidad</a:t>
            </a:r>
            <a:r>
              <a:rPr lang="en-US" b="1" dirty="0" smtClean="0">
                <a:solidFill>
                  <a:srgbClr val="333399"/>
                </a:solidFill>
              </a:rPr>
              <a:t> </a:t>
            </a:r>
            <a:r>
              <a:rPr lang="en-US" b="1" dirty="0" err="1" smtClean="0">
                <a:solidFill>
                  <a:srgbClr val="333399"/>
                </a:solidFill>
              </a:rPr>
              <a:t>posee</a:t>
            </a:r>
            <a:r>
              <a:rPr lang="en-US" b="1" dirty="0" smtClean="0">
                <a:solidFill>
                  <a:srgbClr val="333399"/>
                </a:solidFill>
              </a:rPr>
              <a:t> </a:t>
            </a:r>
            <a:r>
              <a:rPr lang="en-US" b="1" dirty="0" err="1" smtClean="0">
                <a:solidFill>
                  <a:srgbClr val="333399"/>
                </a:solidFill>
              </a:rPr>
              <a:t>sus</a:t>
            </a:r>
            <a:r>
              <a:rPr lang="en-US" b="1" dirty="0" smtClean="0">
                <a:solidFill>
                  <a:srgbClr val="333399"/>
                </a:solidFill>
              </a:rPr>
              <a:t> </a:t>
            </a:r>
            <a:r>
              <a:rPr lang="en-US" b="1" dirty="0" err="1" smtClean="0">
                <a:solidFill>
                  <a:srgbClr val="333399"/>
                </a:solidFill>
              </a:rPr>
              <a:t>propios</a:t>
            </a:r>
            <a:r>
              <a:rPr lang="en-US" b="1" dirty="0" smtClean="0">
                <a:solidFill>
                  <a:srgbClr val="333399"/>
                </a:solidFill>
              </a:rPr>
              <a:t> </a:t>
            </a:r>
            <a:r>
              <a:rPr lang="en-US" b="1" dirty="0" err="1" smtClean="0">
                <a:solidFill>
                  <a:srgbClr val="333399"/>
                </a:solidFill>
              </a:rPr>
              <a:t>activos</a:t>
            </a:r>
            <a:r>
              <a:rPr lang="en-US" b="1" dirty="0" smtClean="0">
                <a:solidFill>
                  <a:srgbClr val="333399"/>
                </a:solidFill>
              </a:rPr>
              <a:t>., </a:t>
            </a:r>
            <a:r>
              <a:rPr lang="en-US" b="1" dirty="0" err="1" smtClean="0">
                <a:solidFill>
                  <a:srgbClr val="333399"/>
                </a:solidFill>
              </a:rPr>
              <a:t>pasivos</a:t>
            </a:r>
            <a:r>
              <a:rPr lang="en-US" b="1" dirty="0" smtClean="0">
                <a:solidFill>
                  <a:srgbClr val="333399"/>
                </a:solidFill>
              </a:rPr>
              <a:t>, </a:t>
            </a:r>
            <a:r>
              <a:rPr lang="en-US" b="1" dirty="0" err="1" smtClean="0">
                <a:solidFill>
                  <a:srgbClr val="333399"/>
                </a:solidFill>
              </a:rPr>
              <a:t>ingresos</a:t>
            </a:r>
            <a:r>
              <a:rPr lang="en-US" b="1" dirty="0" smtClean="0">
                <a:solidFill>
                  <a:srgbClr val="333399"/>
                </a:solidFill>
              </a:rPr>
              <a:t> y </a:t>
            </a:r>
            <a:r>
              <a:rPr lang="en-US" b="1" dirty="0" err="1" smtClean="0">
                <a:solidFill>
                  <a:srgbClr val="333399"/>
                </a:solidFill>
              </a:rPr>
              <a:t>gastos</a:t>
            </a:r>
            <a:r>
              <a:rPr lang="en-US" b="1" dirty="0" smtClean="0">
                <a:solidFill>
                  <a:srgbClr val="333399"/>
                </a:solidFill>
              </a:rPr>
              <a:t> y se </a:t>
            </a:r>
            <a:r>
              <a:rPr lang="en-US" b="1" dirty="0" err="1" smtClean="0">
                <a:solidFill>
                  <a:srgbClr val="333399"/>
                </a:solidFill>
              </a:rPr>
              <a:t>deben</a:t>
            </a:r>
            <a:r>
              <a:rPr lang="en-US" b="1" dirty="0" smtClean="0">
                <a:solidFill>
                  <a:srgbClr val="333399"/>
                </a:solidFill>
              </a:rPr>
              <a:t> </a:t>
            </a:r>
            <a:r>
              <a:rPr lang="en-US" b="1" dirty="0" err="1" smtClean="0">
                <a:solidFill>
                  <a:srgbClr val="333399"/>
                </a:solidFill>
              </a:rPr>
              <a:t>contabilizar</a:t>
            </a:r>
            <a:r>
              <a:rPr lang="en-US" b="1" dirty="0" smtClean="0">
                <a:solidFill>
                  <a:srgbClr val="333399"/>
                </a:solidFill>
              </a:rPr>
              <a:t> </a:t>
            </a:r>
            <a:r>
              <a:rPr lang="en-US" b="1" dirty="0" err="1" smtClean="0">
                <a:solidFill>
                  <a:srgbClr val="333399"/>
                </a:solidFill>
              </a:rPr>
              <a:t>como</a:t>
            </a:r>
            <a:r>
              <a:rPr lang="en-US" b="1" dirty="0" smtClean="0">
                <a:solidFill>
                  <a:srgbClr val="333399"/>
                </a:solidFill>
              </a:rPr>
              <a:t> tales.</a:t>
            </a:r>
          </a:p>
          <a:p>
            <a:pPr marL="365760" lvl="1" indent="0">
              <a:buNone/>
            </a:pPr>
            <a:endParaRPr lang="en-US" b="1" dirty="0">
              <a:solidFill>
                <a:srgbClr val="333399"/>
              </a:solidFill>
            </a:endParaRPr>
          </a:p>
          <a:p>
            <a:pPr marL="365760" lvl="1" indent="0">
              <a:buNone/>
            </a:pPr>
            <a:r>
              <a:rPr lang="en-US" b="1" dirty="0" err="1" smtClean="0">
                <a:solidFill>
                  <a:srgbClr val="333399"/>
                </a:solidFill>
              </a:rPr>
              <a:t>Entidad</a:t>
            </a:r>
            <a:r>
              <a:rPr lang="en-US" b="1" dirty="0" smtClean="0">
                <a:solidFill>
                  <a:srgbClr val="333399"/>
                </a:solidFill>
              </a:rPr>
              <a:t> </a:t>
            </a:r>
            <a:r>
              <a:rPr lang="en-US" b="1" dirty="0" err="1" smtClean="0">
                <a:solidFill>
                  <a:srgbClr val="333399"/>
                </a:solidFill>
              </a:rPr>
              <a:t>representa</a:t>
            </a:r>
            <a:r>
              <a:rPr lang="en-US" b="1" dirty="0" smtClean="0">
                <a:solidFill>
                  <a:srgbClr val="333399"/>
                </a:solidFill>
              </a:rPr>
              <a:t> </a:t>
            </a:r>
            <a:r>
              <a:rPr lang="en-US" b="1" dirty="0" err="1" smtClean="0">
                <a:solidFill>
                  <a:srgbClr val="333399"/>
                </a:solidFill>
              </a:rPr>
              <a:t>una</a:t>
            </a:r>
            <a:r>
              <a:rPr lang="en-US" b="1" dirty="0" smtClean="0">
                <a:solidFill>
                  <a:srgbClr val="333399"/>
                </a:solidFill>
              </a:rPr>
              <a:t> </a:t>
            </a:r>
            <a:r>
              <a:rPr lang="en-US" b="1" dirty="0" err="1" smtClean="0">
                <a:solidFill>
                  <a:srgbClr val="333399"/>
                </a:solidFill>
              </a:rPr>
              <a:t>frontera</a:t>
            </a:r>
            <a:r>
              <a:rPr lang="en-US" b="1" dirty="0" smtClean="0">
                <a:solidFill>
                  <a:srgbClr val="333399"/>
                </a:solidFill>
              </a:rPr>
              <a:t> </a:t>
            </a:r>
            <a:r>
              <a:rPr lang="en-US" b="1" dirty="0" err="1" smtClean="0">
                <a:solidFill>
                  <a:srgbClr val="333399"/>
                </a:solidFill>
              </a:rPr>
              <a:t>para</a:t>
            </a:r>
            <a:r>
              <a:rPr lang="en-US" b="1" dirty="0" smtClean="0">
                <a:solidFill>
                  <a:srgbClr val="333399"/>
                </a:solidFill>
              </a:rPr>
              <a:t> la </a:t>
            </a:r>
            <a:r>
              <a:rPr lang="en-US" b="1" dirty="0" err="1" smtClean="0">
                <a:solidFill>
                  <a:srgbClr val="333399"/>
                </a:solidFill>
              </a:rPr>
              <a:t>preparacion</a:t>
            </a:r>
            <a:r>
              <a:rPr lang="en-US" b="1" dirty="0" smtClean="0">
                <a:solidFill>
                  <a:srgbClr val="333399"/>
                </a:solidFill>
              </a:rPr>
              <a:t> de </a:t>
            </a:r>
            <a:r>
              <a:rPr lang="en-US" b="1" dirty="0" err="1" smtClean="0">
                <a:solidFill>
                  <a:srgbClr val="333399"/>
                </a:solidFill>
              </a:rPr>
              <a:t>informes</a:t>
            </a:r>
            <a:r>
              <a:rPr lang="en-US" b="1" dirty="0" smtClean="0">
                <a:solidFill>
                  <a:srgbClr val="333399"/>
                </a:solidFill>
              </a:rPr>
              <a:t>, se </a:t>
            </a:r>
            <a:r>
              <a:rPr lang="en-US" b="1" dirty="0" err="1" smtClean="0">
                <a:solidFill>
                  <a:srgbClr val="333399"/>
                </a:solidFill>
              </a:rPr>
              <a:t>trata</a:t>
            </a:r>
            <a:r>
              <a:rPr lang="en-US" b="1" dirty="0" smtClean="0">
                <a:solidFill>
                  <a:srgbClr val="333399"/>
                </a:solidFill>
              </a:rPr>
              <a:t> de </a:t>
            </a:r>
            <a:r>
              <a:rPr lang="en-US" b="1" dirty="0" err="1" smtClean="0">
                <a:solidFill>
                  <a:srgbClr val="333399"/>
                </a:solidFill>
              </a:rPr>
              <a:t>una</a:t>
            </a:r>
            <a:r>
              <a:rPr lang="en-US" b="1" dirty="0" smtClean="0">
                <a:solidFill>
                  <a:srgbClr val="333399"/>
                </a:solidFill>
              </a:rPr>
              <a:t> </a:t>
            </a:r>
            <a:r>
              <a:rPr lang="en-US" b="1" dirty="0" err="1" smtClean="0">
                <a:solidFill>
                  <a:srgbClr val="333399"/>
                </a:solidFill>
              </a:rPr>
              <a:t>unidad</a:t>
            </a:r>
            <a:r>
              <a:rPr lang="en-US" b="1" dirty="0" smtClean="0">
                <a:solidFill>
                  <a:srgbClr val="333399"/>
                </a:solidFill>
              </a:rPr>
              <a:t> </a:t>
            </a:r>
            <a:r>
              <a:rPr lang="en-US" b="1" dirty="0" err="1" smtClean="0">
                <a:solidFill>
                  <a:srgbClr val="333399"/>
                </a:solidFill>
              </a:rPr>
              <a:t>separada</a:t>
            </a:r>
            <a:r>
              <a:rPr lang="en-US" b="1" dirty="0" smtClean="0">
                <a:solidFill>
                  <a:srgbClr val="333399"/>
                </a:solidFill>
              </a:rPr>
              <a:t> con </a:t>
            </a:r>
            <a:r>
              <a:rPr lang="en-US" b="1" dirty="0" err="1" smtClean="0">
                <a:solidFill>
                  <a:srgbClr val="333399"/>
                </a:solidFill>
              </a:rPr>
              <a:t>personalidad</a:t>
            </a:r>
            <a:r>
              <a:rPr lang="en-US" b="1" dirty="0" smtClean="0">
                <a:solidFill>
                  <a:srgbClr val="333399"/>
                </a:solidFill>
              </a:rPr>
              <a:t> </a:t>
            </a:r>
            <a:r>
              <a:rPr lang="en-US" b="1" dirty="0" err="1" smtClean="0">
                <a:solidFill>
                  <a:srgbClr val="333399"/>
                </a:solidFill>
              </a:rPr>
              <a:t>juridica</a:t>
            </a:r>
            <a:r>
              <a:rPr lang="en-US" b="1" dirty="0" smtClean="0">
                <a:solidFill>
                  <a:srgbClr val="333399"/>
                </a:solidFill>
              </a:rPr>
              <a:t> </a:t>
            </a:r>
            <a:r>
              <a:rPr lang="en-US" b="1" dirty="0" err="1" smtClean="0">
                <a:solidFill>
                  <a:srgbClr val="333399"/>
                </a:solidFill>
              </a:rPr>
              <a:t>propia</a:t>
            </a:r>
            <a:r>
              <a:rPr lang="en-US" b="1" dirty="0" smtClean="0">
                <a:solidFill>
                  <a:srgbClr val="333399"/>
                </a:solidFill>
              </a:rPr>
              <a:t> e </a:t>
            </a:r>
            <a:r>
              <a:rPr lang="en-US" b="1" dirty="0" err="1" smtClean="0">
                <a:solidFill>
                  <a:srgbClr val="333399"/>
                </a:solidFill>
              </a:rPr>
              <a:t>independiente</a:t>
            </a:r>
            <a:r>
              <a:rPr lang="en-US" b="1" dirty="0" smtClean="0">
                <a:solidFill>
                  <a:srgbClr val="333399"/>
                </a:solidFill>
              </a:rPr>
              <a:t> </a:t>
            </a:r>
            <a:r>
              <a:rPr lang="en-US" b="1" dirty="0" err="1" smtClean="0">
                <a:solidFill>
                  <a:srgbClr val="333399"/>
                </a:solidFill>
              </a:rPr>
              <a:t>diferenciada</a:t>
            </a:r>
            <a:r>
              <a:rPr lang="en-US" b="1" dirty="0" smtClean="0">
                <a:solidFill>
                  <a:srgbClr val="333399"/>
                </a:solidFill>
              </a:rPr>
              <a:t> de </a:t>
            </a:r>
            <a:r>
              <a:rPr lang="en-US" b="1" dirty="0" err="1" smtClean="0">
                <a:solidFill>
                  <a:srgbClr val="333399"/>
                </a:solidFill>
              </a:rPr>
              <a:t>sus</a:t>
            </a:r>
            <a:r>
              <a:rPr lang="en-US" b="1" dirty="0" smtClean="0">
                <a:solidFill>
                  <a:srgbClr val="333399"/>
                </a:solidFill>
              </a:rPr>
              <a:t> </a:t>
            </a:r>
            <a:r>
              <a:rPr lang="en-US" b="1" dirty="0" err="1" smtClean="0">
                <a:solidFill>
                  <a:srgbClr val="333399"/>
                </a:solidFill>
              </a:rPr>
              <a:t>propietarios</a:t>
            </a:r>
            <a:r>
              <a:rPr lang="en-US" b="1" dirty="0" smtClean="0">
                <a:solidFill>
                  <a:srgbClr val="333399"/>
                </a:solidFill>
              </a:rPr>
              <a:t> y de </a:t>
            </a:r>
            <a:r>
              <a:rPr lang="en-US" b="1" dirty="0" err="1" smtClean="0">
                <a:solidFill>
                  <a:srgbClr val="333399"/>
                </a:solidFill>
              </a:rPr>
              <a:t>otros</a:t>
            </a:r>
            <a:r>
              <a:rPr lang="en-US" b="1" dirty="0" smtClean="0">
                <a:solidFill>
                  <a:srgbClr val="333399"/>
                </a:solidFill>
              </a:rPr>
              <a:t>.</a:t>
            </a:r>
            <a:endParaRPr lang="en-US" b="1" dirty="0">
              <a:solidFill>
                <a:srgbClr val="333399"/>
              </a:solidFill>
            </a:endParaRPr>
          </a:p>
          <a:p>
            <a:pPr marL="0" indent="0">
              <a:buNone/>
            </a:pPr>
            <a:endParaRPr lang="es-E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5115" y="188640"/>
            <a:ext cx="16496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47608" y="1161618"/>
            <a:ext cx="6140616" cy="646331"/>
          </a:xfrm>
          <a:prstGeom prst="rect">
            <a:avLst/>
          </a:prstGeom>
          <a:noFill/>
        </p:spPr>
        <p:txBody>
          <a:bodyPr wrap="square" rtlCol="0">
            <a:spAutoFit/>
          </a:bodyPr>
          <a:lstStyle/>
          <a:p>
            <a:r>
              <a:rPr lang="es-NI" b="1" dirty="0" smtClean="0">
                <a:solidFill>
                  <a:srgbClr val="619428"/>
                </a:solidFill>
              </a:rPr>
              <a:t>Principios que identifican y delimitan al ente económico y a sus aspectos financieros.</a:t>
            </a:r>
            <a:endParaRPr lang="es-NI" b="1" dirty="0">
              <a:solidFill>
                <a:srgbClr val="619428"/>
              </a:solidFill>
            </a:endParaRPr>
          </a:p>
        </p:txBody>
      </p:sp>
    </p:spTree>
    <p:extLst>
      <p:ext uri="{BB962C8B-B14F-4D97-AF65-F5344CB8AC3E}">
        <p14:creationId xmlns:p14="http://schemas.microsoft.com/office/powerpoint/2010/main" val="1147466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NI" dirty="0" smtClean="0"/>
              <a:t>Ejemplo:</a:t>
            </a:r>
            <a:endParaRPr lang="es-NI" dirty="0"/>
          </a:p>
        </p:txBody>
      </p:sp>
      <p:sp>
        <p:nvSpPr>
          <p:cNvPr id="3" name="2 Marcador de contenido"/>
          <p:cNvSpPr>
            <a:spLocks noGrp="1"/>
          </p:cNvSpPr>
          <p:nvPr>
            <p:ph sz="quarter" idx="1"/>
          </p:nvPr>
        </p:nvSpPr>
        <p:spPr/>
        <p:txBody>
          <a:bodyPr>
            <a:normAutofit fontScale="85000" lnSpcReduction="20000"/>
          </a:bodyPr>
          <a:lstStyle/>
          <a:p>
            <a:r>
              <a:rPr lang="es-NI" dirty="0" smtClean="0"/>
              <a:t>Supongamos que el Señor Juan López, organiza una pequeña empresa que comercializa con zapatos.</a:t>
            </a:r>
          </a:p>
          <a:p>
            <a:r>
              <a:rPr lang="es-NI" dirty="0" smtClean="0"/>
              <a:t>En caso de que las transacciones personales del Señor López Ruiz, se mezclaran con las de la Empresa, el Balance General de la Empresa incluiría el planchado de la ropa del señor Ruiz, su casa, su automóvil y demás activos y obligaciones que corresponden únicamente al bienestar personal del Señor Ruiz.</a:t>
            </a:r>
          </a:p>
          <a:p>
            <a:r>
              <a:rPr lang="es-NI" dirty="0" smtClean="0"/>
              <a:t>En el Estado de Resultado se combinarían las transacciones de la empresa con ingresos y gastos personales.</a:t>
            </a:r>
          </a:p>
          <a:p>
            <a:r>
              <a:rPr lang="es-NI" dirty="0" smtClean="0"/>
              <a:t>En síntesis, los Estados Financieros de la compañía no reflejarían la posición financiera y el desempeño operativo correcto de la misma.</a:t>
            </a:r>
          </a:p>
          <a:p>
            <a:r>
              <a:rPr lang="es-NI" dirty="0" smtClean="0"/>
              <a:t>Tienen que separarse las transacciones personales, del propietario y la empresa y la de esta ultima respecto a las transacciones de otras unidades económicas independientes de ella.</a:t>
            </a:r>
          </a:p>
          <a:p>
            <a:endParaRPr lang="es-NI" dirty="0"/>
          </a:p>
        </p:txBody>
      </p:sp>
    </p:spTree>
    <p:extLst>
      <p:ext uri="{BB962C8B-B14F-4D97-AF65-F5344CB8AC3E}">
        <p14:creationId xmlns:p14="http://schemas.microsoft.com/office/powerpoint/2010/main" val="1888442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77291" y="3717032"/>
            <a:ext cx="6172200" cy="2592288"/>
          </a:xfrm>
        </p:spPr>
        <p:txBody>
          <a:bodyPr>
            <a:noAutofit/>
          </a:bodyPr>
          <a:lstStyle/>
          <a:p>
            <a:r>
              <a:rPr lang="es-NI" sz="2000" dirty="0"/>
              <a:t>Las empresas realizan y celebran una serie de operaciones o transacciones en forma común y a la contabilidad le interesa cuantificarlas, es decir, asignarles valores expresados en unidades monetarias.</a:t>
            </a:r>
            <a:br>
              <a:rPr lang="es-NI" sz="2000" dirty="0"/>
            </a:br>
            <a:r>
              <a:rPr lang="es-NI" sz="2000" dirty="0"/>
              <a:t/>
            </a:r>
            <a:br>
              <a:rPr lang="es-NI" sz="2000" dirty="0"/>
            </a:br>
            <a:r>
              <a:rPr lang="es-NI" sz="2000" dirty="0"/>
              <a:t>Esa </a:t>
            </a:r>
            <a:r>
              <a:rPr lang="es-NI" sz="2000" dirty="0" smtClean="0"/>
              <a:t>información </a:t>
            </a:r>
            <a:r>
              <a:rPr lang="es-NI" sz="2000" dirty="0"/>
              <a:t>es procesada y convertida en </a:t>
            </a:r>
            <a:r>
              <a:rPr lang="es-NI" sz="2000" dirty="0" smtClean="0"/>
              <a:t>información </a:t>
            </a:r>
            <a:r>
              <a:rPr lang="es-NI" sz="2000" dirty="0"/>
              <a:t>financiera, y se plasma en los estados financieros para presentarla a los usuarios para la toma de decisiones</a:t>
            </a:r>
            <a:r>
              <a:rPr lang="es-NI" sz="2000" dirty="0" smtClean="0"/>
              <a:t>.</a:t>
            </a:r>
            <a:br>
              <a:rPr lang="es-NI" sz="2000" dirty="0" smtClean="0"/>
            </a:br>
            <a:r>
              <a:rPr lang="es-NI" sz="2000" dirty="0" smtClean="0"/>
              <a:t/>
            </a:r>
            <a:br>
              <a:rPr lang="es-NI" sz="2000" dirty="0" smtClean="0"/>
            </a:br>
            <a:r>
              <a:rPr lang="es-NI" sz="2000" dirty="0" smtClean="0"/>
              <a:t>Cuando a entidad realiza transacciones, el paso siguiente es registrar esa operación</a:t>
            </a:r>
            <a:endParaRPr lang="es-NI" sz="2000" dirty="0"/>
          </a:p>
        </p:txBody>
      </p:sp>
      <p:sp>
        <p:nvSpPr>
          <p:cNvPr id="4" name="3 Rectángulo"/>
          <p:cNvSpPr/>
          <p:nvPr/>
        </p:nvSpPr>
        <p:spPr>
          <a:xfrm>
            <a:off x="2483768" y="260648"/>
            <a:ext cx="5760640" cy="1323439"/>
          </a:xfrm>
          <a:prstGeom prst="rect">
            <a:avLst/>
          </a:prstGeom>
        </p:spPr>
        <p:txBody>
          <a:bodyPr wrap="square">
            <a:spAutoFit/>
          </a:bodyPr>
          <a:lstStyle/>
          <a:p>
            <a:r>
              <a:rPr lang="es-NI" sz="4000" dirty="0"/>
              <a:t>Principio de </a:t>
            </a:r>
            <a:r>
              <a:rPr lang="es-NI" sz="4000" dirty="0" smtClean="0"/>
              <a:t>Realización:</a:t>
            </a:r>
            <a:endParaRPr lang="es-NI" sz="4000" dirty="0"/>
          </a:p>
        </p:txBody>
      </p:sp>
    </p:spTree>
    <p:extLst>
      <p:ext uri="{BB962C8B-B14F-4D97-AF65-F5344CB8AC3E}">
        <p14:creationId xmlns:p14="http://schemas.microsoft.com/office/powerpoint/2010/main" val="3613544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32656"/>
            <a:ext cx="7467600" cy="1143000"/>
          </a:xfrm>
        </p:spPr>
        <p:txBody>
          <a:bodyPr>
            <a:noAutofit/>
          </a:bodyPr>
          <a:lstStyle/>
          <a:p>
            <a:r>
              <a:rPr lang="es-NI" sz="2400" b="1" dirty="0" smtClean="0">
                <a:solidFill>
                  <a:srgbClr val="FF0066"/>
                </a:solidFill>
              </a:rPr>
              <a:t>Las operaciones y los eventos económicos que la contabilidad cuantifica, se consideran realizados cuando:</a:t>
            </a:r>
            <a:endParaRPr lang="es-NI" sz="2400" b="1" dirty="0">
              <a:solidFill>
                <a:srgbClr val="FF0066"/>
              </a:solidFill>
            </a:endParaRPr>
          </a:p>
        </p:txBody>
      </p:sp>
      <p:sp>
        <p:nvSpPr>
          <p:cNvPr id="3" name="2 Marcador de contenido"/>
          <p:cNvSpPr>
            <a:spLocks noGrp="1"/>
          </p:cNvSpPr>
          <p:nvPr>
            <p:ph sz="quarter" idx="1"/>
          </p:nvPr>
        </p:nvSpPr>
        <p:spPr/>
        <p:txBody>
          <a:bodyPr/>
          <a:lstStyle/>
          <a:p>
            <a:r>
              <a:rPr lang="es-NI" dirty="0" smtClean="0"/>
              <a:t>1.-  Se han realizado transacciones con otros entes económicos.</a:t>
            </a:r>
          </a:p>
          <a:p>
            <a:r>
              <a:rPr lang="es-NI" dirty="0" smtClean="0"/>
              <a:t>2.-  Cuando han tenido lugar transformaciones internas que modifican la estructura de recursos o de sus fuentes.</a:t>
            </a:r>
          </a:p>
          <a:p>
            <a:r>
              <a:rPr lang="es-NI" dirty="0" smtClean="0"/>
              <a:t>3.-  Cuando han ocurrido eventos económicos externos a la entidad o derivados de las operaciones de ésta y cuyo efecto puede cuantificarse razonablemente en términos monetarios.</a:t>
            </a:r>
          </a:p>
          <a:p>
            <a:r>
              <a:rPr lang="es-NI" dirty="0" err="1" smtClean="0"/>
              <a:t>Ej</a:t>
            </a:r>
            <a:r>
              <a:rPr lang="es-NI" dirty="0" smtClean="0"/>
              <a:t>:  Se puede citar:  La devaluación de la moneda o las revaluaciones de la misma.</a:t>
            </a:r>
            <a:endParaRPr lang="es-NI" dirty="0"/>
          </a:p>
        </p:txBody>
      </p:sp>
    </p:spTree>
    <p:extLst>
      <p:ext uri="{BB962C8B-B14F-4D97-AF65-F5344CB8AC3E}">
        <p14:creationId xmlns:p14="http://schemas.microsoft.com/office/powerpoint/2010/main" val="3174191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484</TotalTime>
  <Words>1834</Words>
  <Application>Microsoft Office PowerPoint</Application>
  <PresentationFormat>Presentación en pantalla (4:3)</PresentationFormat>
  <Paragraphs>157</Paragraphs>
  <Slides>23</Slides>
  <Notes>5</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Mirador</vt:lpstr>
      <vt:lpstr>Principios de Contabilidad Generalmente aceptados </vt:lpstr>
      <vt:lpstr>Presentación de PowerPoint</vt:lpstr>
      <vt:lpstr>Presentación de PowerPoint</vt:lpstr>
      <vt:lpstr>Importancia de los principios contables</vt:lpstr>
      <vt:lpstr>Presentación de PowerPoint</vt:lpstr>
      <vt:lpstr>Principales Principios:</vt:lpstr>
      <vt:lpstr>Ejemplo:</vt:lpstr>
      <vt:lpstr>Las empresas realizan y celebran una serie de operaciones o transacciones en forma común y a la contabilidad le interesa cuantificarlas, es decir, asignarles valores expresados en unidades monetarias.  Esa información es procesada y convertida en información financiera, y se plasma en los estados financieros para presentarla a los usuarios para la toma de decisiones.  Cuando a entidad realiza transacciones, el paso siguiente es registrar esa operación</vt:lpstr>
      <vt:lpstr>Las operaciones y los eventos económicos que la contabilidad cuantifica, se consideran realizados cuando:</vt:lpstr>
      <vt:lpstr>Principio de Periodo Contable </vt:lpstr>
      <vt:lpstr>Principales Principios:</vt:lpstr>
      <vt:lpstr>Ejemplo:</vt:lpstr>
      <vt:lpstr>Principio de Negocio en Marcha </vt:lpstr>
      <vt:lpstr>Ejemplo:</vt:lpstr>
      <vt:lpstr>Principio Dualidad Economica </vt:lpstr>
      <vt:lpstr>Presentación de PowerPoint</vt:lpstr>
      <vt:lpstr>Presentación de PowerPoint</vt:lpstr>
      <vt:lpstr>Presentación de PowerPoint</vt:lpstr>
      <vt:lpstr>Presentación de PowerPoint</vt:lpstr>
      <vt:lpstr>Presentación de PowerPoint</vt:lpstr>
      <vt:lpstr>Principales que abarcan el sistena en general:</vt:lpstr>
      <vt:lpstr>Principales que abarcan el sistena en general:</vt:lpstr>
      <vt:lpstr>Muchas gracias por su atencion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XP</dc:creator>
  <cp:lastModifiedBy>ESTUDIANTE</cp:lastModifiedBy>
  <cp:revision>51</cp:revision>
  <dcterms:created xsi:type="dcterms:W3CDTF">2012-05-26T02:26:54Z</dcterms:created>
  <dcterms:modified xsi:type="dcterms:W3CDTF">2016-04-06T06:30:48Z</dcterms:modified>
</cp:coreProperties>
</file>