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7556500" cy="106918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0"/>
            <a:ext cx="360045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03238" y="4316413"/>
            <a:ext cx="5856287" cy="405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40005250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600075" y="0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03238" y="4316413"/>
            <a:ext cx="5856287" cy="4060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600075" y="0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03238" y="4316413"/>
            <a:ext cx="5856287" cy="4060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600075" y="0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03238" y="4316413"/>
            <a:ext cx="5856287" cy="4060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600075" y="0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03238" y="4316413"/>
            <a:ext cx="5856287" cy="4060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600075" y="0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03238" y="4316413"/>
            <a:ext cx="5856287" cy="4060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600075" y="0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03238" y="4316413"/>
            <a:ext cx="5856287" cy="4060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600075" y="0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03238" y="4316413"/>
            <a:ext cx="5856287" cy="4060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600075" y="0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03238" y="4316413"/>
            <a:ext cx="5856287" cy="4060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600075" y="0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03238" y="4316413"/>
            <a:ext cx="5856287" cy="4060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600075" y="0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03238" y="4316413"/>
            <a:ext cx="5856287" cy="4060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600075" y="0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03238" y="4316413"/>
            <a:ext cx="5856287" cy="4060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600075" y="0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03238" y="4316413"/>
            <a:ext cx="5856287" cy="4060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600075" y="0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03238" y="4316413"/>
            <a:ext cx="5856287" cy="4060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600075" y="0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03238" y="4316413"/>
            <a:ext cx="5856287" cy="4060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600075" y="0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03238" y="4316413"/>
            <a:ext cx="5856287" cy="4060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600075" y="0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03238" y="4316413"/>
            <a:ext cx="5856287" cy="4060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600075" y="0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03238" y="4316413"/>
            <a:ext cx="5856287" cy="4060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600075" y="0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03238" y="4316413"/>
            <a:ext cx="5856287" cy="4060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600075" y="0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03238" y="4316413"/>
            <a:ext cx="5856287" cy="4060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600075" y="0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03238" y="4316413"/>
            <a:ext cx="5856287" cy="4060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600075" y="0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03238" y="4316413"/>
            <a:ext cx="5856287" cy="4060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600075" y="0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03238" y="4316413"/>
            <a:ext cx="5856287" cy="4060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600075" y="0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03238" y="4316413"/>
            <a:ext cx="5856287" cy="4060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600075" y="0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03238" y="4316413"/>
            <a:ext cx="5856287" cy="4060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600075" y="0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03238" y="4316413"/>
            <a:ext cx="5856287" cy="4060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600075" y="0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03238" y="4316413"/>
            <a:ext cx="5856287" cy="4060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600075" y="0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03238" y="4316413"/>
            <a:ext cx="5856287" cy="4060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600075" y="0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03238" y="4316413"/>
            <a:ext cx="5856287" cy="4060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600075" y="0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03238" y="4316413"/>
            <a:ext cx="5856287" cy="4060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44450"/>
            <a:ext cx="1941513" cy="60499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44450"/>
            <a:ext cx="5676900" cy="60499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44450"/>
            <a:ext cx="7770813" cy="14319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08413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447800"/>
            <a:ext cx="3810000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 Box 1"/>
          <p:cNvSpPr txBox="1">
            <a:spLocks noChangeArrowheads="1"/>
          </p:cNvSpPr>
          <p:nvPr/>
        </p:nvSpPr>
        <p:spPr bwMode="auto">
          <a:xfrm>
            <a:off x="685800" y="6248400"/>
            <a:ext cx="19050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3124200" y="6248400"/>
            <a:ext cx="28956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4450"/>
            <a:ext cx="7770813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del texto de título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0813" cy="464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los formatos del texto del esquema</a:t>
            </a:r>
          </a:p>
          <a:p>
            <a:pPr lvl="1"/>
            <a:r>
              <a:rPr lang="en-GB" smtClean="0"/>
              <a:t>Segundo nivel del esquema</a:t>
            </a:r>
          </a:p>
          <a:p>
            <a:pPr lvl="2"/>
            <a:r>
              <a:rPr lang="en-GB" smtClean="0"/>
              <a:t>Tercer nivel del esquema</a:t>
            </a:r>
          </a:p>
          <a:p>
            <a:pPr lvl="3"/>
            <a:r>
              <a:rPr lang="en-GB" smtClean="0"/>
              <a:t>Cuarto nivel del esquema</a:t>
            </a:r>
          </a:p>
          <a:p>
            <a:pPr lvl="4"/>
            <a:r>
              <a:rPr lang="en-GB" smtClean="0"/>
              <a:t>Quinto nivel del esquema</a:t>
            </a:r>
          </a:p>
          <a:p>
            <a:pPr lvl="4"/>
            <a:r>
              <a:rPr lang="en-GB" smtClean="0"/>
              <a:t>Sexto nivel del esquema</a:t>
            </a:r>
          </a:p>
          <a:p>
            <a:pPr lvl="4"/>
            <a:r>
              <a:rPr lang="en-GB" smtClean="0"/>
              <a:t>Séptimo nivel del esquema</a:t>
            </a:r>
          </a:p>
          <a:p>
            <a:pPr lvl="4"/>
            <a:r>
              <a:rPr lang="en-GB" smtClean="0"/>
              <a:t>Octavo nivel del esquema</a:t>
            </a:r>
          </a:p>
          <a:p>
            <a:pPr lvl="4"/>
            <a:r>
              <a:rPr lang="en-GB" smtClean="0"/>
              <a:t>Noveno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FFFFCC"/>
        </a:buClr>
        <a:buSzPct val="100000"/>
        <a:buFont typeface="Times New Roman" pitchFamily="18" charset="0"/>
        <a:defRPr sz="4400">
          <a:solidFill>
            <a:srgbClr val="FFFFCC"/>
          </a:solidFill>
          <a:latin typeface="+mj-lt"/>
          <a:ea typeface="+mj-ea"/>
          <a:cs typeface="+mj-cs"/>
        </a:defRPr>
      </a:lvl1pPr>
      <a:lvl2pPr marL="431800" indent="-2159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HG Mincho Light J" charset="0"/>
          <a:cs typeface="HG Mincho Light J" charset="0"/>
        </a:defRPr>
      </a:lvl2pPr>
      <a:lvl3pPr marL="647700" indent="-2159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HG Mincho Light J" charset="0"/>
          <a:cs typeface="HG Mincho Light J" charset="0"/>
        </a:defRPr>
      </a:lvl3pPr>
      <a:lvl4pPr marL="863600" indent="-2159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HG Mincho Light J" charset="0"/>
          <a:cs typeface="HG Mincho Light J" charset="0"/>
        </a:defRPr>
      </a:lvl4pPr>
      <a:lvl5pPr marL="1079500" indent="-2159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HG Mincho Light J" charset="0"/>
          <a:cs typeface="HG Mincho Light J" charset="0"/>
        </a:defRPr>
      </a:lvl5pPr>
      <a:lvl6pPr marL="1536700" indent="-2159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HG Mincho Light J" charset="0"/>
          <a:cs typeface="HG Mincho Light J" charset="0"/>
        </a:defRPr>
      </a:lvl6pPr>
      <a:lvl7pPr marL="1993900" indent="-2159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HG Mincho Light J" charset="0"/>
          <a:cs typeface="HG Mincho Light J" charset="0"/>
        </a:defRPr>
      </a:lvl7pPr>
      <a:lvl8pPr marL="2451100" indent="-2159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HG Mincho Light J" charset="0"/>
          <a:cs typeface="HG Mincho Light J" charset="0"/>
        </a:defRPr>
      </a:lvl8pPr>
      <a:lvl9pPr marL="2908300" indent="-2159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HG Mincho Light J" charset="0"/>
          <a:cs typeface="HG Mincho Light J" charset="0"/>
        </a:defRPr>
      </a:lvl9pPr>
    </p:titleStyle>
    <p:bodyStyle>
      <a:lvl1pPr marL="341313" indent="-341313" algn="l" defTabSz="449263" rtl="0" fontAlgn="base">
        <a:spcBef>
          <a:spcPts val="688"/>
        </a:spcBef>
        <a:spcAft>
          <a:spcPct val="0"/>
        </a:spcAft>
        <a:buClr>
          <a:srgbClr val="FF9900"/>
        </a:buClr>
        <a:buSzPct val="100000"/>
        <a:buFont typeface="Times New Roman" pitchFamily="18" charset="0"/>
        <a:buChar char="•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1363" indent="-284163" algn="l" defTabSz="449263" rtl="0" fontAlgn="base">
        <a:spcBef>
          <a:spcPts val="588"/>
        </a:spcBef>
        <a:spcAft>
          <a:spcPct val="0"/>
        </a:spcAft>
        <a:buClr>
          <a:srgbClr val="FF9900"/>
        </a:buClr>
        <a:buSzPct val="100000"/>
        <a:buFont typeface="Times New Roman" pitchFamily="18" charset="0"/>
        <a:buChar char="–"/>
        <a:defRPr sz="24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488"/>
        </a:spcBef>
        <a:spcAft>
          <a:spcPct val="0"/>
        </a:spcAft>
        <a:buClr>
          <a:srgbClr val="FF9900"/>
        </a:buClr>
        <a:buSzPct val="100000"/>
        <a:buFont typeface="Times New Roman" pitchFamily="18" charset="0"/>
        <a:buChar char="•"/>
        <a:defRPr sz="20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438"/>
        </a:spcBef>
        <a:spcAft>
          <a:spcPct val="0"/>
        </a:spcAft>
        <a:buClr>
          <a:srgbClr val="FF9900"/>
        </a:buClr>
        <a:buSzPct val="100000"/>
        <a:buFont typeface="Times New Roman" pitchFamily="18" charset="0"/>
        <a:buChar char="–"/>
        <a:defRPr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388"/>
        </a:spcBef>
        <a:spcAft>
          <a:spcPct val="0"/>
        </a:spcAft>
        <a:buClr>
          <a:srgbClr val="FF9900"/>
        </a:buClr>
        <a:buSzPct val="100000"/>
        <a:buFont typeface="Times New Roman" pitchFamily="18" charset="0"/>
        <a:buChar char="»"/>
        <a:defRPr sz="16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388"/>
        </a:spcBef>
        <a:spcAft>
          <a:spcPct val="0"/>
        </a:spcAft>
        <a:buClr>
          <a:srgbClr val="FF9900"/>
        </a:buClr>
        <a:buSzPct val="100000"/>
        <a:buFont typeface="Times New Roman" pitchFamily="18" charset="0"/>
        <a:buChar char="»"/>
        <a:defRPr sz="16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388"/>
        </a:spcBef>
        <a:spcAft>
          <a:spcPct val="0"/>
        </a:spcAft>
        <a:buClr>
          <a:srgbClr val="FF9900"/>
        </a:buClr>
        <a:buSzPct val="100000"/>
        <a:buFont typeface="Times New Roman" pitchFamily="18" charset="0"/>
        <a:buChar char="»"/>
        <a:defRPr sz="16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388"/>
        </a:spcBef>
        <a:spcAft>
          <a:spcPct val="0"/>
        </a:spcAft>
        <a:buClr>
          <a:srgbClr val="FF9900"/>
        </a:buClr>
        <a:buSzPct val="100000"/>
        <a:buFont typeface="Times New Roman" pitchFamily="18" charset="0"/>
        <a:buChar char="»"/>
        <a:defRPr sz="16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388"/>
        </a:spcBef>
        <a:spcAft>
          <a:spcPct val="0"/>
        </a:spcAft>
        <a:buClr>
          <a:srgbClr val="FF9900"/>
        </a:buClr>
        <a:buSzPct val="100000"/>
        <a:buFont typeface="Times New Roman" pitchFamily="18" charset="0"/>
        <a:buChar char="»"/>
        <a:defRPr sz="16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549275"/>
            <a:ext cx="7772400" cy="5832475"/>
          </a:xfrm>
          <a:solidFill>
            <a:srgbClr val="0000FF"/>
          </a:solidFill>
          <a:ln/>
        </p:spPr>
        <p:txBody>
          <a:bodyPr lIns="90000" tIns="46800" rIns="90000" bIns="46800"/>
          <a:lstStyle/>
          <a:p>
            <a:pPr>
              <a:lnSpc>
                <a:spcPct val="12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800" b="1">
                <a:solidFill>
                  <a:srgbClr val="FFFF00"/>
                </a:solidFill>
                <a:latin typeface="Comic Sans MS" pitchFamily="32" charset="0"/>
              </a:rPr>
              <a:t>Historia</a:t>
            </a:r>
            <a:br>
              <a:rPr lang="en-GB" sz="4800" b="1">
                <a:solidFill>
                  <a:srgbClr val="FFFF00"/>
                </a:solidFill>
                <a:latin typeface="Comic Sans MS" pitchFamily="32" charset="0"/>
              </a:rPr>
            </a:br>
            <a:r>
              <a:rPr lang="en-GB" sz="4800" b="1">
                <a:solidFill>
                  <a:srgbClr val="FFFF00"/>
                </a:solidFill>
                <a:latin typeface="Comic Sans MS" pitchFamily="32" charset="0"/>
              </a:rPr>
              <a:t> de la</a:t>
            </a:r>
            <a:br>
              <a:rPr lang="en-GB" sz="4800" b="1">
                <a:solidFill>
                  <a:srgbClr val="FFFF00"/>
                </a:solidFill>
                <a:latin typeface="Comic Sans MS" pitchFamily="32" charset="0"/>
              </a:rPr>
            </a:br>
            <a:r>
              <a:rPr lang="en-GB" sz="4800" b="1">
                <a:solidFill>
                  <a:srgbClr val="FFFF00"/>
                </a:solidFill>
                <a:latin typeface="Comic Sans MS" pitchFamily="32" charset="0"/>
              </a:rPr>
              <a:t> Computación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155575" y="130175"/>
            <a:ext cx="8826500" cy="1144588"/>
          </a:xfrm>
          <a:solidFill>
            <a:srgbClr val="0000FF"/>
          </a:solidFill>
          <a:ln/>
        </p:spPr>
        <p:txBody>
          <a:bodyPr lIns="90000" tIns="46800" rIns="90000" bIns="46800"/>
          <a:lstStyle/>
          <a:p>
            <a:pPr>
              <a:lnSpc>
                <a:spcPct val="11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FFFF00"/>
                </a:solidFill>
                <a:latin typeface="Comic Sans MS" pitchFamily="32" charset="0"/>
              </a:rPr>
              <a:t>Konrad Zuse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7800" y="1838325"/>
            <a:ext cx="5748338" cy="4219575"/>
          </a:xfrm>
          <a:ln/>
        </p:spPr>
        <p:txBody>
          <a:bodyPr lIns="90000" tIns="46800" rIns="90000" bIns="46800"/>
          <a:lstStyle/>
          <a:p>
            <a:pPr>
              <a:lnSpc>
                <a:spcPct val="111000"/>
              </a:lnSpc>
              <a:spcBef>
                <a:spcPts val="588"/>
              </a:spcBef>
              <a:buClr>
                <a:srgbClr val="000000"/>
              </a:buClr>
              <a:buSzPct val="48000"/>
              <a:buFont typeface="Times New Roman" pitchFamily="18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>
                <a:latin typeface="Comic Sans MS" pitchFamily="32" charset="0"/>
              </a:rPr>
              <a:t>Ingeniero Alemán</a:t>
            </a:r>
          </a:p>
          <a:p>
            <a:pPr>
              <a:lnSpc>
                <a:spcPct val="111000"/>
              </a:lnSpc>
              <a:spcBef>
                <a:spcPts val="588"/>
              </a:spcBef>
              <a:buClr>
                <a:srgbClr val="000000"/>
              </a:buClr>
              <a:buSzPct val="48000"/>
              <a:buFont typeface="Times New Roman" pitchFamily="18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>
                <a:latin typeface="Comic Sans MS" pitchFamily="32" charset="0"/>
              </a:rPr>
              <a:t>Construyó el </a:t>
            </a:r>
            <a:r>
              <a:rPr lang="en-GB" sz="2400" b="1">
                <a:solidFill>
                  <a:srgbClr val="FFFF00"/>
                </a:solidFill>
                <a:latin typeface="Comic Sans MS" pitchFamily="32" charset="0"/>
              </a:rPr>
              <a:t>primer</a:t>
            </a:r>
            <a:r>
              <a:rPr lang="en-GB" sz="2400">
                <a:solidFill>
                  <a:srgbClr val="FFFF00"/>
                </a:solidFill>
                <a:latin typeface="Comic Sans MS" pitchFamily="32" charset="0"/>
              </a:rPr>
              <a:t> </a:t>
            </a:r>
            <a:r>
              <a:rPr lang="en-GB" sz="2400" b="1">
                <a:solidFill>
                  <a:srgbClr val="FFFF00"/>
                </a:solidFill>
                <a:latin typeface="Comic Sans MS" pitchFamily="32" charset="0"/>
              </a:rPr>
              <a:t>computador digital programable</a:t>
            </a:r>
            <a:r>
              <a:rPr lang="en-GB" sz="2400">
                <a:latin typeface="Comic Sans MS" pitchFamily="32" charset="0"/>
              </a:rPr>
              <a:t> en los  años 30</a:t>
            </a:r>
          </a:p>
          <a:p>
            <a:pPr>
              <a:lnSpc>
                <a:spcPct val="111000"/>
              </a:lnSpc>
              <a:spcBef>
                <a:spcPts val="588"/>
              </a:spcBef>
              <a:buClr>
                <a:srgbClr val="000000"/>
              </a:buClr>
              <a:buSzPct val="48000"/>
              <a:buFont typeface="Times New Roman" pitchFamily="18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>
                <a:latin typeface="Comic Sans MS" pitchFamily="32" charset="0"/>
              </a:rPr>
              <a:t>Usó </a:t>
            </a:r>
            <a:r>
              <a:rPr lang="en-GB" sz="2400">
                <a:solidFill>
                  <a:srgbClr val="FFFF00"/>
                </a:solidFill>
                <a:latin typeface="Comic Sans MS" pitchFamily="32" charset="0"/>
              </a:rPr>
              <a:t>retardos electromecánicos</a:t>
            </a:r>
            <a:r>
              <a:rPr lang="en-GB" sz="2400">
                <a:latin typeface="Comic Sans MS" pitchFamily="32" charset="0"/>
              </a:rPr>
              <a:t> para realizar conmutación</a:t>
            </a:r>
          </a:p>
          <a:p>
            <a:pPr>
              <a:lnSpc>
                <a:spcPct val="111000"/>
              </a:lnSpc>
              <a:spcBef>
                <a:spcPts val="588"/>
              </a:spcBef>
              <a:buClr>
                <a:srgbClr val="000000"/>
              </a:buClr>
              <a:buSzPct val="48000"/>
              <a:buFont typeface="Times New Roman" pitchFamily="18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>
                <a:latin typeface="Comic Sans MS" pitchFamily="32" charset="0"/>
              </a:rPr>
              <a:t>Primera máquina en la que se utilizó el </a:t>
            </a:r>
            <a:r>
              <a:rPr lang="en-GB" sz="2400" b="1">
                <a:solidFill>
                  <a:srgbClr val="FFFF00"/>
                </a:solidFill>
                <a:latin typeface="Comic Sans MS" pitchFamily="32" charset="0"/>
              </a:rPr>
              <a:t>sistema numérico binario</a:t>
            </a:r>
          </a:p>
          <a:p>
            <a:pPr>
              <a:lnSpc>
                <a:spcPct val="111000"/>
              </a:lnSpc>
              <a:spcBef>
                <a:spcPts val="588"/>
              </a:spcBef>
              <a:buClr>
                <a:srgbClr val="000000"/>
              </a:buClr>
              <a:buSzPct val="48000"/>
              <a:buFont typeface="Times New Roman" pitchFamily="18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>
                <a:latin typeface="Comic Sans MS" pitchFamily="32" charset="0"/>
              </a:rPr>
              <a:t>Falta de recursos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56313" y="2216150"/>
            <a:ext cx="2846387" cy="3424238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168275"/>
            <a:ext cx="8734425" cy="979488"/>
          </a:xfrm>
          <a:solidFill>
            <a:srgbClr val="0000FF"/>
          </a:solidFill>
          <a:ln/>
        </p:spPr>
        <p:txBody>
          <a:bodyPr lIns="90000" tIns="46800" rIns="90000" bIns="46800"/>
          <a:lstStyle/>
          <a:p>
            <a:pPr>
              <a:lnSpc>
                <a:spcPct val="11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FFFF00"/>
                </a:solidFill>
                <a:latin typeface="Comic Sans MS" pitchFamily="32" charset="0"/>
              </a:rPr>
              <a:t>Howard Aiken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5575" y="1603375"/>
            <a:ext cx="4484688" cy="4648200"/>
          </a:xfrm>
          <a:ln/>
        </p:spPr>
        <p:txBody>
          <a:bodyPr lIns="90000" tIns="46800" rIns="90000" bIns="46800"/>
          <a:lstStyle/>
          <a:p>
            <a:pPr>
              <a:lnSpc>
                <a:spcPct val="111000"/>
              </a:lnSpc>
              <a:spcBef>
                <a:spcPts val="588"/>
              </a:spcBef>
              <a:buClr>
                <a:srgbClr val="000000"/>
              </a:buClr>
              <a:buSzPct val="48000"/>
              <a:buFont typeface="Times New Roman" pitchFamily="18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>
                <a:latin typeface="Comic Sans MS" pitchFamily="32" charset="0"/>
              </a:rPr>
              <a:t>Físico Americano y matemático aplicado</a:t>
            </a:r>
          </a:p>
          <a:p>
            <a:pPr>
              <a:lnSpc>
                <a:spcPct val="111000"/>
              </a:lnSpc>
              <a:spcBef>
                <a:spcPts val="588"/>
              </a:spcBef>
              <a:buClr>
                <a:srgbClr val="000000"/>
              </a:buClr>
              <a:buSzPct val="48000"/>
              <a:buFont typeface="Times New Roman" pitchFamily="18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>
                <a:latin typeface="Comic Sans MS" pitchFamily="32" charset="0"/>
              </a:rPr>
              <a:t>Construyó </a:t>
            </a:r>
            <a:r>
              <a:rPr lang="en-GB" sz="2400">
                <a:solidFill>
                  <a:srgbClr val="FF9900"/>
                </a:solidFill>
                <a:latin typeface="Comic Sans MS" pitchFamily="32" charset="0"/>
              </a:rPr>
              <a:t>Harvard Mark I</a:t>
            </a:r>
            <a:r>
              <a:rPr lang="en-GB" sz="2400">
                <a:latin typeface="Comic Sans MS" pitchFamily="32" charset="0"/>
              </a:rPr>
              <a:t> en colaboración con  IBM en 1944</a:t>
            </a:r>
          </a:p>
          <a:p>
            <a:pPr>
              <a:lnSpc>
                <a:spcPct val="111000"/>
              </a:lnSpc>
              <a:spcBef>
                <a:spcPts val="588"/>
              </a:spcBef>
              <a:buClr>
                <a:srgbClr val="000000"/>
              </a:buClr>
              <a:buSzPct val="48000"/>
              <a:buFont typeface="Times New Roman" pitchFamily="18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>
                <a:latin typeface="Comic Sans MS" pitchFamily="32" charset="0"/>
              </a:rPr>
              <a:t>Usó retardos electromecánicos</a:t>
            </a:r>
          </a:p>
          <a:p>
            <a:pPr>
              <a:lnSpc>
                <a:spcPct val="111000"/>
              </a:lnSpc>
              <a:spcBef>
                <a:spcPts val="588"/>
              </a:spcBef>
              <a:buClr>
                <a:srgbClr val="000000"/>
              </a:buClr>
              <a:buSzPct val="48000"/>
              <a:buFont typeface="Times New Roman" pitchFamily="18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>
                <a:latin typeface="Comic Sans MS" pitchFamily="32" charset="0"/>
              </a:rPr>
              <a:t>Números de 23 digitos, logaritmos y funciones trigonométricas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10375" y="1593850"/>
            <a:ext cx="2170113" cy="2630488"/>
          </a:xfrm>
          <a:prstGeom prst="rect">
            <a:avLst/>
          </a:prstGeom>
          <a:noFill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4445000"/>
            <a:ext cx="4600575" cy="2200275"/>
          </a:xfrm>
          <a:prstGeom prst="rect">
            <a:avLst/>
          </a:prstGeom>
          <a:noFill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05350" y="2963863"/>
            <a:ext cx="2371725" cy="1554162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195263" y="155575"/>
            <a:ext cx="8761412" cy="1092200"/>
          </a:xfrm>
          <a:solidFill>
            <a:srgbClr val="0000FF"/>
          </a:solidFill>
          <a:ln/>
        </p:spPr>
        <p:txBody>
          <a:bodyPr lIns="90000" tIns="46800" rIns="90000" bIns="46800"/>
          <a:lstStyle/>
          <a:p>
            <a:pPr>
              <a:lnSpc>
                <a:spcPct val="11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FFFF00"/>
                </a:solidFill>
                <a:latin typeface="Comic Sans MS" pitchFamily="32" charset="0"/>
              </a:rPr>
              <a:t>Alan Turing (1912-1954)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0013" y="1897063"/>
            <a:ext cx="4956175" cy="4094162"/>
          </a:xfrm>
          <a:ln/>
        </p:spPr>
        <p:txBody>
          <a:bodyPr lIns="90000" tIns="46800" rIns="90000" bIns="46800"/>
          <a:lstStyle/>
          <a:p>
            <a:pPr>
              <a:lnSpc>
                <a:spcPct val="111000"/>
              </a:lnSpc>
              <a:spcBef>
                <a:spcPts val="588"/>
              </a:spcBef>
              <a:buClr>
                <a:srgbClr val="000000"/>
              </a:buClr>
              <a:buSzPct val="48000"/>
              <a:buFont typeface="Times New Roman" pitchFamily="18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>
                <a:latin typeface="Comic Sans MS" pitchFamily="32" charset="0"/>
              </a:rPr>
              <a:t>Matemático inglés y primer científico de computación</a:t>
            </a:r>
          </a:p>
          <a:p>
            <a:pPr>
              <a:lnSpc>
                <a:spcPct val="111000"/>
              </a:lnSpc>
              <a:spcBef>
                <a:spcPts val="588"/>
              </a:spcBef>
              <a:buClr>
                <a:srgbClr val="000000"/>
              </a:buClr>
              <a:buSzPct val="48000"/>
              <a:buFont typeface="Times New Roman" pitchFamily="18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>
                <a:latin typeface="Comic Sans MS" pitchFamily="32" charset="0"/>
              </a:rPr>
              <a:t>Creó</a:t>
            </a:r>
            <a:r>
              <a:rPr lang="en-GB" sz="2400">
                <a:solidFill>
                  <a:srgbClr val="FF9900"/>
                </a:solidFill>
                <a:latin typeface="Comic Sans MS" pitchFamily="32" charset="0"/>
              </a:rPr>
              <a:t> </a:t>
            </a:r>
            <a:r>
              <a:rPr lang="en-GB" sz="2400">
                <a:solidFill>
                  <a:srgbClr val="FFFF00"/>
                </a:solidFill>
                <a:latin typeface="Comic Sans MS" pitchFamily="32" charset="0"/>
              </a:rPr>
              <a:t>modelos matemáticos de computadores</a:t>
            </a:r>
            <a:r>
              <a:rPr lang="en-GB" sz="2400">
                <a:latin typeface="Comic Sans MS" pitchFamily="32" charset="0"/>
              </a:rPr>
              <a:t>  (</a:t>
            </a:r>
            <a:r>
              <a:rPr lang="en-GB" sz="2400">
                <a:solidFill>
                  <a:srgbClr val="FFFF00"/>
                </a:solidFill>
                <a:latin typeface="Comic Sans MS" pitchFamily="32" charset="0"/>
              </a:rPr>
              <a:t>Máquina de Turing</a:t>
            </a:r>
            <a:r>
              <a:rPr lang="en-GB" sz="2400">
                <a:latin typeface="Comic Sans MS" pitchFamily="32" charset="0"/>
              </a:rPr>
              <a:t>) 1936</a:t>
            </a:r>
          </a:p>
          <a:p>
            <a:pPr>
              <a:lnSpc>
                <a:spcPct val="111000"/>
              </a:lnSpc>
              <a:spcBef>
                <a:spcPts val="588"/>
              </a:spcBef>
              <a:buClr>
                <a:srgbClr val="000000"/>
              </a:buClr>
              <a:buSzPct val="48000"/>
              <a:buFont typeface="Times New Roman" pitchFamily="18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>
                <a:latin typeface="Comic Sans MS" pitchFamily="32" charset="0"/>
              </a:rPr>
              <a:t>Demostró  teoremas fundamentales acerca de las limites de la computabilidad (</a:t>
            </a:r>
            <a:r>
              <a:rPr lang="en-GB" sz="2400">
                <a:solidFill>
                  <a:srgbClr val="FFFF00"/>
                </a:solidFill>
                <a:latin typeface="Comic Sans MS" pitchFamily="32" charset="0"/>
              </a:rPr>
              <a:t>Teoría de la Computación</a:t>
            </a:r>
            <a:r>
              <a:rPr lang="en-GB" sz="2400">
                <a:latin typeface="Comic Sans MS" pitchFamily="32" charset="0"/>
              </a:rPr>
              <a:t>)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33975" y="1587500"/>
            <a:ext cx="3783013" cy="4886325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142875" y="130175"/>
            <a:ext cx="8851900" cy="1092200"/>
          </a:xfrm>
          <a:solidFill>
            <a:srgbClr val="0000FF"/>
          </a:solidFill>
          <a:ln/>
        </p:spPr>
        <p:txBody>
          <a:bodyPr lIns="90000" tIns="46800" rIns="90000" bIns="46800"/>
          <a:lstStyle/>
          <a:p>
            <a:pPr>
              <a:lnSpc>
                <a:spcPct val="11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FFFF00"/>
                </a:solidFill>
                <a:latin typeface="Comic Sans MS" pitchFamily="32" charset="0"/>
              </a:rPr>
              <a:t>Alan Turing (1912-1954)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2875" y="2033588"/>
            <a:ext cx="5537200" cy="4241800"/>
          </a:xfrm>
          <a:ln/>
        </p:spPr>
        <p:txBody>
          <a:bodyPr lIns="90000" tIns="46800" rIns="90000" bIns="46800"/>
          <a:lstStyle/>
          <a:p>
            <a:pPr>
              <a:lnSpc>
                <a:spcPct val="124000"/>
              </a:lnSpc>
              <a:spcBef>
                <a:spcPts val="588"/>
              </a:spcBef>
              <a:buClr>
                <a:srgbClr val="000000"/>
              </a:buClr>
              <a:buSzPct val="48000"/>
              <a:buFont typeface="Times New Roman" pitchFamily="18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>
                <a:latin typeface="Comic Sans MS" pitchFamily="32" charset="0"/>
              </a:rPr>
              <a:t>Ayudó a decifrar (criptoanálisis) los códigos secretos  “Enigma”  durante la 2° guerra mundial</a:t>
            </a:r>
          </a:p>
          <a:p>
            <a:pPr>
              <a:lnSpc>
                <a:spcPct val="124000"/>
              </a:lnSpc>
              <a:spcBef>
                <a:spcPts val="588"/>
              </a:spcBef>
              <a:buClr>
                <a:srgbClr val="000000"/>
              </a:buClr>
              <a:buSzPct val="48000"/>
              <a:buFont typeface="Times New Roman" pitchFamily="18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>
                <a:latin typeface="Comic Sans MS" pitchFamily="32" charset="0"/>
              </a:rPr>
              <a:t>Trabajó en la construcción de un computador electrónico británico (Colossus) para decifrar códigos</a:t>
            </a:r>
          </a:p>
          <a:p>
            <a:pPr>
              <a:lnSpc>
                <a:spcPct val="124000"/>
              </a:lnSpc>
              <a:spcBef>
                <a:spcPts val="588"/>
              </a:spcBef>
              <a:buClr>
                <a:srgbClr val="000000"/>
              </a:buClr>
              <a:buSzPct val="48000"/>
              <a:buFont typeface="Times New Roman" pitchFamily="18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>
                <a:latin typeface="Comic Sans MS" pitchFamily="32" charset="0"/>
              </a:rPr>
              <a:t>Perseguido por ser Homosexual.</a:t>
            </a:r>
          </a:p>
          <a:p>
            <a:pPr>
              <a:lnSpc>
                <a:spcPct val="124000"/>
              </a:lnSpc>
              <a:spcBef>
                <a:spcPts val="588"/>
              </a:spcBef>
              <a:buClr>
                <a:srgbClr val="000000"/>
              </a:buClr>
              <a:buSzPct val="48000"/>
              <a:buFont typeface="Times New Roman" pitchFamily="18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>
                <a:latin typeface="Comic Sans MS" pitchFamily="32" charset="0"/>
              </a:rPr>
              <a:t>Se suicidó en 1954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57863" y="1851025"/>
            <a:ext cx="3132137" cy="4429125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195263" y="104775"/>
            <a:ext cx="8721725" cy="1182688"/>
          </a:xfrm>
          <a:solidFill>
            <a:srgbClr val="0000FF"/>
          </a:solidFill>
          <a:ln/>
        </p:spPr>
        <p:txBody>
          <a:bodyPr lIns="90000" tIns="46800" rIns="90000" bIns="46800"/>
          <a:lstStyle/>
          <a:p>
            <a:pPr>
              <a:lnSpc>
                <a:spcPct val="11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FFFF00"/>
                </a:solidFill>
                <a:latin typeface="Comic Sans MS" pitchFamily="32" charset="0"/>
              </a:rPr>
              <a:t>ENIAC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7475" y="1500188"/>
            <a:ext cx="8851900" cy="5172075"/>
          </a:xfrm>
          <a:ln/>
        </p:spPr>
        <p:txBody>
          <a:bodyPr lIns="90000" tIns="46800" rIns="90000" bIns="46800"/>
          <a:lstStyle/>
          <a:p>
            <a:pPr marL="0" indent="0">
              <a:lnSpc>
                <a:spcPct val="111000"/>
              </a:lnSpc>
              <a:spcBef>
                <a:spcPts val="588"/>
              </a:spcBef>
              <a:buClr>
                <a:srgbClr val="000000"/>
              </a:buClr>
              <a:buSzPct val="48000"/>
              <a:buFont typeface="Times New Roman" pitchFamily="18" charset="0"/>
              <a:buBlip>
                <a:blip r:embed="rId3"/>
              </a:buBlip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2400">
                <a:solidFill>
                  <a:srgbClr val="FFFF00"/>
                </a:solidFill>
                <a:latin typeface="Comic Sans MS" pitchFamily="32" charset="0"/>
              </a:rPr>
              <a:t>ENIAC: E</a:t>
            </a:r>
            <a:r>
              <a:rPr lang="en-GB" sz="2400">
                <a:latin typeface="Comic Sans MS" pitchFamily="32" charset="0"/>
              </a:rPr>
              <a:t>lectronic </a:t>
            </a:r>
            <a:r>
              <a:rPr lang="en-GB" sz="2400">
                <a:solidFill>
                  <a:srgbClr val="FFFF00"/>
                </a:solidFill>
                <a:latin typeface="Comic Sans MS" pitchFamily="32" charset="0"/>
              </a:rPr>
              <a:t>N</a:t>
            </a:r>
            <a:r>
              <a:rPr lang="en-GB" sz="2400">
                <a:latin typeface="Comic Sans MS" pitchFamily="32" charset="0"/>
              </a:rPr>
              <a:t>umerical </a:t>
            </a:r>
            <a:r>
              <a:rPr lang="en-GB" sz="2400">
                <a:solidFill>
                  <a:srgbClr val="FFFF00"/>
                </a:solidFill>
                <a:latin typeface="Comic Sans MS" pitchFamily="32" charset="0"/>
              </a:rPr>
              <a:t>I</a:t>
            </a:r>
            <a:r>
              <a:rPr lang="en-GB" sz="2400">
                <a:latin typeface="Comic Sans MS" pitchFamily="32" charset="0"/>
              </a:rPr>
              <a:t>ntegrator </a:t>
            </a:r>
            <a:r>
              <a:rPr lang="en-GB" sz="2400">
                <a:solidFill>
                  <a:srgbClr val="FFFF00"/>
                </a:solidFill>
                <a:latin typeface="Comic Sans MS" pitchFamily="32" charset="0"/>
              </a:rPr>
              <a:t>A</a:t>
            </a:r>
            <a:r>
              <a:rPr lang="en-GB" sz="2400">
                <a:latin typeface="Comic Sans MS" pitchFamily="32" charset="0"/>
              </a:rPr>
              <a:t>nd </a:t>
            </a:r>
            <a:r>
              <a:rPr lang="en-GB" sz="2400">
                <a:solidFill>
                  <a:srgbClr val="FFFF00"/>
                </a:solidFill>
                <a:latin typeface="Comic Sans MS" pitchFamily="32" charset="0"/>
              </a:rPr>
              <a:t>C</a:t>
            </a:r>
            <a:r>
              <a:rPr lang="en-GB" sz="2400">
                <a:latin typeface="Comic Sans MS" pitchFamily="32" charset="0"/>
              </a:rPr>
              <a:t>alculator</a:t>
            </a:r>
          </a:p>
          <a:p>
            <a:pPr marL="0" indent="0">
              <a:lnSpc>
                <a:spcPct val="111000"/>
              </a:lnSpc>
              <a:spcBef>
                <a:spcPts val="588"/>
              </a:spcBef>
              <a:buClr>
                <a:srgbClr val="000000"/>
              </a:buClr>
              <a:buSzPct val="48000"/>
              <a:buFont typeface="Times New Roman" pitchFamily="18" charset="0"/>
              <a:buBlip>
                <a:blip r:embed="rId3"/>
              </a:buBlip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2400">
                <a:latin typeface="Comic Sans MS" pitchFamily="32" charset="0"/>
              </a:rPr>
              <a:t>Creado en la Universidad de Pennsylvania por John Mauchly y J. Presper Eckert  en 1946</a:t>
            </a:r>
          </a:p>
          <a:p>
            <a:pPr marL="0" indent="0">
              <a:lnSpc>
                <a:spcPct val="111000"/>
              </a:lnSpc>
              <a:spcBef>
                <a:spcPts val="588"/>
              </a:spcBef>
              <a:buClr>
                <a:srgbClr val="000000"/>
              </a:buClr>
              <a:buSzPct val="48000"/>
              <a:buFont typeface="Times New Roman" pitchFamily="18" charset="0"/>
              <a:buBlip>
                <a:blip r:embed="rId3"/>
              </a:buBlip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2400">
                <a:solidFill>
                  <a:srgbClr val="FFFF00"/>
                </a:solidFill>
                <a:latin typeface="Comic Sans MS" pitchFamily="32" charset="0"/>
              </a:rPr>
              <a:t>Primer computador digital electrónico  de propósito general. </a:t>
            </a:r>
            <a:r>
              <a:rPr lang="en-GB" sz="2400">
                <a:latin typeface="Comic Sans MS" pitchFamily="32" charset="0"/>
              </a:rPr>
              <a:t>Usó 19000 tubos de vacío. Fallas cada una hora</a:t>
            </a:r>
          </a:p>
          <a:p>
            <a:pPr marL="0" indent="0">
              <a:lnSpc>
                <a:spcPct val="111000"/>
              </a:lnSpc>
              <a:spcBef>
                <a:spcPts val="588"/>
              </a:spcBef>
              <a:buClr>
                <a:srgbClr val="000000"/>
              </a:buClr>
              <a:buSzPct val="48000"/>
              <a:buFont typeface="Times New Roman" pitchFamily="18" charset="0"/>
              <a:buBlip>
                <a:blip r:embed="rId3"/>
              </a:buBlip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2400">
                <a:latin typeface="Comic Sans MS" pitchFamily="32" charset="0"/>
              </a:rPr>
              <a:t>La programación requería configurar físicamente la máquina</a:t>
            </a:r>
          </a:p>
          <a:p>
            <a:pPr marL="0" indent="0">
              <a:lnSpc>
                <a:spcPct val="124000"/>
              </a:lnSpc>
              <a:buClr>
                <a:srgbClr val="000000"/>
              </a:buClr>
              <a:buSzPct val="48000"/>
              <a:buFont typeface="Times New Roman" pitchFamily="18" charset="0"/>
              <a:buBlip>
                <a:blip r:embed="rId3"/>
              </a:buBlip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2400">
                <a:latin typeface="Comic Sans MS" pitchFamily="32" charset="0"/>
              </a:rPr>
              <a:t>Llenaba una habitación de 30x50 pies, pesó 30 tons., y disipaba 150000 watts de energía</a:t>
            </a:r>
          </a:p>
          <a:p>
            <a:pPr marL="0" indent="0">
              <a:lnSpc>
                <a:spcPct val="124000"/>
              </a:lnSpc>
              <a:buClr>
                <a:srgbClr val="000000"/>
              </a:buClr>
              <a:buSzPct val="48000"/>
              <a:buFont typeface="Times New Roman" pitchFamily="18" charset="0"/>
              <a:buBlip>
                <a:blip r:embed="rId3"/>
              </a:buBlip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2400">
                <a:latin typeface="Comic Sans MS" pitchFamily="32" charset="0"/>
              </a:rPr>
              <a:t>Se usó para realizar los cálculos del proyecto de la bomba atómica</a:t>
            </a:r>
          </a:p>
          <a:p>
            <a:pPr marL="0" indent="0">
              <a:lnSpc>
                <a:spcPct val="90000"/>
              </a:lnSpc>
              <a:spcBef>
                <a:spcPts val="588"/>
              </a:spcBef>
              <a:buFont typeface="Times New Roman" pitchFamily="18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GB" sz="2400"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182563" y="130175"/>
            <a:ext cx="8839200" cy="1131888"/>
          </a:xfrm>
          <a:solidFill>
            <a:srgbClr val="0000FF"/>
          </a:solidFill>
          <a:ln/>
        </p:spPr>
        <p:txBody>
          <a:bodyPr lIns="90000" tIns="46800" rIns="90000" bIns="46800"/>
          <a:lstStyle/>
          <a:p>
            <a:pPr>
              <a:lnSpc>
                <a:spcPct val="11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FFFF00"/>
                </a:solidFill>
                <a:latin typeface="Comic Sans MS" pitchFamily="32" charset="0"/>
              </a:rPr>
              <a:t>ENIAC (cont.)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8538" y="1319213"/>
            <a:ext cx="4146550" cy="2762250"/>
          </a:xfrm>
          <a:prstGeom prst="rect">
            <a:avLst/>
          </a:prstGeom>
          <a:noFill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54600" y="4146550"/>
            <a:ext cx="3095625" cy="2595563"/>
          </a:xfrm>
          <a:prstGeom prst="rect">
            <a:avLst/>
          </a:prstGeom>
          <a:noFill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675" y="4198938"/>
            <a:ext cx="3808413" cy="2522537"/>
          </a:xfrm>
          <a:prstGeom prst="rect">
            <a:avLst/>
          </a:prstGeom>
          <a:noFill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5613" y="1365250"/>
            <a:ext cx="4198937" cy="2743200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7913" y="1500188"/>
            <a:ext cx="4038600" cy="2630487"/>
          </a:xfrm>
          <a:prstGeom prst="rect">
            <a:avLst/>
          </a:prstGeom>
          <a:noFill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8" y="1385888"/>
            <a:ext cx="3549650" cy="2932112"/>
          </a:xfrm>
          <a:prstGeom prst="rect">
            <a:avLst/>
          </a:prstGeom>
          <a:noFill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5375" y="3502025"/>
            <a:ext cx="4614863" cy="3160713"/>
          </a:xfrm>
          <a:prstGeom prst="rect">
            <a:avLst/>
          </a:prstGeom>
          <a:noFill/>
        </p:spPr>
      </p:pic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169863" y="104775"/>
            <a:ext cx="8839200" cy="1131888"/>
          </a:xfrm>
          <a:solidFill>
            <a:srgbClr val="0000FF"/>
          </a:solidFill>
          <a:ln/>
        </p:spPr>
        <p:txBody>
          <a:bodyPr lIns="90000" tIns="46800" rIns="90000" bIns="46800"/>
          <a:lstStyle/>
          <a:p>
            <a:pPr>
              <a:lnSpc>
                <a:spcPct val="11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FFFF00"/>
                </a:solidFill>
                <a:latin typeface="Comic Sans MS" pitchFamily="32" charset="0"/>
              </a:rPr>
              <a:t>ENIAC (cont.)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220663" y="104775"/>
            <a:ext cx="8747125" cy="1182688"/>
          </a:xfrm>
          <a:solidFill>
            <a:srgbClr val="0000FF"/>
          </a:solidFill>
          <a:ln/>
        </p:spPr>
        <p:txBody>
          <a:bodyPr lIns="90000" tIns="46800" rIns="90000" bIns="46800"/>
          <a:lstStyle/>
          <a:p>
            <a:pPr>
              <a:lnSpc>
                <a:spcPct val="11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FFFF00"/>
                </a:solidFill>
                <a:latin typeface="Comic Sans MS" pitchFamily="32" charset="0"/>
              </a:rPr>
              <a:t>John von Neumann(1903-1957)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0" y="1577975"/>
            <a:ext cx="5267325" cy="4824413"/>
          </a:xfrm>
          <a:ln/>
        </p:spPr>
        <p:txBody>
          <a:bodyPr lIns="90000" tIns="46800" rIns="90000" bIns="46800"/>
          <a:lstStyle/>
          <a:p>
            <a:pPr>
              <a:lnSpc>
                <a:spcPct val="124000"/>
              </a:lnSpc>
              <a:spcBef>
                <a:spcPts val="588"/>
              </a:spcBef>
              <a:buClr>
                <a:srgbClr val="000000"/>
              </a:buClr>
              <a:buSzPct val="48000"/>
              <a:buFont typeface="Times New Roman" pitchFamily="18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>
                <a:latin typeface="Comic Sans MS" pitchFamily="32" charset="0"/>
              </a:rPr>
              <a:t>Matemático Húngaro, cibernético</a:t>
            </a:r>
          </a:p>
          <a:p>
            <a:pPr>
              <a:lnSpc>
                <a:spcPct val="124000"/>
              </a:lnSpc>
              <a:spcBef>
                <a:spcPts val="588"/>
              </a:spcBef>
              <a:buClr>
                <a:srgbClr val="000000"/>
              </a:buClr>
              <a:buSzPct val="48000"/>
              <a:buFont typeface="Times New Roman" pitchFamily="18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>
                <a:latin typeface="Comic Sans MS" pitchFamily="32" charset="0"/>
              </a:rPr>
              <a:t>Trabajó en el  proyecto de la bomba atómica</a:t>
            </a:r>
          </a:p>
          <a:p>
            <a:pPr>
              <a:lnSpc>
                <a:spcPct val="124000"/>
              </a:lnSpc>
              <a:spcBef>
                <a:spcPts val="588"/>
              </a:spcBef>
              <a:buClr>
                <a:srgbClr val="000000"/>
              </a:buClr>
              <a:buSzPct val="48000"/>
              <a:buFont typeface="Times New Roman" pitchFamily="18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>
                <a:latin typeface="Comic Sans MS" pitchFamily="32" charset="0"/>
              </a:rPr>
              <a:t>Inventó la teoría  juegos y la teoría del autómata auto-replicante</a:t>
            </a:r>
          </a:p>
          <a:p>
            <a:pPr>
              <a:lnSpc>
                <a:spcPct val="124000"/>
              </a:lnSpc>
              <a:spcBef>
                <a:spcPts val="588"/>
              </a:spcBef>
              <a:buClr>
                <a:srgbClr val="000000"/>
              </a:buClr>
              <a:buSzPct val="48000"/>
              <a:buFont typeface="Times New Roman" pitchFamily="18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>
                <a:latin typeface="Comic Sans MS" pitchFamily="32" charset="0"/>
              </a:rPr>
              <a:t>Originador el </a:t>
            </a:r>
            <a:r>
              <a:rPr lang="en-GB" sz="2400" b="1">
                <a:solidFill>
                  <a:srgbClr val="FFFF00"/>
                </a:solidFill>
                <a:latin typeface="Comic Sans MS" pitchFamily="32" charset="0"/>
              </a:rPr>
              <a:t>concepto de programa almacenado en el computador</a:t>
            </a:r>
            <a:r>
              <a:rPr lang="en-GB" sz="2400">
                <a:latin typeface="Comic Sans MS" pitchFamily="32" charset="0"/>
              </a:rPr>
              <a:t> en 1945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5300" y="1936750"/>
            <a:ext cx="3236913" cy="3848100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body"/>
          </p:nvPr>
        </p:nvSpPr>
        <p:spPr>
          <a:xfrm>
            <a:off x="104775" y="1655763"/>
            <a:ext cx="4848225" cy="4837112"/>
          </a:xfrm>
          <a:ln/>
        </p:spPr>
        <p:txBody>
          <a:bodyPr lIns="90000" tIns="46800" rIns="90000" bIns="46800" anchor="t"/>
          <a:lstStyle/>
          <a:p>
            <a:pPr marL="341313" indent="-341313" algn="l">
              <a:lnSpc>
                <a:spcPct val="111000"/>
              </a:lnSpc>
              <a:spcBef>
                <a:spcPts val="588"/>
              </a:spcBef>
              <a:buClr>
                <a:srgbClr val="000000"/>
              </a:buClr>
              <a:buSzPct val="48000"/>
              <a:buFont typeface="Times New Roman" pitchFamily="18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>
                <a:solidFill>
                  <a:srgbClr val="FFFFFF"/>
                </a:solidFill>
                <a:latin typeface="Comic Sans MS" pitchFamily="32" charset="0"/>
              </a:rPr>
              <a:t>Creó el modelo de</a:t>
            </a:r>
            <a:r>
              <a:rPr lang="en-GB" sz="2400">
                <a:solidFill>
                  <a:srgbClr val="FFFF00"/>
                </a:solidFill>
                <a:latin typeface="Comic Sans MS" pitchFamily="32" charset="0"/>
              </a:rPr>
              <a:t> instrucciones de programa y datos almacenados en la memoria del computador</a:t>
            </a:r>
            <a:r>
              <a:rPr lang="en-GB" sz="2400">
                <a:solidFill>
                  <a:srgbClr val="FFFFFF"/>
                </a:solidFill>
                <a:latin typeface="Comic Sans MS" pitchFamily="32" charset="0"/>
              </a:rPr>
              <a:t> </a:t>
            </a:r>
          </a:p>
          <a:p>
            <a:pPr marL="341313" indent="-341313" algn="l">
              <a:lnSpc>
                <a:spcPct val="111000"/>
              </a:lnSpc>
              <a:spcBef>
                <a:spcPts val="588"/>
              </a:spcBef>
              <a:buClr>
                <a:srgbClr val="000000"/>
              </a:buClr>
              <a:buSzPct val="48000"/>
              <a:buFont typeface="Times New Roman" pitchFamily="18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>
                <a:solidFill>
                  <a:srgbClr val="FFFFFF"/>
                </a:solidFill>
                <a:latin typeface="Comic Sans MS" pitchFamily="32" charset="0"/>
              </a:rPr>
              <a:t>Se pueden de reprogramar</a:t>
            </a:r>
          </a:p>
          <a:p>
            <a:pPr marL="341313" indent="-341313" algn="l">
              <a:lnSpc>
                <a:spcPct val="111000"/>
              </a:lnSpc>
              <a:spcBef>
                <a:spcPts val="588"/>
              </a:spcBef>
              <a:buClr>
                <a:srgbClr val="000000"/>
              </a:buClr>
              <a:buSzPct val="48000"/>
              <a:buFont typeface="Times New Roman" pitchFamily="18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>
                <a:solidFill>
                  <a:srgbClr val="FFFFFF"/>
                </a:solidFill>
                <a:latin typeface="Comic Sans MS" pitchFamily="32" charset="0"/>
              </a:rPr>
              <a:t>La </a:t>
            </a:r>
            <a:r>
              <a:rPr lang="en-GB" sz="2400" b="1">
                <a:solidFill>
                  <a:srgbClr val="FFFF00"/>
                </a:solidFill>
                <a:latin typeface="Comic Sans MS" pitchFamily="32" charset="0"/>
              </a:rPr>
              <a:t>Arquitectura de computador de Von Neumann</a:t>
            </a:r>
            <a:r>
              <a:rPr lang="en-GB" sz="2400">
                <a:solidFill>
                  <a:srgbClr val="FF9900"/>
                </a:solidFill>
                <a:latin typeface="Comic Sans MS" pitchFamily="32" charset="0"/>
              </a:rPr>
              <a:t> </a:t>
            </a:r>
            <a:r>
              <a:rPr lang="en-GB" sz="2400">
                <a:solidFill>
                  <a:srgbClr val="FFFFFF"/>
                </a:solidFill>
                <a:latin typeface="Comic Sans MS" pitchFamily="32" charset="0"/>
              </a:rPr>
              <a:t>llegó a ser </a:t>
            </a:r>
            <a:r>
              <a:rPr lang="en-GB" sz="2400">
                <a:solidFill>
                  <a:srgbClr val="FF9900"/>
                </a:solidFill>
                <a:latin typeface="Comic Sans MS" pitchFamily="32" charset="0"/>
              </a:rPr>
              <a:t> </a:t>
            </a:r>
            <a:r>
              <a:rPr lang="en-GB" sz="2400">
                <a:solidFill>
                  <a:srgbClr val="FFFF00"/>
                </a:solidFill>
                <a:latin typeface="Comic Sans MS" pitchFamily="32" charset="0"/>
              </a:rPr>
              <a:t>estandar universal</a:t>
            </a:r>
          </a:p>
          <a:p>
            <a:pPr marL="341313" indent="-341313" algn="l">
              <a:lnSpc>
                <a:spcPct val="111000"/>
              </a:lnSpc>
              <a:spcBef>
                <a:spcPts val="588"/>
              </a:spcBef>
              <a:buClr>
                <a:srgbClr val="000000"/>
              </a:buClr>
              <a:buSzPct val="48000"/>
              <a:buFont typeface="Times New Roman" pitchFamily="18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>
                <a:solidFill>
                  <a:srgbClr val="FFFFFF"/>
                </a:solidFill>
                <a:latin typeface="Comic Sans MS" pitchFamily="32" charset="0"/>
              </a:rPr>
              <a:t>El  </a:t>
            </a:r>
            <a:r>
              <a:rPr lang="en-GB" sz="2400">
                <a:solidFill>
                  <a:srgbClr val="FFFF00"/>
                </a:solidFill>
                <a:latin typeface="Comic Sans MS" pitchFamily="32" charset="0"/>
              </a:rPr>
              <a:t>primer programa almacenado electrónicamente </a:t>
            </a:r>
            <a:r>
              <a:rPr lang="en-GB" sz="2400">
                <a:solidFill>
                  <a:srgbClr val="FFFFFF"/>
                </a:solidFill>
                <a:latin typeface="Comic Sans MS" pitchFamily="32" charset="0"/>
              </a:rPr>
              <a:t>aparece en 1947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59363" y="2298700"/>
            <a:ext cx="3933825" cy="3035300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Grp="1" noChangeArrowheads="1"/>
          </p:cNvSpPr>
          <p:nvPr>
            <p:ph type="title" idx="1"/>
          </p:nvPr>
        </p:nvSpPr>
        <p:spPr>
          <a:xfrm>
            <a:off x="220663" y="104775"/>
            <a:ext cx="8747125" cy="1182688"/>
          </a:xfrm>
          <a:solidFill>
            <a:srgbClr val="0000FF"/>
          </a:solidFill>
          <a:ln/>
        </p:spPr>
        <p:txBody>
          <a:bodyPr lIns="90000" tIns="46800" rIns="90000" bIns="46800" anchor="ctr"/>
          <a:lstStyle/>
          <a:p>
            <a:pPr marL="0" indent="0" algn="ctr">
              <a:lnSpc>
                <a:spcPct val="114000"/>
              </a:lnSpc>
              <a:spcBef>
                <a:spcPct val="0"/>
              </a:spcBef>
              <a:buClr>
                <a:srgbClr val="FFFFCC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>
                <a:solidFill>
                  <a:srgbClr val="FFFF00"/>
                </a:solidFill>
                <a:latin typeface="Comic Sans MS" pitchFamily="32" charset="0"/>
              </a:rPr>
              <a:t>John von Neumann (cont.)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95000"/>
              </a:lnSpc>
              <a:buClr>
                <a:srgbClr val="FFFFCC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>
                <a:solidFill>
                  <a:srgbClr val="FFFFCC"/>
                </a:solidFill>
                <a:latin typeface="Impact" pitchFamily="32" charset="0"/>
                <a:ea typeface="HG Mincho Light J" charset="0"/>
                <a:cs typeface="HG Mincho Light J" charset="0"/>
              </a:rPr>
              <a:t>Generaciones de computadores</a:t>
            </a: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57200" y="133508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1313" indent="-341313" eaLnBrk="1" hangingPunct="1">
              <a:lnSpc>
                <a:spcPct val="87000"/>
              </a:lnSpc>
              <a:spcBef>
                <a:spcPts val="775"/>
              </a:spcBef>
              <a:buClr>
                <a:srgbClr val="FF9900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>
                <a:solidFill>
                  <a:srgbClr val="FFFFFF"/>
                </a:solidFill>
                <a:latin typeface="Arial" charset="0"/>
                <a:ea typeface="HG Mincho Light J" charset="0"/>
                <a:cs typeface="HG Mincho Light J" charset="0"/>
              </a:rPr>
              <a:t>Primera - 1940-1956</a:t>
            </a:r>
            <a:r>
              <a:rPr lang="en-GB" sz="2000">
                <a:solidFill>
                  <a:srgbClr val="FFFFFF"/>
                </a:solidFill>
                <a:latin typeface="Arial" charset="0"/>
                <a:ea typeface="HG Mincho Light J" charset="0"/>
                <a:cs typeface="HG Mincho Light J" charset="0"/>
              </a:rPr>
              <a:t>: tubos de vacío, lenguaje de máquina; </a:t>
            </a:r>
          </a:p>
          <a:p>
            <a:pPr marL="341313" indent="-341313" eaLnBrk="1" hangingPunct="1">
              <a:spcBef>
                <a:spcPts val="775"/>
              </a:spcBef>
              <a:buClr>
                <a:srgbClr val="FF9900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>
                <a:solidFill>
                  <a:srgbClr val="FFFFFF"/>
                </a:solidFill>
                <a:latin typeface="Arial" charset="0"/>
                <a:ea typeface="HG Mincho Light J" charset="0"/>
                <a:cs typeface="HG Mincho Light J" charset="0"/>
              </a:rPr>
              <a:t>Segunda - 1956-1963</a:t>
            </a:r>
            <a:r>
              <a:rPr lang="en-GB" sz="2000">
                <a:solidFill>
                  <a:srgbClr val="FFFFFF"/>
                </a:solidFill>
                <a:latin typeface="Arial" charset="0"/>
                <a:ea typeface="HG Mincho Light J" charset="0"/>
                <a:cs typeface="HG Mincho Light J" charset="0"/>
              </a:rPr>
              <a:t>: Transistores, lenguaje ensamblador (bajo nivel), lenguajes Cobol y Fortran (alto nivel);</a:t>
            </a:r>
          </a:p>
          <a:p>
            <a:pPr marL="341313" indent="-341313" eaLnBrk="1" hangingPunct="1">
              <a:spcBef>
                <a:spcPts val="775"/>
              </a:spcBef>
              <a:buClr>
                <a:srgbClr val="FF9900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>
                <a:solidFill>
                  <a:srgbClr val="FFFFFF"/>
                </a:solidFill>
                <a:latin typeface="Arial" charset="0"/>
                <a:ea typeface="HG Mincho Light J" charset="0"/>
                <a:cs typeface="HG Mincho Light J" charset="0"/>
              </a:rPr>
              <a:t>Tercera - 1964-1971</a:t>
            </a:r>
            <a:r>
              <a:rPr lang="en-GB" sz="2000">
                <a:solidFill>
                  <a:srgbClr val="FFFFFF"/>
                </a:solidFill>
                <a:latin typeface="Arial" charset="0"/>
                <a:ea typeface="HG Mincho Light J" charset="0"/>
                <a:cs typeface="HG Mincho Light J" charset="0"/>
              </a:rPr>
              <a:t>: Circuitos integrados, usuarios interactúan con aplicaciones y sistema operativo por medio de teclado y monitores;</a:t>
            </a:r>
          </a:p>
          <a:p>
            <a:pPr marL="341313" indent="-341313" eaLnBrk="1" hangingPunct="1">
              <a:spcBef>
                <a:spcPts val="775"/>
              </a:spcBef>
              <a:buClr>
                <a:srgbClr val="FF9900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>
                <a:solidFill>
                  <a:srgbClr val="FFFFFF"/>
                </a:solidFill>
                <a:latin typeface="Arial" charset="0"/>
                <a:ea typeface="HG Mincho Light J" charset="0"/>
                <a:cs typeface="HG Mincho Light J" charset="0"/>
              </a:rPr>
              <a:t>Cuarta - 1971-Presente</a:t>
            </a:r>
            <a:r>
              <a:rPr lang="en-GB" sz="2000">
                <a:solidFill>
                  <a:srgbClr val="FFFFFF"/>
                </a:solidFill>
                <a:latin typeface="Arial" charset="0"/>
                <a:ea typeface="HG Mincho Light J" charset="0"/>
                <a:cs typeface="HG Mincho Light J" charset="0"/>
              </a:rPr>
              <a:t>: Microprocesadores, primeros computadores domésticos;</a:t>
            </a:r>
          </a:p>
          <a:p>
            <a:pPr marL="341313" indent="-341313" eaLnBrk="1" hangingPunct="1">
              <a:spcBef>
                <a:spcPts val="775"/>
              </a:spcBef>
              <a:buClr>
                <a:srgbClr val="FF9900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>
                <a:solidFill>
                  <a:srgbClr val="FFFFFF"/>
                </a:solidFill>
                <a:latin typeface="Arial" charset="0"/>
                <a:ea typeface="HG Mincho Light J" charset="0"/>
                <a:cs typeface="HG Mincho Light J" charset="0"/>
              </a:rPr>
              <a:t>Quinta  - Presente y futuro</a:t>
            </a:r>
            <a:r>
              <a:rPr lang="en-GB" sz="2000">
                <a:solidFill>
                  <a:srgbClr val="FFFFFF"/>
                </a:solidFill>
                <a:latin typeface="Arial" charset="0"/>
                <a:ea typeface="HG Mincho Light J" charset="0"/>
                <a:cs typeface="HG Mincho Light J" charset="0"/>
              </a:rPr>
              <a:t>: Inteligencia artificial, reconocimiento de voz, procesamiento paralelo, computación quántica, nano-tecnología, lenguaje natural.</a:t>
            </a:r>
          </a:p>
          <a:p>
            <a:pPr marL="341313" indent="-341313" eaLnBrk="1" hangingPunct="1">
              <a:spcBef>
                <a:spcPts val="775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>
              <a:solidFill>
                <a:srgbClr val="FFFFFF"/>
              </a:solidFill>
              <a:latin typeface="Arial" charset="0"/>
              <a:ea typeface="HG Mincho Light J" charset="0"/>
              <a:cs typeface="HG Mincho Light J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163" y="5348288"/>
            <a:ext cx="742950" cy="1368425"/>
          </a:xfrm>
          <a:prstGeom prst="rect">
            <a:avLst/>
          </a:prstGeom>
          <a:noFill/>
        </p:spPr>
      </p:pic>
      <p:grpSp>
        <p:nvGrpSpPr>
          <p:cNvPr id="21508" name="Group 4"/>
          <p:cNvGrpSpPr>
            <a:grpSpLocks/>
          </p:cNvGrpSpPr>
          <p:nvPr/>
        </p:nvGrpSpPr>
        <p:grpSpPr bwMode="auto">
          <a:xfrm>
            <a:off x="5219700" y="6237288"/>
            <a:ext cx="1698625" cy="458787"/>
            <a:chOff x="3288" y="3929"/>
            <a:chExt cx="1070" cy="289"/>
          </a:xfrm>
        </p:grpSpPr>
        <p:sp>
          <p:nvSpPr>
            <p:cNvPr id="21509" name="Text Box 5"/>
            <p:cNvSpPr txBox="1">
              <a:spLocks noChangeArrowheads="1"/>
            </p:cNvSpPr>
            <p:nvPr/>
          </p:nvSpPr>
          <p:spPr bwMode="auto">
            <a:xfrm>
              <a:off x="3288" y="3929"/>
              <a:ext cx="1071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01750" y="5426075"/>
            <a:ext cx="2084388" cy="1171575"/>
          </a:xfrm>
          <a:prstGeom prst="rect">
            <a:avLst/>
          </a:prstGeom>
          <a:noFill/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38550" y="5380038"/>
            <a:ext cx="2041525" cy="1270000"/>
          </a:xfrm>
          <a:prstGeom prst="rect">
            <a:avLst/>
          </a:prstGeom>
          <a:noFill/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32488" y="5432425"/>
            <a:ext cx="1352550" cy="1093788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395288" y="381000"/>
            <a:ext cx="8424862" cy="1103313"/>
          </a:xfrm>
          <a:solidFill>
            <a:srgbClr val="0000FF"/>
          </a:solidFill>
          <a:ln/>
        </p:spPr>
        <p:txBody>
          <a:bodyPr lIns="90000" tIns="46800" rIns="90000" bIns="46800"/>
          <a:lstStyle/>
          <a:p>
            <a:pPr>
              <a:lnSpc>
                <a:spcPct val="12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FFFF00"/>
                </a:solidFill>
                <a:latin typeface="Comic Sans MS" pitchFamily="32" charset="0"/>
              </a:rPr>
              <a:t>El ABACO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11150" y="2960688"/>
            <a:ext cx="4246563" cy="2586037"/>
          </a:xfrm>
          <a:ln/>
        </p:spPr>
        <p:txBody>
          <a:bodyPr lIns="90000" tIns="46800" rIns="90000" bIns="46800"/>
          <a:lstStyle/>
          <a:p>
            <a:pPr>
              <a:lnSpc>
                <a:spcPct val="111000"/>
              </a:lnSpc>
              <a:buClr>
                <a:srgbClr val="000000"/>
              </a:buClr>
              <a:buSzPct val="41000"/>
              <a:buFont typeface="Times New Roman" pitchFamily="18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>
                <a:latin typeface="Comic Sans MS" pitchFamily="32" charset="0"/>
              </a:rPr>
              <a:t>Tendria  5000 años de antigüedad</a:t>
            </a:r>
          </a:p>
          <a:p>
            <a:pPr>
              <a:lnSpc>
                <a:spcPct val="111000"/>
              </a:lnSpc>
              <a:buClr>
                <a:srgbClr val="000000"/>
              </a:buClr>
              <a:buSzPct val="41000"/>
              <a:buFont typeface="Times New Roman" pitchFamily="18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>
                <a:latin typeface="Comic Sans MS" pitchFamily="32" charset="0"/>
              </a:rPr>
              <a:t>Es la primera herramienta para calcular conocida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00575" y="2098675"/>
            <a:ext cx="3817938" cy="4049713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395288" y="188913"/>
            <a:ext cx="8229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 eaLnBrk="1" hangingPunct="1">
              <a:lnSpc>
                <a:spcPct val="95000"/>
              </a:lnSpc>
              <a:buClr>
                <a:srgbClr val="FFFFCC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>
                <a:solidFill>
                  <a:srgbClr val="FFFFCC"/>
                </a:solidFill>
                <a:latin typeface="Impact" pitchFamily="32" charset="0"/>
                <a:ea typeface="HG Mincho Light J" charset="0"/>
                <a:cs typeface="HG Mincho Light J" charset="0"/>
              </a:rPr>
              <a:t>Bio electrónica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95288" y="981075"/>
            <a:ext cx="8229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1313" indent="-341313" eaLnBrk="1" hangingPunct="1">
              <a:lnSpc>
                <a:spcPct val="87000"/>
              </a:lnSpc>
              <a:spcBef>
                <a:spcPts val="775"/>
              </a:spcBef>
              <a:buClr>
                <a:srgbClr val="FF9900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>
                <a:solidFill>
                  <a:srgbClr val="FFFFFF"/>
                </a:solidFill>
                <a:latin typeface="Arial" charset="0"/>
                <a:ea typeface="HG Mincho Light J" charset="0"/>
                <a:cs typeface="HG Mincho Light J" charset="0"/>
              </a:rPr>
              <a:t>Redes neuronales, como las del cerebro, flexibles y adaptables;</a:t>
            </a:r>
          </a:p>
          <a:p>
            <a:pPr marL="341313" indent="-341313" eaLnBrk="1" hangingPunct="1">
              <a:lnSpc>
                <a:spcPct val="87000"/>
              </a:lnSpc>
              <a:spcBef>
                <a:spcPts val="775"/>
              </a:spcBef>
              <a:buClr>
                <a:srgbClr val="FF9900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>
                <a:solidFill>
                  <a:srgbClr val="FFFFFF"/>
                </a:solidFill>
                <a:latin typeface="Arial" charset="0"/>
                <a:ea typeface="HG Mincho Light J" charset="0"/>
                <a:cs typeface="HG Mincho Light J" charset="0"/>
              </a:rPr>
              <a:t>Procesan datos de manera muy eficiente y en paralelo;</a:t>
            </a:r>
          </a:p>
          <a:p>
            <a:pPr marL="341313" indent="-341313" eaLnBrk="1" hangingPunct="1">
              <a:lnSpc>
                <a:spcPct val="87000"/>
              </a:lnSpc>
              <a:spcBef>
                <a:spcPts val="775"/>
              </a:spcBef>
              <a:buClr>
                <a:srgbClr val="FF9900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>
                <a:solidFill>
                  <a:srgbClr val="FFFFFF"/>
                </a:solidFill>
                <a:latin typeface="Arial" charset="0"/>
                <a:ea typeface="HG Mincho Light J" charset="0"/>
                <a:cs typeface="HG Mincho Light J" charset="0"/>
              </a:rPr>
              <a:t>Micro procesador: 10x10</a:t>
            </a:r>
            <a:r>
              <a:rPr lang="en-GB" baseline="30000">
                <a:solidFill>
                  <a:srgbClr val="FFFFFF"/>
                </a:solidFill>
                <a:latin typeface="Arial" charset="0"/>
                <a:ea typeface="HG Mincho Light J" charset="0"/>
                <a:cs typeface="HG Mincho Light J" charset="0"/>
              </a:rPr>
              <a:t>6</a:t>
            </a:r>
            <a:r>
              <a:rPr lang="en-GB">
                <a:solidFill>
                  <a:srgbClr val="FFFFFF"/>
                </a:solidFill>
                <a:latin typeface="Arial" charset="0"/>
                <a:ea typeface="HG Mincho Light J" charset="0"/>
                <a:cs typeface="HG Mincho Light J" charset="0"/>
              </a:rPr>
              <a:t> compuertas lógicas, 20 Wats, 4 GHz ;</a:t>
            </a:r>
          </a:p>
          <a:p>
            <a:pPr marL="341313" indent="-341313" eaLnBrk="1" hangingPunct="1">
              <a:lnSpc>
                <a:spcPct val="87000"/>
              </a:lnSpc>
              <a:spcBef>
                <a:spcPts val="775"/>
              </a:spcBef>
              <a:buClr>
                <a:srgbClr val="FF9900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>
                <a:solidFill>
                  <a:srgbClr val="FFFFFF"/>
                </a:solidFill>
                <a:latin typeface="Arial" charset="0"/>
                <a:ea typeface="HG Mincho Light J" charset="0"/>
                <a:cs typeface="HG Mincho Light J" charset="0"/>
              </a:rPr>
              <a:t>Cerebro de abeja: 10</a:t>
            </a:r>
            <a:r>
              <a:rPr lang="en-GB" baseline="30000">
                <a:solidFill>
                  <a:srgbClr val="FFFFFF"/>
                </a:solidFill>
                <a:latin typeface="Arial" charset="0"/>
                <a:ea typeface="HG Mincho Light J" charset="0"/>
                <a:cs typeface="HG Mincho Light J" charset="0"/>
              </a:rPr>
              <a:t>6</a:t>
            </a:r>
            <a:r>
              <a:rPr lang="en-GB">
                <a:solidFill>
                  <a:srgbClr val="FFFFFF"/>
                </a:solidFill>
                <a:latin typeface="Arial" charset="0"/>
                <a:ea typeface="HG Mincho Light J" charset="0"/>
                <a:cs typeface="HG Mincho Light J" charset="0"/>
              </a:rPr>
              <a:t> de neuronas, 0,1x10</a:t>
            </a:r>
            <a:r>
              <a:rPr lang="en-GB" baseline="30000">
                <a:solidFill>
                  <a:srgbClr val="FFFFFF"/>
                </a:solidFill>
                <a:latin typeface="Arial" charset="0"/>
                <a:ea typeface="HG Mincho Light J" charset="0"/>
                <a:cs typeface="HG Mincho Light J" charset="0"/>
              </a:rPr>
              <a:t>-6</a:t>
            </a:r>
            <a:r>
              <a:rPr lang="en-GB">
                <a:solidFill>
                  <a:srgbClr val="FFFFFF"/>
                </a:solidFill>
                <a:latin typeface="Arial" charset="0"/>
                <a:ea typeface="HG Mincho Light J" charset="0"/>
                <a:cs typeface="HG Mincho Light J" charset="0"/>
              </a:rPr>
              <a:t>  Wat, 1KHz simultáneamente ve, olfatea, vuela, recolecta polen y vive en comunidad.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9850" y="4595813"/>
            <a:ext cx="2449513" cy="2073275"/>
          </a:xfrm>
          <a:prstGeom prst="rect">
            <a:avLst/>
          </a:prstGeom>
          <a:noFill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62650" y="4179888"/>
            <a:ext cx="2519363" cy="2519362"/>
          </a:xfrm>
          <a:prstGeom prst="rect">
            <a:avLst/>
          </a:prstGeom>
          <a:noFill/>
        </p:spPr>
      </p:pic>
      <p:grpSp>
        <p:nvGrpSpPr>
          <p:cNvPr id="22533" name="Group 5"/>
          <p:cNvGrpSpPr>
            <a:grpSpLocks/>
          </p:cNvGrpSpPr>
          <p:nvPr/>
        </p:nvGrpSpPr>
        <p:grpSpPr bwMode="auto">
          <a:xfrm>
            <a:off x="4484688" y="5292725"/>
            <a:ext cx="1454150" cy="782638"/>
            <a:chOff x="2825" y="3334"/>
            <a:chExt cx="916" cy="493"/>
          </a:xfrm>
        </p:grpSpPr>
        <p:sp>
          <p:nvSpPr>
            <p:cNvPr id="22534" name="Text Box 6"/>
            <p:cNvSpPr txBox="1">
              <a:spLocks noChangeArrowheads="1"/>
            </p:cNvSpPr>
            <p:nvPr/>
          </p:nvSpPr>
          <p:spPr bwMode="auto">
            <a:xfrm>
              <a:off x="2825" y="3334"/>
              <a:ext cx="917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195263" y="53975"/>
            <a:ext cx="8799512" cy="1760538"/>
          </a:xfrm>
          <a:solidFill>
            <a:srgbClr val="0000FF"/>
          </a:solidFill>
          <a:ln/>
        </p:spPr>
        <p:txBody>
          <a:bodyPr lIns="90000" tIns="46800" rIns="90000" bIns="46800"/>
          <a:lstStyle/>
          <a:p>
            <a:pPr>
              <a:lnSpc>
                <a:spcPct val="11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FFFF00"/>
                </a:solidFill>
                <a:latin typeface="Comic Sans MS" pitchFamily="32" charset="0"/>
              </a:rPr>
              <a:t>Lenguajes de Programación de Alto Nivel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2713" y="1884363"/>
            <a:ext cx="4695825" cy="4810125"/>
          </a:xfrm>
          <a:ln/>
        </p:spPr>
        <p:txBody>
          <a:bodyPr lIns="90000" tIns="46800" rIns="90000" bIns="46800"/>
          <a:lstStyle/>
          <a:p>
            <a:pPr>
              <a:lnSpc>
                <a:spcPct val="111000"/>
              </a:lnSpc>
              <a:spcBef>
                <a:spcPts val="588"/>
              </a:spcBef>
              <a:buClr>
                <a:srgbClr val="000000"/>
              </a:buClr>
              <a:buSzPct val="48000"/>
              <a:buFont typeface="Times New Roman" pitchFamily="18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>
                <a:latin typeface="Comic Sans MS" pitchFamily="32" charset="0"/>
              </a:rPr>
              <a:t>Grace Hopper construyó el primer compilador en 1952.</a:t>
            </a:r>
          </a:p>
          <a:p>
            <a:pPr>
              <a:lnSpc>
                <a:spcPct val="111000"/>
              </a:lnSpc>
              <a:spcBef>
                <a:spcPts val="588"/>
              </a:spcBef>
              <a:buClr>
                <a:srgbClr val="000000"/>
              </a:buClr>
              <a:buSzPct val="48000"/>
              <a:buFont typeface="Times New Roman" pitchFamily="18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>
                <a:latin typeface="Comic Sans MS" pitchFamily="32" charset="0"/>
              </a:rPr>
              <a:t>John Backus y el equipo de programadores de IBM  desarrollaron por FORTRAN en 1957.</a:t>
            </a:r>
          </a:p>
          <a:p>
            <a:pPr>
              <a:lnSpc>
                <a:spcPct val="111000"/>
              </a:lnSpc>
              <a:spcBef>
                <a:spcPts val="588"/>
              </a:spcBef>
              <a:buClr>
                <a:srgbClr val="000000"/>
              </a:buClr>
              <a:buSzPct val="48000"/>
              <a:buFont typeface="Times New Roman" pitchFamily="18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>
                <a:latin typeface="Comic Sans MS" pitchFamily="32" charset="0"/>
              </a:rPr>
              <a:t>Se construye ALGOL en 1958, es considerado antecesor de C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1250" y="1884363"/>
            <a:ext cx="4060825" cy="4797425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74613" y="50800"/>
            <a:ext cx="8842375" cy="1760538"/>
          </a:xfrm>
          <a:solidFill>
            <a:srgbClr val="0000FF"/>
          </a:solidFill>
          <a:ln/>
        </p:spPr>
        <p:txBody>
          <a:bodyPr lIns="90000" tIns="46800" rIns="90000" bIns="46800"/>
          <a:lstStyle/>
          <a:p>
            <a:pPr>
              <a:lnSpc>
                <a:spcPct val="11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FFFF00"/>
                </a:solidFill>
                <a:latin typeface="Comic Sans MS" pitchFamily="32" charset="0"/>
              </a:rPr>
              <a:t>Lenguajes de Programación de Alto Nivel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5263" y="2273300"/>
            <a:ext cx="8786812" cy="3925888"/>
          </a:xfrm>
          <a:ln/>
        </p:spPr>
        <p:txBody>
          <a:bodyPr lIns="90000" tIns="46800" rIns="90000" bIns="46800"/>
          <a:lstStyle/>
          <a:p>
            <a:pPr>
              <a:lnSpc>
                <a:spcPct val="111000"/>
              </a:lnSpc>
              <a:spcBef>
                <a:spcPts val="588"/>
              </a:spcBef>
              <a:buClr>
                <a:srgbClr val="000000"/>
              </a:buClr>
              <a:buSzPct val="48000"/>
              <a:buFont typeface="Times New Roman" pitchFamily="18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>
                <a:latin typeface="Comic Sans MS" pitchFamily="32" charset="0"/>
              </a:rPr>
              <a:t>(1959) COBOL, desarrollado por Grace Hopper.</a:t>
            </a:r>
          </a:p>
          <a:p>
            <a:pPr>
              <a:lnSpc>
                <a:spcPct val="111000"/>
              </a:lnSpc>
              <a:spcBef>
                <a:spcPts val="588"/>
              </a:spcBef>
              <a:buClr>
                <a:srgbClr val="000000"/>
              </a:buClr>
              <a:buSzPct val="48000"/>
              <a:buFont typeface="Times New Roman" pitchFamily="18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>
                <a:latin typeface="Comic Sans MS" pitchFamily="32" charset="0"/>
              </a:rPr>
              <a:t>(1958) LISP desarrollado por John McCarthy en Standford</a:t>
            </a:r>
          </a:p>
          <a:p>
            <a:pPr>
              <a:lnSpc>
                <a:spcPct val="111000"/>
              </a:lnSpc>
              <a:spcBef>
                <a:spcPts val="588"/>
              </a:spcBef>
              <a:buClr>
                <a:srgbClr val="000000"/>
              </a:buClr>
              <a:buSzPct val="48000"/>
              <a:buFont typeface="Times New Roman" pitchFamily="18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>
                <a:latin typeface="Comic Sans MS" pitchFamily="32" charset="0"/>
              </a:rPr>
              <a:t>(1963) BASIC desarrollado por Thomas Kurtz y John Kemeny en Dartmouth</a:t>
            </a:r>
          </a:p>
          <a:p>
            <a:pPr>
              <a:lnSpc>
                <a:spcPct val="111000"/>
              </a:lnSpc>
              <a:spcBef>
                <a:spcPts val="588"/>
              </a:spcBef>
              <a:buClr>
                <a:srgbClr val="000000"/>
              </a:buClr>
              <a:buSzPct val="48000"/>
              <a:buFont typeface="Times New Roman" pitchFamily="18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>
                <a:latin typeface="Comic Sans MS" pitchFamily="32" charset="0"/>
              </a:rPr>
              <a:t>(1968) PASCAL desarrollado por Niklaus Wirth en 1968.</a:t>
            </a:r>
          </a:p>
          <a:p>
            <a:pPr>
              <a:lnSpc>
                <a:spcPct val="111000"/>
              </a:lnSpc>
              <a:spcBef>
                <a:spcPts val="588"/>
              </a:spcBef>
              <a:buClr>
                <a:srgbClr val="000000"/>
              </a:buClr>
              <a:buSzPct val="48000"/>
              <a:buFont typeface="Times New Roman" pitchFamily="18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>
                <a:latin typeface="Comic Sans MS" pitchFamily="32" charset="0"/>
              </a:rPr>
              <a:t>(1972) PROLOG desarrollado por Alain Colmerauer y Phillip Roussel en 1972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203200" y="2719388"/>
            <a:ext cx="8739188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741363" lvl="1" indent="-284163" eaLnBrk="1" hangingPunct="1">
              <a:lnSpc>
                <a:spcPct val="111000"/>
              </a:lnSpc>
              <a:spcBef>
                <a:spcPts val="588"/>
              </a:spcBef>
              <a:buClr>
                <a:srgbClr val="000000"/>
              </a:buClr>
              <a:buSzPct val="48000"/>
              <a:buFont typeface="Times New Roman" pitchFamily="18" charset="0"/>
              <a:buBlip>
                <a:blip r:embed="rId3"/>
              </a:buBlip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</a:pPr>
            <a:r>
              <a:rPr lang="en-GB">
                <a:solidFill>
                  <a:srgbClr val="FFFFFF"/>
                </a:solidFill>
                <a:latin typeface="Comic Sans MS" pitchFamily="32" charset="0"/>
                <a:ea typeface="HG Mincho Light J" charset="0"/>
                <a:cs typeface="HG Mincho Light J" charset="0"/>
              </a:rPr>
              <a:t>A comienzo de los 70</a:t>
            </a:r>
            <a:r>
              <a:rPr lang="en-GB">
                <a:solidFill>
                  <a:srgbClr val="FF9900"/>
                </a:solidFill>
                <a:latin typeface="Comic Sans MS" pitchFamily="32" charset="0"/>
                <a:ea typeface="HG Mincho Light J" charset="0"/>
                <a:cs typeface="HG Mincho Light J" charset="0"/>
              </a:rPr>
              <a:t> el lenguaje C</a:t>
            </a:r>
            <a:r>
              <a:rPr lang="en-GB">
                <a:solidFill>
                  <a:srgbClr val="FFFF00"/>
                </a:solidFill>
                <a:latin typeface="Comic Sans MS" pitchFamily="32" charset="0"/>
                <a:ea typeface="HG Mincho Light J" charset="0"/>
                <a:cs typeface="HG Mincho Light J" charset="0"/>
              </a:rPr>
              <a:t> </a:t>
            </a:r>
            <a:r>
              <a:rPr lang="en-GB">
                <a:solidFill>
                  <a:srgbClr val="FFFFFF"/>
                </a:solidFill>
                <a:latin typeface="Comic Sans MS" pitchFamily="32" charset="0"/>
                <a:ea typeface="HG Mincho Light J" charset="0"/>
                <a:cs typeface="HG Mincho Light J" charset="0"/>
              </a:rPr>
              <a:t>es desarrollado por</a:t>
            </a:r>
            <a:r>
              <a:rPr lang="en-GB">
                <a:solidFill>
                  <a:srgbClr val="FFFF00"/>
                </a:solidFill>
                <a:latin typeface="Comic Sans MS" pitchFamily="32" charset="0"/>
                <a:ea typeface="HG Mincho Light J" charset="0"/>
                <a:cs typeface="HG Mincho Light J" charset="0"/>
              </a:rPr>
              <a:t> Brian Kernighan y Dennis Ritchie en los laboratorios Bell de AT&amp;T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4613" y="50800"/>
            <a:ext cx="8842375" cy="1760538"/>
          </a:xfrm>
          <a:solidFill>
            <a:srgbClr val="0000FF"/>
          </a:solidFill>
          <a:ln/>
        </p:spPr>
        <p:txBody>
          <a:bodyPr lIns="90000" tIns="46800" rIns="90000" bIns="46800"/>
          <a:lstStyle/>
          <a:p>
            <a:pPr>
              <a:lnSpc>
                <a:spcPct val="11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FFFF00"/>
                </a:solidFill>
                <a:latin typeface="Comic Sans MS" pitchFamily="32" charset="0"/>
              </a:rPr>
              <a:t>Lenguajes de Programación de Alto Nivel (cont.)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62625" y="3667125"/>
            <a:ext cx="2501900" cy="2892425"/>
          </a:xfrm>
          <a:prstGeom prst="rect">
            <a:avLst/>
          </a:prstGeom>
          <a:noFill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41588" y="3703638"/>
            <a:ext cx="2536825" cy="2800350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155575" y="155575"/>
            <a:ext cx="8839200" cy="992188"/>
          </a:xfrm>
          <a:solidFill>
            <a:srgbClr val="0000FF"/>
          </a:solidFill>
          <a:ln/>
        </p:spPr>
        <p:txBody>
          <a:bodyPr lIns="90000" tIns="46800" rIns="90000" bIns="46800"/>
          <a:lstStyle/>
          <a:p>
            <a:pPr>
              <a:lnSpc>
                <a:spcPct val="11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FFFF00"/>
                </a:solidFill>
                <a:latin typeface="Comic Sans MS" pitchFamily="32" charset="0"/>
              </a:rPr>
              <a:t>Internet y WWW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0188" y="1838325"/>
            <a:ext cx="5124450" cy="4327525"/>
          </a:xfrm>
          <a:ln/>
        </p:spPr>
        <p:txBody>
          <a:bodyPr lIns="90000" tIns="46800" rIns="90000" bIns="46800"/>
          <a:lstStyle/>
          <a:p>
            <a:pPr>
              <a:lnSpc>
                <a:spcPct val="111000"/>
              </a:lnSpc>
              <a:spcBef>
                <a:spcPts val="588"/>
              </a:spcBef>
              <a:buClr>
                <a:srgbClr val="000000"/>
              </a:buClr>
              <a:buSzPct val="48000"/>
              <a:buFont typeface="Times New Roman" pitchFamily="18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>
                <a:latin typeface="Comic Sans MS" pitchFamily="32" charset="0"/>
              </a:rPr>
              <a:t>(1969) red ARPANET, se conectaron 4 computadores ubicados en UCSB, UCLA, Utah y SRI.</a:t>
            </a:r>
          </a:p>
          <a:p>
            <a:pPr>
              <a:lnSpc>
                <a:spcPct val="111000"/>
              </a:lnSpc>
              <a:spcBef>
                <a:spcPts val="588"/>
              </a:spcBef>
              <a:buClr>
                <a:srgbClr val="000000"/>
              </a:buClr>
              <a:buSzPct val="48000"/>
              <a:buFont typeface="Times New Roman" pitchFamily="18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>
                <a:latin typeface="Comic Sans MS" pitchFamily="32" charset="0"/>
              </a:rPr>
              <a:t>(finales de los 80) </a:t>
            </a:r>
            <a:r>
              <a:rPr lang="en-GB" sz="2400">
                <a:solidFill>
                  <a:srgbClr val="FFFF00"/>
                </a:solidFill>
                <a:latin typeface="Comic Sans MS" pitchFamily="32" charset="0"/>
              </a:rPr>
              <a:t>WWW</a:t>
            </a:r>
            <a:r>
              <a:rPr lang="en-GB" sz="2400">
                <a:latin typeface="Comic Sans MS" pitchFamily="32" charset="0"/>
              </a:rPr>
              <a:t>(World Wide Web) desarrollado en CERN, Suiza, por Tim Berners-Lee.</a:t>
            </a:r>
          </a:p>
          <a:p>
            <a:pPr>
              <a:lnSpc>
                <a:spcPct val="111000"/>
              </a:lnSpc>
              <a:spcBef>
                <a:spcPts val="588"/>
              </a:spcBef>
              <a:buClr>
                <a:srgbClr val="000000"/>
              </a:buClr>
              <a:buSzPct val="48000"/>
              <a:buFont typeface="Times New Roman" pitchFamily="18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>
                <a:latin typeface="Comic Sans MS" pitchFamily="32" charset="0"/>
              </a:rPr>
              <a:t>(1990) Primer </a:t>
            </a:r>
            <a:r>
              <a:rPr lang="en-GB" sz="2400">
                <a:solidFill>
                  <a:srgbClr val="FFFF00"/>
                </a:solidFill>
                <a:latin typeface="Comic Sans MS" pitchFamily="32" charset="0"/>
              </a:rPr>
              <a:t>browser de Web</a:t>
            </a:r>
            <a:r>
              <a:rPr lang="en-GB" sz="2400">
                <a:latin typeface="Comic Sans MS" pitchFamily="32" charset="0"/>
              </a:rPr>
              <a:t> creado por Tim Berners-Lee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5300" y="1871663"/>
            <a:ext cx="3003550" cy="4029075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207963" y="168275"/>
            <a:ext cx="8721725" cy="1079500"/>
          </a:xfrm>
          <a:solidFill>
            <a:srgbClr val="0000FF"/>
          </a:solidFill>
          <a:ln/>
        </p:spPr>
        <p:txBody>
          <a:bodyPr lIns="90000" tIns="46800" rIns="90000" bIns="46800"/>
          <a:lstStyle/>
          <a:p>
            <a:pPr>
              <a:lnSpc>
                <a:spcPct val="11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FFFF00"/>
                </a:solidFill>
                <a:latin typeface="Comic Sans MS" pitchFamily="32" charset="0"/>
              </a:rPr>
              <a:t>La Internet y la WWW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1600" y="1824038"/>
            <a:ext cx="4994275" cy="4648200"/>
          </a:xfrm>
          <a:ln/>
        </p:spPr>
        <p:txBody>
          <a:bodyPr lIns="90000" tIns="46800" rIns="90000" bIns="46800"/>
          <a:lstStyle/>
          <a:p>
            <a:pPr>
              <a:lnSpc>
                <a:spcPct val="124000"/>
              </a:lnSpc>
              <a:buClr>
                <a:srgbClr val="000000"/>
              </a:buClr>
              <a:buSzPct val="41000"/>
              <a:buFont typeface="Times New Roman" pitchFamily="18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>
                <a:latin typeface="Comic Sans MS" pitchFamily="32" charset="0"/>
              </a:rPr>
              <a:t>Marc Andreesen y Eric Bina desarrollan el browser de Web </a:t>
            </a:r>
            <a:r>
              <a:rPr lang="en-GB">
                <a:solidFill>
                  <a:srgbClr val="FFFF00"/>
                </a:solidFill>
                <a:latin typeface="Comic Sans MS" pitchFamily="32" charset="0"/>
              </a:rPr>
              <a:t>Mosaic</a:t>
            </a:r>
            <a:r>
              <a:rPr lang="en-GB">
                <a:latin typeface="Comic Sans MS" pitchFamily="32" charset="0"/>
              </a:rPr>
              <a:t> en la universidad de Illinois</a:t>
            </a:r>
          </a:p>
          <a:p>
            <a:pPr>
              <a:lnSpc>
                <a:spcPct val="124000"/>
              </a:lnSpc>
              <a:buClr>
                <a:srgbClr val="000000"/>
              </a:buClr>
              <a:buSzPct val="41000"/>
              <a:buFont typeface="Times New Roman" pitchFamily="18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>
                <a:latin typeface="Comic Sans MS" pitchFamily="32" charset="0"/>
              </a:rPr>
              <a:t>Marc Andreesen y Jim Clark crean </a:t>
            </a:r>
            <a:r>
              <a:rPr lang="en-GB">
                <a:solidFill>
                  <a:srgbClr val="FFFF00"/>
                </a:solidFill>
                <a:latin typeface="Comic Sans MS" pitchFamily="32" charset="0"/>
              </a:rPr>
              <a:t>Netscape</a:t>
            </a:r>
            <a:r>
              <a:rPr lang="en-GB">
                <a:latin typeface="Comic Sans MS" pitchFamily="32" charset="0"/>
              </a:rPr>
              <a:t> en 1994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6675" y="1898650"/>
            <a:ext cx="3736975" cy="4132263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207963" y="168275"/>
            <a:ext cx="8721725" cy="1079500"/>
          </a:xfrm>
          <a:solidFill>
            <a:srgbClr val="0000FF"/>
          </a:solidFill>
          <a:ln/>
        </p:spPr>
        <p:txBody>
          <a:bodyPr lIns="90000" tIns="46800" rIns="90000" bIns="46800"/>
          <a:lstStyle/>
          <a:p>
            <a:pPr>
              <a:lnSpc>
                <a:spcPct val="11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FFFF00"/>
                </a:solidFill>
                <a:latin typeface="Comic Sans MS" pitchFamily="32" charset="0"/>
              </a:rPr>
              <a:t>Pantelégrafo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1600" y="1971675"/>
            <a:ext cx="3590925" cy="3863975"/>
          </a:xfrm>
          <a:ln/>
        </p:spPr>
        <p:txBody>
          <a:bodyPr lIns="90000" tIns="46800" rIns="90000" bIns="46800"/>
          <a:lstStyle/>
          <a:p>
            <a:pPr>
              <a:lnSpc>
                <a:spcPct val="124000"/>
              </a:lnSpc>
              <a:buClr>
                <a:srgbClr val="000000"/>
              </a:buClr>
              <a:buSzPct val="41000"/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>
                <a:latin typeface="Comic Sans MS" pitchFamily="32" charset="0"/>
              </a:rPr>
              <a:t>  </a:t>
            </a:r>
            <a:r>
              <a:rPr lang="en-GB" sz="2400">
                <a:latin typeface="Comic Sans MS" pitchFamily="32" charset="0"/>
              </a:rPr>
              <a:t>Il Pantelegrafo ideato dall'abate Giovanni Caselli è un dispositivo per inviare e ricevere immagini a distanza con un metodo elettrochimico.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319463" y="5472113"/>
            <a:ext cx="5491162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93000"/>
              </a:lnSpc>
              <a:spcBef>
                <a:spcPts val="1188"/>
              </a:spcBef>
              <a:spcAft>
                <a:spcPts val="988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FFFFF"/>
                </a:solidFill>
                <a:ea typeface="HG Mincho Light J" charset="0"/>
                <a:cs typeface="HG Mincho Light J" charset="0"/>
              </a:rPr>
              <a:t>Il Pantelegrafo prende servizio il 16 febbraio 1865 e va in pensione nel 1870.</a:t>
            </a:r>
          </a:p>
          <a:p>
            <a:pPr algn="ctr" eaLnBrk="1" hangingPunct="1">
              <a:spcBef>
                <a:spcPts val="1188"/>
              </a:spcBef>
              <a:spcAft>
                <a:spcPts val="988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FFFFFF"/>
                </a:solidFill>
                <a:ea typeface="HG Mincho Light J" charset="0"/>
                <a:cs typeface="HG Mincho Light J" charset="0"/>
              </a:rPr>
              <a:t>www.museoscienza.org/radio/telefax.html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8238" y="1357313"/>
            <a:ext cx="5192712" cy="3587750"/>
          </a:xfrm>
          <a:prstGeom prst="rect">
            <a:avLst/>
          </a:prstGeom>
          <a:noFill/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649788" y="3881438"/>
            <a:ext cx="1919287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4692650" y="3265488"/>
            <a:ext cx="1588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4692650" y="3265488"/>
            <a:ext cx="1905000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4811713" y="6419850"/>
            <a:ext cx="1587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207963" y="168275"/>
            <a:ext cx="8721725" cy="1079500"/>
          </a:xfrm>
          <a:solidFill>
            <a:srgbClr val="0000FF"/>
          </a:solidFill>
          <a:ln/>
        </p:spPr>
        <p:txBody>
          <a:bodyPr lIns="90000" tIns="46800" rIns="90000" bIns="46800"/>
          <a:lstStyle/>
          <a:p>
            <a:pPr>
              <a:lnSpc>
                <a:spcPct val="11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FFFF00"/>
                </a:solidFill>
                <a:latin typeface="Comic Sans MS" pitchFamily="32" charset="0"/>
              </a:rPr>
              <a:t>Pantelégrafo (cont.)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2262188"/>
            <a:ext cx="2940050" cy="852487"/>
          </a:xfrm>
          <a:ln/>
        </p:spPr>
        <p:txBody>
          <a:bodyPr lIns="90000" tIns="46800" rIns="90000" bIns="46800"/>
          <a:lstStyle/>
          <a:p>
            <a:pPr>
              <a:lnSpc>
                <a:spcPct val="124000"/>
              </a:lnSpc>
              <a:buClr>
                <a:srgbClr val="000000"/>
              </a:buClr>
              <a:buSzPct val="41000"/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>
                <a:latin typeface="Comic Sans MS" pitchFamily="32" charset="0"/>
              </a:rPr>
              <a:t>Telefax de 1865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4692650" y="1270000"/>
            <a:ext cx="4030663" cy="435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8300" y="1373188"/>
            <a:ext cx="5861050" cy="3159125"/>
          </a:xfrm>
          <a:prstGeom prst="rect">
            <a:avLst/>
          </a:prstGeom>
          <a:noFill/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295275" y="4708525"/>
            <a:ext cx="862012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FFFFF"/>
                </a:solidFill>
                <a:ea typeface="HG Mincho Light J" charset="0"/>
                <a:cs typeface="HG Mincho Light J" charset="0"/>
              </a:rPr>
              <a:t> La puntina metallica del trasmittente esplora il documento originale scorrendo su linee parallele, e invia messaggi al ricevente attraverso la linea telegrafica. La puntina del ricevente percorre un foglio trattato chimicamente e annerisce la carta a seconda del segnale ricevuto. Due grossi pendoli garantiscono la sincronia dei due apparati.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479675" y="4324350"/>
            <a:ext cx="1588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85750"/>
            <a:ext cx="7772400" cy="952500"/>
          </a:xfrm>
          <a:solidFill>
            <a:srgbClr val="0000FF"/>
          </a:solidFill>
          <a:ln/>
        </p:spPr>
        <p:txBody>
          <a:bodyPr lIns="90000" tIns="46800" rIns="90000" bIns="468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El futuro...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959350"/>
          </a:xfrm>
          <a:ln/>
        </p:spPr>
        <p:txBody>
          <a:bodyPr lIns="90000" tIns="46800" rIns="90000" bIns="46800"/>
          <a:lstStyle/>
          <a:p>
            <a:pPr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“I think there is a world market for maybe five computers” ---- Thomas Watson, Chairman of IBM, 1943.</a:t>
            </a:r>
          </a:p>
          <a:p>
            <a:pPr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“If automotive technology had progressed as fast as computer technology between 1960 and today, the car today would have en engine less than a tenth of an inch across, would get 120 000 miles per gallon, have top speed of 240 000 miles per hour, and would cost $4” --- Rick Decker and Stuart Hirshfield, The Analytical Engine.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07950"/>
            <a:ext cx="7772400" cy="952500"/>
          </a:xfrm>
          <a:solidFill>
            <a:srgbClr val="0000FF"/>
          </a:solidFill>
          <a:ln/>
        </p:spPr>
        <p:txBody>
          <a:bodyPr lIns="90000" tIns="46800" rIns="90000" bIns="468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El futuro...?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6675" y="1265238"/>
            <a:ext cx="7086600" cy="5314950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3900" y="1177925"/>
            <a:ext cx="2940050" cy="1204913"/>
          </a:xfrm>
          <a:ln/>
        </p:spPr>
        <p:txBody>
          <a:bodyPr lIns="90000" tIns="46800" rIns="90000" bIns="46800"/>
          <a:lstStyle/>
          <a:p>
            <a:pPr>
              <a:lnSpc>
                <a:spcPct val="124000"/>
              </a:lnSpc>
              <a:buClr>
                <a:srgbClr val="000000"/>
              </a:buClr>
              <a:buSzPct val="41000"/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>
                <a:latin typeface="Comic Sans MS" pitchFamily="32" charset="0"/>
              </a:rPr>
              <a:t>Mecánica Popular 1954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142875" y="130175"/>
            <a:ext cx="8839200" cy="1282700"/>
          </a:xfrm>
          <a:solidFill>
            <a:srgbClr val="0000FF"/>
          </a:solidFill>
          <a:ln/>
        </p:spPr>
        <p:txBody>
          <a:bodyPr lIns="90000" tIns="46800" rIns="90000" bIns="46800"/>
          <a:lstStyle/>
          <a:p>
            <a:pPr>
              <a:lnSpc>
                <a:spcPct val="12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FFFF00"/>
                </a:solidFill>
                <a:latin typeface="Comic Sans MS" pitchFamily="32" charset="0"/>
              </a:rPr>
              <a:t>Blaise Pascal (1623-1662)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9225" y="1585913"/>
            <a:ext cx="5010150" cy="2144712"/>
          </a:xfrm>
          <a:ln/>
        </p:spPr>
        <p:txBody>
          <a:bodyPr lIns="90000" tIns="46800" rIns="90000" bIns="46800"/>
          <a:lstStyle/>
          <a:p>
            <a:pPr>
              <a:lnSpc>
                <a:spcPct val="124000"/>
              </a:lnSpc>
              <a:buClr>
                <a:srgbClr val="000000"/>
              </a:buClr>
              <a:buSzPct val="41000"/>
              <a:buFont typeface="Times New Roman" pitchFamily="18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>
                <a:latin typeface="Comic Sans MS" pitchFamily="32" charset="0"/>
              </a:rPr>
              <a:t>Matemático Francés</a:t>
            </a:r>
          </a:p>
          <a:p>
            <a:pPr>
              <a:lnSpc>
                <a:spcPct val="124000"/>
              </a:lnSpc>
              <a:buClr>
                <a:srgbClr val="000000"/>
              </a:buClr>
              <a:buSzPct val="41000"/>
              <a:buFont typeface="Times New Roman" pitchFamily="18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>
                <a:latin typeface="Comic Sans MS" pitchFamily="32" charset="0"/>
              </a:rPr>
              <a:t>Construyó la primera máquina de sumar en 1642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2133600"/>
            <a:ext cx="3690938" cy="4462463"/>
          </a:xfrm>
          <a:prstGeom prst="rect">
            <a:avLst/>
          </a:prstGeom>
          <a:noFill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3867150"/>
            <a:ext cx="4464050" cy="2806700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104775" y="117475"/>
            <a:ext cx="8904288" cy="1027113"/>
          </a:xfrm>
          <a:solidFill>
            <a:srgbClr val="0000FF"/>
          </a:solidFill>
          <a:ln/>
        </p:spPr>
        <p:txBody>
          <a:bodyPr lIns="90000" tIns="46800" rIns="90000" bIns="46800"/>
          <a:lstStyle/>
          <a:p>
            <a:pPr>
              <a:lnSpc>
                <a:spcPct val="12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FFFF00"/>
                </a:solidFill>
                <a:latin typeface="Comic Sans MS" pitchFamily="32" charset="0"/>
              </a:rPr>
              <a:t>Joseph Marie Jacquard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9875" y="1468438"/>
            <a:ext cx="6281738" cy="1300162"/>
          </a:xfrm>
          <a:ln/>
        </p:spPr>
        <p:txBody>
          <a:bodyPr lIns="90000" tIns="46800" rIns="90000" bIns="46800"/>
          <a:lstStyle/>
          <a:p>
            <a:pPr>
              <a:lnSpc>
                <a:spcPct val="124000"/>
              </a:lnSpc>
              <a:buClr>
                <a:srgbClr val="000000"/>
              </a:buClr>
              <a:buSzPct val="41000"/>
              <a:buFont typeface="Times New Roman" pitchFamily="18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>
                <a:latin typeface="Comic Sans MS" pitchFamily="32" charset="0"/>
              </a:rPr>
              <a:t>Utilizó </a:t>
            </a:r>
            <a:r>
              <a:rPr lang="en-GB">
                <a:solidFill>
                  <a:srgbClr val="FFFF00"/>
                </a:solidFill>
                <a:latin typeface="Comic Sans MS" pitchFamily="32" charset="0"/>
              </a:rPr>
              <a:t>tarjetas perforadas</a:t>
            </a:r>
          </a:p>
          <a:p>
            <a:pPr>
              <a:lnSpc>
                <a:spcPct val="124000"/>
              </a:lnSpc>
              <a:buClr>
                <a:srgbClr val="000000"/>
              </a:buClr>
              <a:buSzPct val="41000"/>
              <a:buFont typeface="Times New Roman" pitchFamily="18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>
                <a:latin typeface="Comic Sans MS" pitchFamily="32" charset="0"/>
              </a:rPr>
              <a:t>Inventó el Jacquard loom, 1801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05350" y="3184525"/>
            <a:ext cx="4095750" cy="3384550"/>
          </a:xfrm>
          <a:prstGeom prst="rect">
            <a:avLst/>
          </a:prstGeom>
          <a:noFill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5925" y="3157538"/>
            <a:ext cx="4094163" cy="3432175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133350" y="104775"/>
            <a:ext cx="8847138" cy="1223963"/>
          </a:xfrm>
          <a:solidFill>
            <a:srgbClr val="0000FF"/>
          </a:solidFill>
          <a:ln/>
        </p:spPr>
        <p:txBody>
          <a:bodyPr lIns="90000" tIns="46800" rIns="90000" bIns="46800"/>
          <a:lstStyle/>
          <a:p>
            <a:pPr>
              <a:lnSpc>
                <a:spcPct val="12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FFFF00"/>
                </a:solidFill>
                <a:latin typeface="Comic Sans MS" pitchFamily="32" charset="0"/>
              </a:rPr>
              <a:t>Charles Babbage (1791-1871)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0650" y="1844675"/>
            <a:ext cx="4195763" cy="4186238"/>
          </a:xfrm>
          <a:ln/>
        </p:spPr>
        <p:txBody>
          <a:bodyPr lIns="90000" tIns="46800" rIns="90000" bIns="46800"/>
          <a:lstStyle/>
          <a:p>
            <a:pPr>
              <a:lnSpc>
                <a:spcPct val="124000"/>
              </a:lnSpc>
              <a:spcBef>
                <a:spcPts val="588"/>
              </a:spcBef>
              <a:buClr>
                <a:srgbClr val="000000"/>
              </a:buClr>
              <a:buSzPct val="48000"/>
              <a:buFont typeface="Times New Roman" pitchFamily="18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>
                <a:latin typeface="Comic Sans MS" pitchFamily="32" charset="0"/>
              </a:rPr>
              <a:t>Matemático Inglés</a:t>
            </a:r>
          </a:p>
          <a:p>
            <a:pPr>
              <a:lnSpc>
                <a:spcPct val="124000"/>
              </a:lnSpc>
              <a:spcBef>
                <a:spcPts val="588"/>
              </a:spcBef>
              <a:buClr>
                <a:srgbClr val="000000"/>
              </a:buClr>
              <a:buSzPct val="48000"/>
              <a:buFont typeface="Times New Roman" pitchFamily="18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>
                <a:latin typeface="Comic Sans MS" pitchFamily="32" charset="0"/>
              </a:rPr>
              <a:t>Creó una </a:t>
            </a:r>
            <a:r>
              <a:rPr lang="en-GB" sz="2400">
                <a:solidFill>
                  <a:srgbClr val="FF9900"/>
                </a:solidFill>
                <a:latin typeface="Comic Sans MS" pitchFamily="32" charset="0"/>
              </a:rPr>
              <a:t> </a:t>
            </a:r>
            <a:r>
              <a:rPr lang="en-GB" sz="2400">
                <a:solidFill>
                  <a:srgbClr val="FFFF00"/>
                </a:solidFill>
                <a:latin typeface="Comic Sans MS" pitchFamily="32" charset="0"/>
              </a:rPr>
              <a:t>máquina de Diferencias</a:t>
            </a:r>
            <a:r>
              <a:rPr lang="en-GB" sz="2400">
                <a:latin typeface="Comic Sans MS" pitchFamily="32" charset="0"/>
              </a:rPr>
              <a:t> en 1822</a:t>
            </a:r>
          </a:p>
          <a:p>
            <a:pPr>
              <a:lnSpc>
                <a:spcPct val="124000"/>
              </a:lnSpc>
              <a:spcBef>
                <a:spcPts val="588"/>
              </a:spcBef>
              <a:buClr>
                <a:srgbClr val="000000"/>
              </a:buClr>
              <a:buSzPct val="48000"/>
              <a:buFont typeface="Times New Roman" pitchFamily="18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>
                <a:latin typeface="Comic Sans MS" pitchFamily="32" charset="0"/>
              </a:rPr>
              <a:t>Usó </a:t>
            </a:r>
            <a:r>
              <a:rPr lang="en-GB" sz="2400">
                <a:solidFill>
                  <a:srgbClr val="FFFF00"/>
                </a:solidFill>
                <a:latin typeface="Comic Sans MS" pitchFamily="32" charset="0"/>
              </a:rPr>
              <a:t>tecnología  para relojes</a:t>
            </a:r>
          </a:p>
          <a:p>
            <a:pPr>
              <a:lnSpc>
                <a:spcPct val="124000"/>
              </a:lnSpc>
              <a:spcBef>
                <a:spcPts val="588"/>
              </a:spcBef>
              <a:buClr>
                <a:srgbClr val="000000"/>
              </a:buClr>
              <a:buSzPct val="48000"/>
              <a:buFont typeface="Times New Roman" pitchFamily="18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>
                <a:latin typeface="Comic Sans MS" pitchFamily="32" charset="0"/>
              </a:rPr>
              <a:t>Para resolver ecuaciones polinomiales</a:t>
            </a:r>
          </a:p>
          <a:p>
            <a:pPr>
              <a:lnSpc>
                <a:spcPct val="124000"/>
              </a:lnSpc>
              <a:spcBef>
                <a:spcPts val="588"/>
              </a:spcBef>
              <a:buClr>
                <a:srgbClr val="000000"/>
              </a:buClr>
              <a:buSzPct val="48000"/>
              <a:buFont typeface="Times New Roman" pitchFamily="18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>
                <a:latin typeface="Comic Sans MS" pitchFamily="32" charset="0"/>
              </a:rPr>
              <a:t>Nunca se terminó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1700213"/>
            <a:ext cx="4429125" cy="4573587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8642350" cy="1295400"/>
          </a:xfrm>
          <a:solidFill>
            <a:srgbClr val="0000FF"/>
          </a:solidFill>
          <a:ln/>
        </p:spPr>
        <p:txBody>
          <a:bodyPr lIns="90000" tIns="46800" rIns="90000" bIns="46800"/>
          <a:lstStyle/>
          <a:p>
            <a:pPr>
              <a:lnSpc>
                <a:spcPct val="12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FFFF00"/>
                </a:solidFill>
                <a:latin typeface="Comic Sans MS" pitchFamily="32" charset="0"/>
              </a:rPr>
              <a:t>Máquina Analítica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2205038"/>
            <a:ext cx="7772400" cy="4430712"/>
          </a:xfrm>
          <a:ln/>
        </p:spPr>
        <p:txBody>
          <a:bodyPr lIns="90000" tIns="46800" rIns="90000" bIns="46800"/>
          <a:lstStyle/>
          <a:p>
            <a:pPr marL="0" indent="0">
              <a:lnSpc>
                <a:spcPct val="124000"/>
              </a:lnSpc>
              <a:buClr>
                <a:srgbClr val="000000"/>
              </a:buClr>
              <a:buSzPct val="41000"/>
              <a:buFont typeface="Times New Roman" pitchFamily="18" charset="0"/>
              <a:buBlip>
                <a:blip r:embed="rId3"/>
              </a:buBlip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>
                <a:latin typeface="Comic Sans MS" pitchFamily="32" charset="0"/>
              </a:rPr>
              <a:t>Babbage (1933) diseñó la </a:t>
            </a:r>
            <a:r>
              <a:rPr lang="en-GB">
                <a:solidFill>
                  <a:srgbClr val="FFFF00"/>
                </a:solidFill>
                <a:latin typeface="Comic Sans MS" pitchFamily="32" charset="0"/>
              </a:rPr>
              <a:t>máquina analítica</a:t>
            </a:r>
          </a:p>
          <a:p>
            <a:pPr marL="0" indent="0">
              <a:lnSpc>
                <a:spcPct val="124000"/>
              </a:lnSpc>
              <a:buClr>
                <a:srgbClr val="000000"/>
              </a:buClr>
              <a:buSzPct val="41000"/>
              <a:buFont typeface="Times New Roman" pitchFamily="18" charset="0"/>
              <a:buBlip>
                <a:blip r:embed="rId3"/>
              </a:buBlip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>
                <a:solidFill>
                  <a:srgbClr val="FFFF00"/>
                </a:solidFill>
                <a:latin typeface="Comic Sans MS" pitchFamily="32" charset="0"/>
              </a:rPr>
              <a:t>Máquina programable de propósito general</a:t>
            </a:r>
          </a:p>
          <a:p>
            <a:pPr marL="0" indent="0">
              <a:lnSpc>
                <a:spcPct val="124000"/>
              </a:lnSpc>
              <a:buClr>
                <a:srgbClr val="000000"/>
              </a:buClr>
              <a:buSzPct val="41000"/>
              <a:buFont typeface="Times New Roman" pitchFamily="18" charset="0"/>
              <a:buBlip>
                <a:blip r:embed="rId3"/>
              </a:buBlip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>
                <a:solidFill>
                  <a:srgbClr val="FFFF00"/>
                </a:solidFill>
                <a:latin typeface="Comic Sans MS" pitchFamily="32" charset="0"/>
              </a:rPr>
              <a:t>Vapor</a:t>
            </a:r>
            <a:r>
              <a:rPr lang="en-GB">
                <a:latin typeface="Comic Sans MS" pitchFamily="32" charset="0"/>
              </a:rPr>
              <a:t> como fuente de energía</a:t>
            </a:r>
          </a:p>
          <a:p>
            <a:pPr marL="0" indent="0">
              <a:lnSpc>
                <a:spcPct val="124000"/>
              </a:lnSpc>
              <a:buClr>
                <a:srgbClr val="000000"/>
              </a:buClr>
              <a:buSzPct val="41000"/>
              <a:buFont typeface="Times New Roman" pitchFamily="18" charset="0"/>
              <a:buBlip>
                <a:blip r:embed="rId3"/>
              </a:buBlip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>
                <a:latin typeface="Comic Sans MS" pitchFamily="32" charset="0"/>
              </a:rPr>
              <a:t>Diseñada para almacenar 1000 números con 50 decimales cada uno. Las </a:t>
            </a:r>
            <a:r>
              <a:rPr lang="en-GB">
                <a:solidFill>
                  <a:srgbClr val="E6FF00"/>
                </a:solidFill>
                <a:latin typeface="Comic Sans MS" pitchFamily="32" charset="0"/>
              </a:rPr>
              <a:t>i</a:t>
            </a:r>
            <a:r>
              <a:rPr lang="en-GB">
                <a:solidFill>
                  <a:srgbClr val="FFFF00"/>
                </a:solidFill>
                <a:latin typeface="Comic Sans MS" pitchFamily="32" charset="0"/>
              </a:rPr>
              <a:t>nstrucciones  almacenadas</a:t>
            </a:r>
            <a:r>
              <a:rPr lang="en-GB">
                <a:latin typeface="Comic Sans MS" pitchFamily="32" charset="0"/>
              </a:rPr>
              <a:t> en tarjetas perforadas</a:t>
            </a:r>
          </a:p>
          <a:p>
            <a:pPr marL="0" indent="0">
              <a:lnSpc>
                <a:spcPct val="124000"/>
              </a:lnSpc>
              <a:buClr>
                <a:srgbClr val="000000"/>
              </a:buClr>
              <a:buSzPct val="41000"/>
              <a:buFont typeface="Times New Roman" pitchFamily="18" charset="0"/>
              <a:buBlip>
                <a:blip r:embed="rId3"/>
              </a:buBlip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>
                <a:latin typeface="Comic Sans MS" pitchFamily="32" charset="0"/>
              </a:rPr>
              <a:t>Nunca se construyó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569325" cy="1511300"/>
          </a:xfrm>
          <a:solidFill>
            <a:srgbClr val="0000FF"/>
          </a:solidFill>
          <a:ln/>
        </p:spPr>
        <p:txBody>
          <a:bodyPr lIns="90000" tIns="46800" rIns="90000" bIns="46800"/>
          <a:lstStyle/>
          <a:p>
            <a:pPr>
              <a:lnSpc>
                <a:spcPct val="12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FFFF00"/>
                </a:solidFill>
                <a:latin typeface="Comic Sans MS" pitchFamily="32" charset="0"/>
              </a:rPr>
              <a:t>Augusta Ada King, </a:t>
            </a:r>
            <a:r>
              <a:rPr lang="en-GB" sz="2800" b="1">
                <a:solidFill>
                  <a:srgbClr val="FFFF00"/>
                </a:solidFill>
                <a:latin typeface="Comic Sans MS" pitchFamily="32" charset="0"/>
              </a:rPr>
              <a:t/>
            </a:r>
            <a:br>
              <a:rPr lang="en-GB" sz="2800" b="1">
                <a:solidFill>
                  <a:srgbClr val="FFFF00"/>
                </a:solidFill>
                <a:latin typeface="Comic Sans MS" pitchFamily="32" charset="0"/>
              </a:rPr>
            </a:br>
            <a:r>
              <a:rPr lang="en-GB" sz="2800" b="1">
                <a:solidFill>
                  <a:srgbClr val="FFFF00"/>
                </a:solidFill>
                <a:latin typeface="Comic Sans MS" pitchFamily="32" charset="0"/>
              </a:rPr>
              <a:t>Condesa de Lovelace (1815-1852)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2100" y="1860550"/>
            <a:ext cx="3886200" cy="4824413"/>
          </a:xfrm>
          <a:ln/>
        </p:spPr>
        <p:txBody>
          <a:bodyPr lIns="90000" tIns="46800" rIns="90000" bIns="46800"/>
          <a:lstStyle/>
          <a:p>
            <a:pPr>
              <a:lnSpc>
                <a:spcPct val="124000"/>
              </a:lnSpc>
              <a:spcBef>
                <a:spcPts val="588"/>
              </a:spcBef>
              <a:buClr>
                <a:srgbClr val="000000"/>
              </a:buClr>
              <a:buSzPct val="48000"/>
              <a:buFont typeface="Times New Roman" pitchFamily="18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>
                <a:latin typeface="Comic Sans MS" pitchFamily="32" charset="0"/>
              </a:rPr>
              <a:t>Ayudante de Babbage</a:t>
            </a:r>
          </a:p>
          <a:p>
            <a:pPr>
              <a:lnSpc>
                <a:spcPct val="124000"/>
              </a:lnSpc>
              <a:spcBef>
                <a:spcPts val="588"/>
              </a:spcBef>
              <a:buClr>
                <a:srgbClr val="000000"/>
              </a:buClr>
              <a:buSzPct val="48000"/>
              <a:buFont typeface="Times New Roman" pitchFamily="18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>
                <a:latin typeface="Comic Sans MS" pitchFamily="32" charset="0"/>
              </a:rPr>
              <a:t>Diseñó un </a:t>
            </a:r>
            <a:r>
              <a:rPr lang="en-GB" sz="2400">
                <a:solidFill>
                  <a:srgbClr val="FFFF00"/>
                </a:solidFill>
                <a:latin typeface="Comic Sans MS" pitchFamily="32" charset="0"/>
              </a:rPr>
              <a:t>lenguaje</a:t>
            </a:r>
            <a:r>
              <a:rPr lang="en-GB" sz="2400">
                <a:latin typeface="Comic Sans MS" pitchFamily="32" charset="0"/>
              </a:rPr>
              <a:t> para la máquina analítica</a:t>
            </a:r>
          </a:p>
          <a:p>
            <a:pPr>
              <a:lnSpc>
                <a:spcPct val="124000"/>
              </a:lnSpc>
              <a:spcBef>
                <a:spcPts val="588"/>
              </a:spcBef>
              <a:buClr>
                <a:srgbClr val="000000"/>
              </a:buClr>
              <a:buSzPct val="48000"/>
              <a:buFont typeface="Times New Roman" pitchFamily="18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>
                <a:latin typeface="Comic Sans MS" pitchFamily="32" charset="0"/>
              </a:rPr>
              <a:t>Es considerada</a:t>
            </a:r>
            <a:r>
              <a:rPr lang="en-GB" sz="2400">
                <a:solidFill>
                  <a:srgbClr val="FF9900"/>
                </a:solidFill>
                <a:latin typeface="Comic Sans MS" pitchFamily="32" charset="0"/>
              </a:rPr>
              <a:t> </a:t>
            </a:r>
            <a:r>
              <a:rPr lang="en-GB" sz="2400">
                <a:latin typeface="Comic Sans MS" pitchFamily="32" charset="0"/>
              </a:rPr>
              <a:t>la</a:t>
            </a:r>
            <a:r>
              <a:rPr lang="en-GB" sz="2400">
                <a:solidFill>
                  <a:srgbClr val="FF9900"/>
                </a:solidFill>
                <a:latin typeface="Comic Sans MS" pitchFamily="32" charset="0"/>
              </a:rPr>
              <a:t> </a:t>
            </a:r>
            <a:r>
              <a:rPr lang="en-GB" sz="2400">
                <a:solidFill>
                  <a:srgbClr val="FFFF00"/>
                </a:solidFill>
                <a:latin typeface="Comic Sans MS" pitchFamily="32" charset="0"/>
              </a:rPr>
              <a:t>primera programadora de la historia</a:t>
            </a:r>
          </a:p>
          <a:p>
            <a:pPr>
              <a:lnSpc>
                <a:spcPct val="124000"/>
              </a:lnSpc>
              <a:spcBef>
                <a:spcPts val="588"/>
              </a:spcBef>
              <a:buClr>
                <a:srgbClr val="000000"/>
              </a:buClr>
              <a:buSzPct val="48000"/>
              <a:buFont typeface="Times New Roman" pitchFamily="18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>
                <a:latin typeface="Comic Sans MS" pitchFamily="32" charset="0"/>
              </a:rPr>
              <a:t>Se creó el lenguaje de programación “</a:t>
            </a:r>
            <a:r>
              <a:rPr lang="en-GB" sz="2400">
                <a:solidFill>
                  <a:srgbClr val="FFFF00"/>
                </a:solidFill>
                <a:latin typeface="Comic Sans MS" pitchFamily="32" charset="0"/>
              </a:rPr>
              <a:t>Ada</a:t>
            </a:r>
            <a:r>
              <a:rPr lang="en-GB" sz="2400">
                <a:latin typeface="Comic Sans MS" pitchFamily="32" charset="0"/>
              </a:rPr>
              <a:t>”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7388" y="1844675"/>
            <a:ext cx="4318000" cy="4837113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569325" cy="1081088"/>
          </a:xfrm>
          <a:solidFill>
            <a:srgbClr val="0000FF"/>
          </a:solidFill>
          <a:ln/>
        </p:spPr>
        <p:txBody>
          <a:bodyPr lIns="90000" tIns="46800" rIns="90000" bIns="46800"/>
          <a:lstStyle/>
          <a:p>
            <a:pPr>
              <a:lnSpc>
                <a:spcPct val="12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FFFF00"/>
                </a:solidFill>
                <a:latin typeface="Comic Sans MS" pitchFamily="32" charset="0"/>
              </a:rPr>
              <a:t>Herman Hollerith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6075" y="1431925"/>
            <a:ext cx="5737225" cy="3108325"/>
          </a:xfrm>
          <a:ln/>
        </p:spPr>
        <p:txBody>
          <a:bodyPr lIns="90000" tIns="46800" rIns="90000" bIns="46800"/>
          <a:lstStyle/>
          <a:p>
            <a:pPr>
              <a:lnSpc>
                <a:spcPct val="111000"/>
              </a:lnSpc>
              <a:spcBef>
                <a:spcPts val="588"/>
              </a:spcBef>
              <a:buClr>
                <a:srgbClr val="000000"/>
              </a:buClr>
              <a:buSzPct val="48000"/>
              <a:buFont typeface="Times New Roman" pitchFamily="18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>
                <a:latin typeface="Comic Sans MS" pitchFamily="32" charset="0"/>
              </a:rPr>
              <a:t>Desarrolló una máquina no programable  para procesar los datos del censo de 1980 de USA.</a:t>
            </a:r>
          </a:p>
          <a:p>
            <a:pPr>
              <a:lnSpc>
                <a:spcPct val="111000"/>
              </a:lnSpc>
              <a:spcBef>
                <a:spcPts val="588"/>
              </a:spcBef>
              <a:buClr>
                <a:srgbClr val="000000"/>
              </a:buClr>
              <a:buSzPct val="48000"/>
              <a:buFont typeface="Times New Roman" pitchFamily="18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>
                <a:latin typeface="Comic Sans MS" pitchFamily="32" charset="0"/>
              </a:rPr>
              <a:t>Los datos se almacenaban en </a:t>
            </a:r>
            <a:r>
              <a:rPr lang="en-GB" sz="2400">
                <a:solidFill>
                  <a:srgbClr val="FFFF00"/>
                </a:solidFill>
                <a:latin typeface="Comic Sans MS" pitchFamily="32" charset="0"/>
              </a:rPr>
              <a:t>tarjetas Perforadas</a:t>
            </a:r>
          </a:p>
          <a:p>
            <a:pPr>
              <a:lnSpc>
                <a:spcPct val="111000"/>
              </a:lnSpc>
              <a:spcBef>
                <a:spcPts val="588"/>
              </a:spcBef>
              <a:buClr>
                <a:srgbClr val="000000"/>
              </a:buClr>
              <a:buSzPct val="48000"/>
              <a:buFont typeface="Times New Roman" pitchFamily="18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>
                <a:latin typeface="Comic Sans MS" pitchFamily="32" charset="0"/>
              </a:rPr>
              <a:t>Redujo el tiempo del censo de años a  semanas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64275" y="1530350"/>
            <a:ext cx="2486025" cy="2784475"/>
          </a:xfrm>
          <a:prstGeom prst="rect">
            <a:avLst/>
          </a:prstGeom>
          <a:noFill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3425" y="4198938"/>
            <a:ext cx="3971925" cy="2547937"/>
          </a:xfrm>
          <a:prstGeom prst="rect">
            <a:avLst/>
          </a:prstGeom>
          <a:noFill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64163" y="4724400"/>
            <a:ext cx="2890837" cy="1844675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207963" y="130175"/>
            <a:ext cx="8799512" cy="1157288"/>
          </a:xfrm>
          <a:solidFill>
            <a:srgbClr val="0000FF"/>
          </a:solidFill>
          <a:ln/>
        </p:spPr>
        <p:txBody>
          <a:bodyPr lIns="90000" tIns="46800" rIns="90000" bIns="46800"/>
          <a:lstStyle/>
          <a:p>
            <a:pPr>
              <a:lnSpc>
                <a:spcPct val="11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FFFF00"/>
                </a:solidFill>
                <a:latin typeface="Comic Sans MS" pitchFamily="32" charset="0"/>
              </a:rPr>
              <a:t>John Atanasoff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7313" y="1624013"/>
            <a:ext cx="4513262" cy="4781550"/>
          </a:xfrm>
          <a:ln/>
        </p:spPr>
        <p:txBody>
          <a:bodyPr lIns="90000" tIns="46800" rIns="90000" bIns="46800"/>
          <a:lstStyle/>
          <a:p>
            <a:pPr>
              <a:lnSpc>
                <a:spcPct val="111000"/>
              </a:lnSpc>
              <a:spcBef>
                <a:spcPts val="588"/>
              </a:spcBef>
              <a:buClr>
                <a:srgbClr val="000000"/>
              </a:buClr>
              <a:buSzPct val="48000"/>
              <a:buFont typeface="Times New Roman" pitchFamily="18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>
                <a:latin typeface="Comic Sans MS" pitchFamily="32" charset="0"/>
              </a:rPr>
              <a:t>Físico americano</a:t>
            </a:r>
          </a:p>
          <a:p>
            <a:pPr>
              <a:lnSpc>
                <a:spcPct val="111000"/>
              </a:lnSpc>
              <a:spcBef>
                <a:spcPts val="588"/>
              </a:spcBef>
              <a:buClr>
                <a:srgbClr val="000000"/>
              </a:buClr>
              <a:buSzPct val="48000"/>
              <a:buFont typeface="Times New Roman" pitchFamily="18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>
                <a:latin typeface="Comic Sans MS" pitchFamily="32" charset="0"/>
              </a:rPr>
              <a:t>Construyó la máquina ABC a finales de los años 30 </a:t>
            </a:r>
          </a:p>
          <a:p>
            <a:pPr>
              <a:lnSpc>
                <a:spcPct val="111000"/>
              </a:lnSpc>
              <a:spcBef>
                <a:spcPts val="588"/>
              </a:spcBef>
              <a:buClr>
                <a:srgbClr val="000000"/>
              </a:buClr>
              <a:buSzPct val="48000"/>
              <a:buFont typeface="Times New Roman" pitchFamily="18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>
                <a:latin typeface="Comic Sans MS" pitchFamily="32" charset="0"/>
              </a:rPr>
              <a:t>Para resolver sistemas de ecuaciones</a:t>
            </a:r>
          </a:p>
          <a:p>
            <a:pPr>
              <a:lnSpc>
                <a:spcPct val="111000"/>
              </a:lnSpc>
              <a:spcBef>
                <a:spcPts val="588"/>
              </a:spcBef>
              <a:buClr>
                <a:srgbClr val="000000"/>
              </a:buClr>
              <a:buSzPct val="48000"/>
              <a:buFont typeface="Times New Roman" pitchFamily="18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>
                <a:latin typeface="Comic Sans MS" pitchFamily="32" charset="0"/>
              </a:rPr>
              <a:t>Usó </a:t>
            </a:r>
            <a:r>
              <a:rPr lang="en-GB" sz="2400">
                <a:solidFill>
                  <a:srgbClr val="FFFF00"/>
                </a:solidFill>
                <a:latin typeface="Comic Sans MS" pitchFamily="32" charset="0"/>
              </a:rPr>
              <a:t>tubos  de vacío </a:t>
            </a:r>
          </a:p>
          <a:p>
            <a:pPr>
              <a:lnSpc>
                <a:spcPct val="111000"/>
              </a:lnSpc>
              <a:spcBef>
                <a:spcPts val="588"/>
              </a:spcBef>
              <a:buClr>
                <a:srgbClr val="000000"/>
              </a:buClr>
              <a:buSzPct val="48000"/>
              <a:buFont typeface="Times New Roman" pitchFamily="18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>
                <a:latin typeface="Comic Sans MS" pitchFamily="32" charset="0"/>
              </a:rPr>
              <a:t>No la terminó  por falta de recursos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1403350"/>
            <a:ext cx="2560637" cy="2697163"/>
          </a:xfrm>
          <a:prstGeom prst="rect">
            <a:avLst/>
          </a:prstGeom>
          <a:noFill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83150" y="4244975"/>
            <a:ext cx="3276600" cy="2457450"/>
          </a:xfrm>
          <a:prstGeom prst="rect">
            <a:avLst/>
          </a:prstGeom>
          <a:noFill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43725" y="3146425"/>
            <a:ext cx="2057400" cy="1543050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Impact"/>
        <a:ea typeface="HG Mincho Light J"/>
        <a:cs typeface="HG Mincho Light J"/>
      </a:majorFont>
      <a:minorFont>
        <a:latin typeface="Arial"/>
        <a:ea typeface="HG Mincho Light J"/>
        <a:cs typeface="HG Mincho Light J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1090</Words>
  <Application>Microsoft Office PowerPoint</Application>
  <PresentationFormat>Presentación en pantalla (4:3)</PresentationFormat>
  <Paragraphs>118</Paragraphs>
  <Slides>29</Slides>
  <Notes>29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Tema de Office</vt:lpstr>
      <vt:lpstr>Historia  de la  Computación</vt:lpstr>
      <vt:lpstr>El ABACO</vt:lpstr>
      <vt:lpstr>Blaise Pascal (1623-1662)</vt:lpstr>
      <vt:lpstr>Joseph Marie Jacquard</vt:lpstr>
      <vt:lpstr>Charles Babbage (1791-1871)</vt:lpstr>
      <vt:lpstr>Máquina Analítica</vt:lpstr>
      <vt:lpstr>Augusta Ada King,  Condesa de Lovelace (1815-1852)</vt:lpstr>
      <vt:lpstr>Herman Hollerith</vt:lpstr>
      <vt:lpstr>John Atanasoff</vt:lpstr>
      <vt:lpstr>Konrad Zuse</vt:lpstr>
      <vt:lpstr>Howard Aiken</vt:lpstr>
      <vt:lpstr>Alan Turing (1912-1954)</vt:lpstr>
      <vt:lpstr>Alan Turing (1912-1954)</vt:lpstr>
      <vt:lpstr>ENIAC</vt:lpstr>
      <vt:lpstr>ENIAC (cont.)</vt:lpstr>
      <vt:lpstr>ENIAC (cont.)</vt:lpstr>
      <vt:lpstr>John von Neumann(1903-1957)</vt:lpstr>
      <vt:lpstr>John von Neumann (cont.)</vt:lpstr>
      <vt:lpstr>Presentación de PowerPoint</vt:lpstr>
      <vt:lpstr>Presentación de PowerPoint</vt:lpstr>
      <vt:lpstr>Lenguajes de Programación de Alto Nivel</vt:lpstr>
      <vt:lpstr>Lenguajes de Programación de Alto Nivel</vt:lpstr>
      <vt:lpstr>Lenguajes de Programación de Alto Nivel (cont.)</vt:lpstr>
      <vt:lpstr>Internet y WWW</vt:lpstr>
      <vt:lpstr>La Internet y la WWW</vt:lpstr>
      <vt:lpstr>Pantelégrafo</vt:lpstr>
      <vt:lpstr>Pantelégrafo (cont.)</vt:lpstr>
      <vt:lpstr>El futuro...</vt:lpstr>
      <vt:lpstr>El futuro...?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Historia  de la  Computación</dc:title>
  <dc:creator>ESTUDIANTE</dc:creator>
  <cp:lastModifiedBy>ESTUDIANTE</cp:lastModifiedBy>
  <cp:revision>2</cp:revision>
  <dcterms:modified xsi:type="dcterms:W3CDTF">2016-04-09T21:26:50Z</dcterms:modified>
</cp:coreProperties>
</file>