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4" r:id="rId16"/>
    <p:sldId id="275" r:id="rId17"/>
    <p:sldId id="276" r:id="rId18"/>
    <p:sldId id="272" r:id="rId19"/>
    <p:sldId id="277" r:id="rId20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6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F412-248D-4A74-8508-ED8687FDA4EB}" type="datetimeFigureOut">
              <a:rPr lang="es-ES" smtClean="0"/>
              <a:t>28/09/2015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1E63A-A98F-411C-833E-169AFFEB6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441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1E63A-A98F-411C-833E-169AFFEB6B8D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9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338" y="915988"/>
            <a:ext cx="6799262" cy="1303337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338" y="2490788"/>
            <a:ext cx="6799262" cy="3444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356350" y="5961063"/>
            <a:ext cx="1149350" cy="279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9881-8551-46C0-97B5-B18C7251188C}" type="datetimeFigureOut">
              <a:rPr lang="es-ES"/>
              <a:pPr>
                <a:defRPr/>
              </a:pPr>
              <a:t>28/09/2015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6338" y="5961063"/>
            <a:ext cx="5105400" cy="279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0313" y="5961063"/>
            <a:ext cx="395287" cy="279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FE4D8A-9F94-4608-9392-2A36351AF00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40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.png"/><Relationship Id="rId7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8.png"/><Relationship Id="rId9" Type="http://schemas.openxmlformats.org/officeDocument/2006/relationships/image" Target="../media/image5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67.png"/><Relationship Id="rId3" Type="http://schemas.openxmlformats.org/officeDocument/2006/relationships/image" Target="../media/image5.png"/><Relationship Id="rId7" Type="http://schemas.openxmlformats.org/officeDocument/2006/relationships/image" Target="../media/image62.png"/><Relationship Id="rId12" Type="http://schemas.openxmlformats.org/officeDocument/2006/relationships/image" Target="../media/image6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65.png"/><Relationship Id="rId5" Type="http://schemas.openxmlformats.org/officeDocument/2006/relationships/image" Target="../media/image61.png"/><Relationship Id="rId10" Type="http://schemas.openxmlformats.org/officeDocument/2006/relationships/image" Target="../media/image64.png"/><Relationship Id="rId4" Type="http://schemas.openxmlformats.org/officeDocument/2006/relationships/image" Target="../media/image8.png"/><Relationship Id="rId9" Type="http://schemas.openxmlformats.org/officeDocument/2006/relationships/image" Target="../media/image63.png"/><Relationship Id="rId14" Type="http://schemas.openxmlformats.org/officeDocument/2006/relationships/image" Target="../media/image6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18" Type="http://schemas.openxmlformats.org/officeDocument/2006/relationships/image" Target="../media/image82.png"/><Relationship Id="rId3" Type="http://schemas.openxmlformats.org/officeDocument/2006/relationships/image" Target="../media/image5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" Type="http://schemas.openxmlformats.org/officeDocument/2006/relationships/image" Target="../media/image1.png"/><Relationship Id="rId16" Type="http://schemas.openxmlformats.org/officeDocument/2006/relationships/image" Target="../media/image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5" Type="http://schemas.openxmlformats.org/officeDocument/2006/relationships/image" Target="../media/image69.png"/><Relationship Id="rId15" Type="http://schemas.openxmlformats.org/officeDocument/2006/relationships/image" Target="../media/image79.png"/><Relationship Id="rId10" Type="http://schemas.openxmlformats.org/officeDocument/2006/relationships/image" Target="../media/image74.png"/><Relationship Id="rId4" Type="http://schemas.openxmlformats.org/officeDocument/2006/relationships/image" Target="../media/image8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1.png"/><Relationship Id="rId7" Type="http://schemas.openxmlformats.org/officeDocument/2006/relationships/image" Target="../media/image8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.png"/><Relationship Id="rId9" Type="http://schemas.openxmlformats.org/officeDocument/2006/relationships/image" Target="../media/image8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5.png"/><Relationship Id="rId7" Type="http://schemas.openxmlformats.org/officeDocument/2006/relationships/image" Target="../media/image9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0.png"/><Relationship Id="rId11" Type="http://schemas.openxmlformats.org/officeDocument/2006/relationships/image" Target="../media/image95.png"/><Relationship Id="rId5" Type="http://schemas.openxmlformats.org/officeDocument/2006/relationships/image" Target="../media/image89.png"/><Relationship Id="rId10" Type="http://schemas.openxmlformats.org/officeDocument/2006/relationships/image" Target="../media/image94.png"/><Relationship Id="rId4" Type="http://schemas.openxmlformats.org/officeDocument/2006/relationships/image" Target="../media/image8.png"/><Relationship Id="rId9" Type="http://schemas.openxmlformats.org/officeDocument/2006/relationships/image" Target="../media/image9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5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8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5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8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5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5.png"/><Relationship Id="rId7" Type="http://schemas.openxmlformats.org/officeDocument/2006/relationships/image" Target="../media/image5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8.png"/><Relationship Id="rId9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8402447" y="0"/>
                </a:moveTo>
                <a:lnTo>
                  <a:pt x="123667" y="106"/>
                </a:lnTo>
                <a:lnTo>
                  <a:pt x="81772" y="8910"/>
                </a:lnTo>
                <a:lnTo>
                  <a:pt x="46122" y="30128"/>
                </a:lnTo>
                <a:lnTo>
                  <a:pt x="19137" y="61329"/>
                </a:lnTo>
                <a:lnTo>
                  <a:pt x="3241" y="100079"/>
                </a:lnTo>
                <a:lnTo>
                  <a:pt x="0" y="128904"/>
                </a:lnTo>
                <a:lnTo>
                  <a:pt x="108" y="6072957"/>
                </a:lnTo>
                <a:lnTo>
                  <a:pt x="8915" y="6114839"/>
                </a:lnTo>
                <a:lnTo>
                  <a:pt x="30130" y="6150478"/>
                </a:lnTo>
                <a:lnTo>
                  <a:pt x="61332" y="6177453"/>
                </a:lnTo>
                <a:lnTo>
                  <a:pt x="100101" y="6193343"/>
                </a:lnTo>
                <a:lnTo>
                  <a:pt x="128955" y="6196583"/>
                </a:lnTo>
                <a:lnTo>
                  <a:pt x="8407728" y="6196477"/>
                </a:lnTo>
                <a:lnTo>
                  <a:pt x="8449581" y="6187679"/>
                </a:lnTo>
                <a:lnTo>
                  <a:pt x="8485217" y="6166467"/>
                </a:lnTo>
                <a:lnTo>
                  <a:pt x="8512204" y="6135262"/>
                </a:lnTo>
                <a:lnTo>
                  <a:pt x="8528108" y="6096487"/>
                </a:lnTo>
                <a:lnTo>
                  <a:pt x="8531352" y="6067628"/>
                </a:lnTo>
                <a:lnTo>
                  <a:pt x="8531247" y="123664"/>
                </a:lnTo>
                <a:lnTo>
                  <a:pt x="8522453" y="81799"/>
                </a:lnTo>
                <a:lnTo>
                  <a:pt x="8501237" y="46151"/>
                </a:lnTo>
                <a:lnTo>
                  <a:pt x="8470033" y="19155"/>
                </a:lnTo>
                <a:lnTo>
                  <a:pt x="8431277" y="3245"/>
                </a:lnTo>
                <a:lnTo>
                  <a:pt x="84024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128904"/>
                </a:lnTo>
                <a:lnTo>
                  <a:pt x="8531352" y="6067628"/>
                </a:lnTo>
                <a:lnTo>
                  <a:pt x="8524188" y="6110104"/>
                </a:lnTo>
                <a:lnTo>
                  <a:pt x="8504319" y="6146625"/>
                </a:lnTo>
                <a:lnTo>
                  <a:pt x="8474179" y="6174768"/>
                </a:lnTo>
                <a:lnTo>
                  <a:pt x="8436200" y="6192111"/>
                </a:lnTo>
                <a:lnTo>
                  <a:pt x="8402447" y="6196583"/>
                </a:lnTo>
                <a:lnTo>
                  <a:pt x="128955" y="6196583"/>
                </a:lnTo>
                <a:lnTo>
                  <a:pt x="86487" y="6189427"/>
                </a:lnTo>
                <a:lnTo>
                  <a:pt x="49971" y="6169573"/>
                </a:lnTo>
                <a:lnTo>
                  <a:pt x="21829" y="6139441"/>
                </a:lnTo>
                <a:lnTo>
                  <a:pt x="4481" y="6101452"/>
                </a:lnTo>
                <a:lnTo>
                  <a:pt x="0" y="6067628"/>
                </a:lnTo>
                <a:lnTo>
                  <a:pt x="0" y="128904"/>
                </a:lnTo>
              </a:path>
            </a:pathLst>
          </a:custGeom>
          <a:ln w="1778">
            <a:solidFill>
              <a:srgbClr val="A3A1A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9099" y="434339"/>
            <a:ext cx="8305800" cy="3108960"/>
          </a:xfrm>
          <a:custGeom>
            <a:avLst/>
            <a:gdLst/>
            <a:ahLst/>
            <a:cxnLst/>
            <a:rect l="l" t="t" r="r" b="b"/>
            <a:pathLst>
              <a:path w="8305800" h="3108960">
                <a:moveTo>
                  <a:pt x="8163433" y="0"/>
                </a:moveTo>
                <a:lnTo>
                  <a:pt x="129800" y="543"/>
                </a:lnTo>
                <a:lnTo>
                  <a:pt x="88367" y="10588"/>
                </a:lnTo>
                <a:lnTo>
                  <a:pt x="52685" y="31782"/>
                </a:lnTo>
                <a:lnTo>
                  <a:pt x="24739" y="62135"/>
                </a:lnTo>
                <a:lnTo>
                  <a:pt x="6515" y="99660"/>
                </a:lnTo>
                <a:lnTo>
                  <a:pt x="0" y="142367"/>
                </a:lnTo>
                <a:lnTo>
                  <a:pt x="0" y="2966593"/>
                </a:lnTo>
                <a:lnTo>
                  <a:pt x="5900" y="3007287"/>
                </a:lnTo>
                <a:lnTo>
                  <a:pt x="23590" y="3045115"/>
                </a:lnTo>
                <a:lnTo>
                  <a:pt x="51100" y="3075871"/>
                </a:lnTo>
                <a:lnTo>
                  <a:pt x="86446" y="3097566"/>
                </a:lnTo>
                <a:lnTo>
                  <a:pt x="127640" y="3108211"/>
                </a:lnTo>
                <a:lnTo>
                  <a:pt x="142328" y="3108960"/>
                </a:lnTo>
                <a:lnTo>
                  <a:pt x="8163433" y="3108960"/>
                </a:lnTo>
                <a:lnTo>
                  <a:pt x="8204150" y="3103049"/>
                </a:lnTo>
                <a:lnTo>
                  <a:pt x="8241971" y="3085347"/>
                </a:lnTo>
                <a:lnTo>
                  <a:pt x="8272719" y="3057827"/>
                </a:lnTo>
                <a:lnTo>
                  <a:pt x="8294409" y="3022474"/>
                </a:lnTo>
                <a:lnTo>
                  <a:pt x="8305051" y="2981279"/>
                </a:lnTo>
                <a:lnTo>
                  <a:pt x="8305800" y="2966593"/>
                </a:lnTo>
                <a:lnTo>
                  <a:pt x="8305800" y="142367"/>
                </a:lnTo>
                <a:lnTo>
                  <a:pt x="8299889" y="101649"/>
                </a:lnTo>
                <a:lnTo>
                  <a:pt x="8282187" y="63828"/>
                </a:lnTo>
                <a:lnTo>
                  <a:pt x="8254667" y="33080"/>
                </a:lnTo>
                <a:lnTo>
                  <a:pt x="8219314" y="11390"/>
                </a:lnTo>
                <a:lnTo>
                  <a:pt x="8178119" y="748"/>
                </a:lnTo>
                <a:lnTo>
                  <a:pt x="81634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73479" y="1822704"/>
            <a:ext cx="7644383" cy="10302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2199" y="2371344"/>
            <a:ext cx="2494788" cy="10302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30668" y="5949696"/>
            <a:ext cx="1117092" cy="3931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483105" y="2044691"/>
            <a:ext cx="2293535" cy="4823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3800"/>
              </a:lnSpc>
            </a:pPr>
            <a:r>
              <a:rPr sz="3600" b="1" spc="0" dirty="0" smtClean="0">
                <a:solidFill>
                  <a:srgbClr val="FF8C3D"/>
                </a:solidFill>
                <a:latin typeface="Verdana"/>
                <a:cs typeface="Verdana"/>
              </a:rPr>
              <a:t>Arreglos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11631" y="2044691"/>
            <a:ext cx="4666528" cy="4823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3800"/>
              </a:lnSpc>
            </a:pPr>
            <a:r>
              <a:rPr sz="3600" b="1" spc="0" dirty="0" smtClean="0">
                <a:solidFill>
                  <a:srgbClr val="FF8C3D"/>
                </a:solidFill>
                <a:latin typeface="Verdana"/>
                <a:cs typeface="Verdana"/>
              </a:rPr>
              <a:t>Un</a:t>
            </a:r>
            <a:r>
              <a:rPr sz="3600" b="1" spc="9" dirty="0" smtClean="0">
                <a:solidFill>
                  <a:srgbClr val="FF8C3D"/>
                </a:solidFill>
                <a:latin typeface="Verdana"/>
                <a:cs typeface="Verdana"/>
              </a:rPr>
              <a:t>i</a:t>
            </a:r>
            <a:r>
              <a:rPr sz="3600" b="1" spc="0" dirty="0" smtClean="0">
                <a:solidFill>
                  <a:srgbClr val="FF8C3D"/>
                </a:solidFill>
                <a:latin typeface="Verdana"/>
                <a:cs typeface="Verdana"/>
              </a:rPr>
              <a:t>dimensionales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82841" y="2593713"/>
            <a:ext cx="748699" cy="4823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3800"/>
              </a:lnSpc>
            </a:pPr>
            <a:r>
              <a:rPr sz="3600" b="1" spc="0" dirty="0" smtClean="0">
                <a:solidFill>
                  <a:srgbClr val="FF8C3D"/>
                </a:solidFill>
                <a:latin typeface="Verdana"/>
                <a:cs typeface="Verdana"/>
              </a:rPr>
              <a:t>en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68311" y="2593713"/>
            <a:ext cx="1211480" cy="4823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3800"/>
              </a:lnSpc>
            </a:pPr>
            <a:r>
              <a:rPr sz="3600" b="1" spc="0" dirty="0" smtClean="0">
                <a:solidFill>
                  <a:srgbClr val="FF8C3D"/>
                </a:solidFill>
                <a:latin typeface="Verdana"/>
                <a:cs typeface="Verdana"/>
              </a:rPr>
              <a:t>java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7324" y="1310640"/>
            <a:ext cx="784859" cy="784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35023" y="1310640"/>
            <a:ext cx="784860" cy="7848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82724" y="1310640"/>
            <a:ext cx="786384" cy="7848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31947" y="1310640"/>
            <a:ext cx="784860" cy="7848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79647" y="1310640"/>
            <a:ext cx="784860" cy="7848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51431" y="2648711"/>
            <a:ext cx="6905243" cy="326288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98219" y="1553205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46173" y="1553205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94508" y="1553205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32147" y="1556253"/>
            <a:ext cx="21808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17422" y="2132326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29511" y="2132326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61361" y="2132326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91612" y="2132326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23691" y="2132326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97658" y="2774310"/>
            <a:ext cx="615119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Si se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34310" y="2774310"/>
            <a:ext cx="5233695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latin typeface="Verdana"/>
                <a:cs typeface="Verdana"/>
              </a:rPr>
              <a:t>q</a:t>
            </a:r>
            <a:r>
              <a:rPr sz="1800" spc="0" dirty="0" smtClean="0">
                <a:latin typeface="Verdana"/>
                <a:cs typeface="Verdana"/>
              </a:rPr>
              <a:t>u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39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2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sumar</a:t>
            </a:r>
            <a:r>
              <a:rPr sz="1800" spc="-66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el </a:t>
            </a:r>
            <a:r>
              <a:rPr sz="1800" spc="-29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or</a:t>
            </a:r>
            <a:r>
              <a:rPr sz="1800" spc="-5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9" dirty="0" smtClean="0">
                <a:latin typeface="Verdana"/>
                <a:cs typeface="Verdana"/>
              </a:rPr>
              <a:t> l</a:t>
            </a:r>
            <a:r>
              <a:rPr sz="1800" spc="0" dirty="0" smtClean="0">
                <a:latin typeface="Verdana"/>
                <a:cs typeface="Verdana"/>
              </a:rPr>
              <a:t>as</a:t>
            </a:r>
            <a:r>
              <a:rPr sz="1800" spc="-3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tr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-2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ones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01291" y="3048630"/>
            <a:ext cx="5654888" cy="5218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ts val="1950"/>
              </a:lnSpc>
            </a:pPr>
            <a:r>
              <a:rPr sz="1800" spc="9" dirty="0" smtClean="0">
                <a:latin typeface="Verdana"/>
                <a:cs typeface="Verdana"/>
              </a:rPr>
              <a:t>ll</a:t>
            </a:r>
            <a:r>
              <a:rPr sz="1800" spc="0" dirty="0" smtClean="0">
                <a:latin typeface="Verdana"/>
                <a:cs typeface="Verdana"/>
              </a:rPr>
              <a:t>en</a:t>
            </a:r>
            <a:r>
              <a:rPr sz="1800" spc="-4" dirty="0" smtClean="0">
                <a:latin typeface="Verdana"/>
                <a:cs typeface="Verdana"/>
              </a:rPr>
              <a:t>a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-42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d</a:t>
            </a:r>
            <a:r>
              <a:rPr sz="1800" spc="-9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l</a:t>
            </a:r>
            <a:r>
              <a:rPr sz="1800" spc="-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arr</a:t>
            </a:r>
            <a:r>
              <a:rPr sz="1800" spc="-4" dirty="0" smtClean="0">
                <a:latin typeface="Verdana"/>
                <a:cs typeface="Verdana"/>
              </a:rPr>
              <a:t>eg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57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en</a:t>
            </a:r>
            <a:r>
              <a:rPr sz="1800" spc="-12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una</a:t>
            </a:r>
            <a:r>
              <a:rPr sz="1800" spc="-43" dirty="0" smtClean="0">
                <a:latin typeface="Verdana"/>
                <a:cs typeface="Verdana"/>
              </a:rPr>
              <a:t> </a:t>
            </a:r>
            <a:r>
              <a:rPr sz="1800" spc="-34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ar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4" dirty="0" smtClean="0">
                <a:latin typeface="Verdana"/>
                <a:cs typeface="Verdana"/>
              </a:rPr>
              <a:t>b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81" dirty="0" smtClean="0">
                <a:latin typeface="Verdana"/>
                <a:cs typeface="Verdana"/>
              </a:rPr>
              <a:t> </a:t>
            </a:r>
            <a:r>
              <a:rPr sz="1800" spc="9" dirty="0" smtClean="0">
                <a:latin typeface="Verdana"/>
                <a:cs typeface="Verdana"/>
              </a:rPr>
              <a:t>ll</a:t>
            </a:r>
            <a:r>
              <a:rPr sz="1800" spc="0" dirty="0" smtClean="0">
                <a:latin typeface="Verdana"/>
                <a:cs typeface="Verdana"/>
              </a:rPr>
              <a:t>ama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71" dirty="0" smtClean="0">
                <a:latin typeface="Verdana"/>
                <a:cs typeface="Verdana"/>
              </a:rPr>
              <a:t> </a:t>
            </a:r>
            <a:r>
              <a:rPr sz="1800" spc="-11" dirty="0" smtClean="0">
                <a:latin typeface="Verdana"/>
                <a:cs typeface="Verdana"/>
              </a:rPr>
              <a:t>suma,</a:t>
            </a:r>
            <a:endParaRPr sz="1800">
              <a:latin typeface="Verdana"/>
              <a:cs typeface="Verdana"/>
            </a:endParaRPr>
          </a:p>
          <a:p>
            <a:pPr marL="2441956" marR="2471933" algn="ctr">
              <a:lnSpc>
                <a:spcPct val="100000"/>
              </a:lnSpc>
            </a:pPr>
            <a:r>
              <a:rPr sz="1800" spc="-9" dirty="0" smtClean="0">
                <a:latin typeface="Verdana"/>
                <a:cs typeface="Verdana"/>
              </a:rPr>
              <a:t>s</a:t>
            </a:r>
            <a:r>
              <a:rPr sz="1800" spc="-15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9" dirty="0" smtClean="0">
                <a:latin typeface="Verdana"/>
                <a:cs typeface="Verdana"/>
              </a:rPr>
              <a:t>í</a:t>
            </a:r>
            <a:r>
              <a:rPr sz="1800" spc="-9" dirty="0" smtClean="0">
                <a:latin typeface="Verdana"/>
                <a:cs typeface="Verdana"/>
              </a:rPr>
              <a:t>a: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20263" y="4146165"/>
            <a:ext cx="3826912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  <a:tabLst>
                <a:tab pos="457200" algn="l"/>
              </a:tabLst>
            </a:pP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nt	suma</a:t>
            </a:r>
            <a:r>
              <a:rPr sz="1800" spc="-4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= K[0]</a:t>
            </a:r>
            <a:r>
              <a:rPr sz="1800" spc="-4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+ K[1]</a:t>
            </a:r>
            <a:r>
              <a:rPr sz="1800" spc="-3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+ K[</a:t>
            </a:r>
            <a:r>
              <a:rPr sz="1800" spc="-4" dirty="0" smtClean="0">
                <a:latin typeface="Verdana"/>
                <a:cs typeface="Verdana"/>
              </a:rPr>
              <a:t>2</a:t>
            </a:r>
            <a:r>
              <a:rPr sz="1800" spc="0" dirty="0" smtClean="0">
                <a:latin typeface="Verdana"/>
                <a:cs typeface="Verdana"/>
              </a:rPr>
              <a:t>];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52498" y="4968872"/>
            <a:ext cx="6170563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En es</a:t>
            </a:r>
            <a:r>
              <a:rPr sz="1800" spc="-4" dirty="0" smtClean="0">
                <a:latin typeface="Verdana"/>
                <a:cs typeface="Verdana"/>
              </a:rPr>
              <a:t>t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cas</a:t>
            </a:r>
            <a:r>
              <a:rPr sz="1800" spc="-25" dirty="0" smtClean="0">
                <a:latin typeface="Verdana"/>
                <a:cs typeface="Verdana"/>
              </a:rPr>
              <a:t>o</a:t>
            </a:r>
            <a:r>
              <a:rPr sz="1800" spc="0" dirty="0" smtClean="0">
                <a:latin typeface="Verdana"/>
                <a:cs typeface="Verdana"/>
              </a:rPr>
              <a:t>, en</a:t>
            </a:r>
            <a:r>
              <a:rPr sz="1800" spc="9" dirty="0" smtClean="0">
                <a:latin typeface="Verdana"/>
                <a:cs typeface="Verdana"/>
              </a:rPr>
              <a:t> l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9" dirty="0" smtClean="0">
                <a:latin typeface="Verdana"/>
                <a:cs typeface="Verdana"/>
              </a:rPr>
              <a:t> </a:t>
            </a:r>
            <a:r>
              <a:rPr sz="1800" spc="-29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ar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ab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14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suma que</a:t>
            </a:r>
            <a:r>
              <a:rPr sz="1800" spc="-9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macena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52979" y="5243698"/>
            <a:ext cx="2624266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el </a:t>
            </a:r>
            <a:r>
              <a:rPr sz="1800" spc="-29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or</a:t>
            </a:r>
            <a:r>
              <a:rPr sz="1800" spc="-39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 18</a:t>
            </a:r>
            <a:r>
              <a:rPr sz="1800" spc="-7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or</a:t>
            </a:r>
            <a:r>
              <a:rPr sz="1800" spc="-4" dirty="0" smtClean="0">
                <a:latin typeface="Verdana"/>
                <a:cs typeface="Verdana"/>
              </a:rPr>
              <a:t>q</a:t>
            </a:r>
            <a:r>
              <a:rPr sz="1800" spc="0" dirty="0" smtClean="0">
                <a:latin typeface="Verdana"/>
                <a:cs typeface="Verdana"/>
              </a:rPr>
              <a:t>ue: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79491" y="5243698"/>
            <a:ext cx="1834879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8</a:t>
            </a:r>
            <a:r>
              <a:rPr sz="1800" spc="-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+ 3</a:t>
            </a:r>
            <a:r>
              <a:rPr sz="1800" spc="-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+ 7</a:t>
            </a:r>
            <a:r>
              <a:rPr sz="1800" spc="-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= 18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7324" y="2246375"/>
            <a:ext cx="784859" cy="784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35023" y="2246375"/>
            <a:ext cx="784860" cy="7848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82724" y="2246375"/>
            <a:ext cx="786384" cy="7848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31947" y="2246375"/>
            <a:ext cx="784860" cy="7848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79647" y="2246375"/>
            <a:ext cx="784860" cy="7848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11979" y="2046731"/>
            <a:ext cx="4355591" cy="17373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68367" y="2093975"/>
            <a:ext cx="4320540" cy="17114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83608" y="2080259"/>
            <a:ext cx="4212336" cy="159410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483608" y="2080259"/>
            <a:ext cx="4212336" cy="1594103"/>
          </a:xfrm>
          <a:custGeom>
            <a:avLst/>
            <a:gdLst/>
            <a:ahLst/>
            <a:cxnLst/>
            <a:rect l="l" t="t" r="r" b="b"/>
            <a:pathLst>
              <a:path w="4212336" h="1594103">
                <a:moveTo>
                  <a:pt x="0" y="265684"/>
                </a:moveTo>
                <a:lnTo>
                  <a:pt x="3478" y="222600"/>
                </a:lnTo>
                <a:lnTo>
                  <a:pt x="13549" y="181725"/>
                </a:lnTo>
                <a:lnTo>
                  <a:pt x="29664" y="143608"/>
                </a:lnTo>
                <a:lnTo>
                  <a:pt x="51275" y="108795"/>
                </a:lnTo>
                <a:lnTo>
                  <a:pt x="77835" y="77835"/>
                </a:lnTo>
                <a:lnTo>
                  <a:pt x="108795" y="51275"/>
                </a:lnTo>
                <a:lnTo>
                  <a:pt x="143608" y="29664"/>
                </a:lnTo>
                <a:lnTo>
                  <a:pt x="181725" y="13549"/>
                </a:lnTo>
                <a:lnTo>
                  <a:pt x="222600" y="3478"/>
                </a:lnTo>
                <a:lnTo>
                  <a:pt x="265683" y="0"/>
                </a:lnTo>
                <a:lnTo>
                  <a:pt x="3946651" y="0"/>
                </a:lnTo>
                <a:lnTo>
                  <a:pt x="3989735" y="3478"/>
                </a:lnTo>
                <a:lnTo>
                  <a:pt x="4030610" y="13549"/>
                </a:lnTo>
                <a:lnTo>
                  <a:pt x="4068727" y="29664"/>
                </a:lnTo>
                <a:lnTo>
                  <a:pt x="4103540" y="51275"/>
                </a:lnTo>
                <a:lnTo>
                  <a:pt x="4134500" y="77835"/>
                </a:lnTo>
                <a:lnTo>
                  <a:pt x="4161060" y="108795"/>
                </a:lnTo>
                <a:lnTo>
                  <a:pt x="4182671" y="143608"/>
                </a:lnTo>
                <a:lnTo>
                  <a:pt x="4198786" y="181725"/>
                </a:lnTo>
                <a:lnTo>
                  <a:pt x="4208857" y="222600"/>
                </a:lnTo>
                <a:lnTo>
                  <a:pt x="4212336" y="265684"/>
                </a:lnTo>
                <a:lnTo>
                  <a:pt x="4212336" y="1328419"/>
                </a:lnTo>
                <a:lnTo>
                  <a:pt x="4208857" y="1371503"/>
                </a:lnTo>
                <a:lnTo>
                  <a:pt x="4198786" y="1412378"/>
                </a:lnTo>
                <a:lnTo>
                  <a:pt x="4182671" y="1450495"/>
                </a:lnTo>
                <a:lnTo>
                  <a:pt x="4161060" y="1485308"/>
                </a:lnTo>
                <a:lnTo>
                  <a:pt x="4134500" y="1516268"/>
                </a:lnTo>
                <a:lnTo>
                  <a:pt x="4103540" y="1542828"/>
                </a:lnTo>
                <a:lnTo>
                  <a:pt x="4068727" y="1564439"/>
                </a:lnTo>
                <a:lnTo>
                  <a:pt x="4030610" y="1580554"/>
                </a:lnTo>
                <a:lnTo>
                  <a:pt x="3989735" y="1590625"/>
                </a:lnTo>
                <a:lnTo>
                  <a:pt x="3946651" y="1594103"/>
                </a:lnTo>
                <a:lnTo>
                  <a:pt x="265683" y="1594103"/>
                </a:lnTo>
                <a:lnTo>
                  <a:pt x="222600" y="1590625"/>
                </a:lnTo>
                <a:lnTo>
                  <a:pt x="181725" y="1580554"/>
                </a:lnTo>
                <a:lnTo>
                  <a:pt x="143608" y="1564439"/>
                </a:lnTo>
                <a:lnTo>
                  <a:pt x="108795" y="1542828"/>
                </a:lnTo>
                <a:lnTo>
                  <a:pt x="77835" y="1516268"/>
                </a:lnTo>
                <a:lnTo>
                  <a:pt x="51275" y="1485308"/>
                </a:lnTo>
                <a:lnTo>
                  <a:pt x="29664" y="1450495"/>
                </a:lnTo>
                <a:lnTo>
                  <a:pt x="13549" y="1412378"/>
                </a:lnTo>
                <a:lnTo>
                  <a:pt x="3478" y="1371503"/>
                </a:lnTo>
                <a:lnTo>
                  <a:pt x="0" y="1328419"/>
                </a:lnTo>
                <a:lnTo>
                  <a:pt x="0" y="265684"/>
                </a:lnTo>
                <a:close/>
              </a:path>
            </a:pathLst>
          </a:custGeom>
          <a:ln w="9144">
            <a:solidFill>
              <a:srgbClr val="5F3B8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03603" y="4169663"/>
            <a:ext cx="2644140" cy="61417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2470" y="4201667"/>
            <a:ext cx="2497581" cy="361442"/>
          </a:xfrm>
          <a:custGeom>
            <a:avLst/>
            <a:gdLst/>
            <a:ahLst/>
            <a:cxnLst/>
            <a:rect l="l" t="t" r="r" b="b"/>
            <a:pathLst>
              <a:path w="2497581" h="361442">
                <a:moveTo>
                  <a:pt x="34993" y="267776"/>
                </a:moveTo>
                <a:lnTo>
                  <a:pt x="0" y="285622"/>
                </a:lnTo>
                <a:lnTo>
                  <a:pt x="102869" y="361441"/>
                </a:lnTo>
                <a:lnTo>
                  <a:pt x="102255" y="284225"/>
                </a:lnTo>
                <a:lnTo>
                  <a:pt x="42163" y="284225"/>
                </a:lnTo>
                <a:lnTo>
                  <a:pt x="34993" y="267776"/>
                </a:lnTo>
                <a:close/>
              </a:path>
              <a:path w="2497581" h="361442">
                <a:moveTo>
                  <a:pt x="68924" y="250473"/>
                </a:moveTo>
                <a:lnTo>
                  <a:pt x="34993" y="267776"/>
                </a:lnTo>
                <a:lnTo>
                  <a:pt x="42163" y="284225"/>
                </a:lnTo>
                <a:lnTo>
                  <a:pt x="77088" y="268985"/>
                </a:lnTo>
                <a:lnTo>
                  <a:pt x="68924" y="250473"/>
                </a:lnTo>
                <a:close/>
              </a:path>
              <a:path w="2497581" h="361442">
                <a:moveTo>
                  <a:pt x="101853" y="233679"/>
                </a:moveTo>
                <a:lnTo>
                  <a:pt x="68924" y="250473"/>
                </a:lnTo>
                <a:lnTo>
                  <a:pt x="77088" y="268985"/>
                </a:lnTo>
                <a:lnTo>
                  <a:pt x="42163" y="284225"/>
                </a:lnTo>
                <a:lnTo>
                  <a:pt x="102255" y="284225"/>
                </a:lnTo>
                <a:lnTo>
                  <a:pt x="101853" y="233679"/>
                </a:lnTo>
                <a:close/>
              </a:path>
              <a:path w="2497581" h="361442">
                <a:moveTo>
                  <a:pt x="1695068" y="0"/>
                </a:moveTo>
                <a:lnTo>
                  <a:pt x="1179195" y="3301"/>
                </a:lnTo>
                <a:lnTo>
                  <a:pt x="853059" y="11302"/>
                </a:lnTo>
                <a:lnTo>
                  <a:pt x="679449" y="18922"/>
                </a:lnTo>
                <a:lnTo>
                  <a:pt x="574166" y="25526"/>
                </a:lnTo>
                <a:lnTo>
                  <a:pt x="478281" y="33400"/>
                </a:lnTo>
                <a:lnTo>
                  <a:pt x="392176" y="42544"/>
                </a:lnTo>
                <a:lnTo>
                  <a:pt x="353059" y="47751"/>
                </a:lnTo>
                <a:lnTo>
                  <a:pt x="299339" y="56260"/>
                </a:lnTo>
                <a:lnTo>
                  <a:pt x="251459" y="65531"/>
                </a:lnTo>
                <a:lnTo>
                  <a:pt x="196341" y="79120"/>
                </a:lnTo>
                <a:lnTo>
                  <a:pt x="150240" y="94106"/>
                </a:lnTo>
                <a:lnTo>
                  <a:pt x="112394" y="110616"/>
                </a:lnTo>
                <a:lnTo>
                  <a:pt x="69341" y="138429"/>
                </a:lnTo>
                <a:lnTo>
                  <a:pt x="41401" y="170433"/>
                </a:lnTo>
                <a:lnTo>
                  <a:pt x="27940" y="206247"/>
                </a:lnTo>
                <a:lnTo>
                  <a:pt x="26542" y="218693"/>
                </a:lnTo>
                <a:lnTo>
                  <a:pt x="26542" y="231012"/>
                </a:lnTo>
                <a:lnTo>
                  <a:pt x="27685" y="243331"/>
                </a:lnTo>
                <a:lnTo>
                  <a:pt x="30098" y="255523"/>
                </a:lnTo>
                <a:lnTo>
                  <a:pt x="30353" y="256920"/>
                </a:lnTo>
                <a:lnTo>
                  <a:pt x="30734" y="258190"/>
                </a:lnTo>
                <a:lnTo>
                  <a:pt x="31368" y="259460"/>
                </a:lnTo>
                <a:lnTo>
                  <a:pt x="34993" y="267776"/>
                </a:lnTo>
                <a:lnTo>
                  <a:pt x="68924" y="250473"/>
                </a:lnTo>
                <a:lnTo>
                  <a:pt x="67903" y="248157"/>
                </a:lnTo>
                <a:lnTo>
                  <a:pt x="67437" y="248157"/>
                </a:lnTo>
                <a:lnTo>
                  <a:pt x="66166" y="244220"/>
                </a:lnTo>
                <a:lnTo>
                  <a:pt x="66660" y="244220"/>
                </a:lnTo>
                <a:lnTo>
                  <a:pt x="65659" y="239140"/>
                </a:lnTo>
                <a:lnTo>
                  <a:pt x="64515" y="230758"/>
                </a:lnTo>
                <a:lnTo>
                  <a:pt x="72897" y="191769"/>
                </a:lnTo>
                <a:lnTo>
                  <a:pt x="102742" y="160654"/>
                </a:lnTo>
                <a:lnTo>
                  <a:pt x="144526" y="137540"/>
                </a:lnTo>
                <a:lnTo>
                  <a:pt x="183641" y="122808"/>
                </a:lnTo>
                <a:lnTo>
                  <a:pt x="245109" y="105917"/>
                </a:lnTo>
                <a:lnTo>
                  <a:pt x="305689" y="93852"/>
                </a:lnTo>
                <a:lnTo>
                  <a:pt x="396493" y="80517"/>
                </a:lnTo>
                <a:lnTo>
                  <a:pt x="437768" y="75818"/>
                </a:lnTo>
                <a:lnTo>
                  <a:pt x="481456" y="71373"/>
                </a:lnTo>
                <a:lnTo>
                  <a:pt x="576706" y="63626"/>
                </a:lnTo>
                <a:lnTo>
                  <a:pt x="681354" y="57022"/>
                </a:lnTo>
                <a:lnTo>
                  <a:pt x="854329" y="49275"/>
                </a:lnTo>
                <a:lnTo>
                  <a:pt x="1179703" y="41401"/>
                </a:lnTo>
                <a:lnTo>
                  <a:pt x="2497355" y="38099"/>
                </a:lnTo>
                <a:lnTo>
                  <a:pt x="2497581" y="4190"/>
                </a:lnTo>
                <a:lnTo>
                  <a:pt x="1695068" y="0"/>
                </a:lnTo>
                <a:close/>
              </a:path>
              <a:path w="2497581" h="361442">
                <a:moveTo>
                  <a:pt x="66166" y="244220"/>
                </a:moveTo>
                <a:lnTo>
                  <a:pt x="67437" y="248157"/>
                </a:lnTo>
                <a:lnTo>
                  <a:pt x="67059" y="246245"/>
                </a:lnTo>
                <a:lnTo>
                  <a:pt x="66166" y="244220"/>
                </a:lnTo>
                <a:close/>
              </a:path>
              <a:path w="2497581" h="361442">
                <a:moveTo>
                  <a:pt x="67059" y="246245"/>
                </a:moveTo>
                <a:lnTo>
                  <a:pt x="67437" y="248157"/>
                </a:lnTo>
                <a:lnTo>
                  <a:pt x="67903" y="248157"/>
                </a:lnTo>
                <a:lnTo>
                  <a:pt x="67059" y="246245"/>
                </a:lnTo>
                <a:close/>
              </a:path>
              <a:path w="2497581" h="361442">
                <a:moveTo>
                  <a:pt x="66660" y="244220"/>
                </a:moveTo>
                <a:lnTo>
                  <a:pt x="66166" y="244220"/>
                </a:lnTo>
                <a:lnTo>
                  <a:pt x="67059" y="246245"/>
                </a:lnTo>
                <a:lnTo>
                  <a:pt x="66660" y="244220"/>
                </a:lnTo>
                <a:close/>
              </a:path>
              <a:path w="2497581" h="361442">
                <a:moveTo>
                  <a:pt x="2497355" y="38099"/>
                </a:moveTo>
                <a:lnTo>
                  <a:pt x="1694941" y="38099"/>
                </a:lnTo>
                <a:lnTo>
                  <a:pt x="2497328" y="42290"/>
                </a:lnTo>
                <a:lnTo>
                  <a:pt x="2497355" y="38099"/>
                </a:lnTo>
                <a:close/>
              </a:path>
            </a:pathLst>
          </a:custGeom>
          <a:solidFill>
            <a:srgbClr val="1B57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40280" y="4299204"/>
            <a:ext cx="2456688" cy="11765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22397" y="4328286"/>
            <a:ext cx="2206879" cy="1042288"/>
          </a:xfrm>
          <a:custGeom>
            <a:avLst/>
            <a:gdLst/>
            <a:ahLst/>
            <a:cxnLst/>
            <a:rect l="l" t="t" r="r" b="b"/>
            <a:pathLst>
              <a:path w="2206879" h="1042288">
                <a:moveTo>
                  <a:pt x="826336" y="38100"/>
                </a:moveTo>
                <a:lnTo>
                  <a:pt x="578612" y="38100"/>
                </a:lnTo>
                <a:lnTo>
                  <a:pt x="607187" y="38354"/>
                </a:lnTo>
                <a:lnTo>
                  <a:pt x="636015" y="39750"/>
                </a:lnTo>
                <a:lnTo>
                  <a:pt x="695706" y="46481"/>
                </a:lnTo>
                <a:lnTo>
                  <a:pt x="757554" y="58546"/>
                </a:lnTo>
                <a:lnTo>
                  <a:pt x="822197" y="76581"/>
                </a:lnTo>
                <a:lnTo>
                  <a:pt x="889507" y="100711"/>
                </a:lnTo>
                <a:lnTo>
                  <a:pt x="959738" y="131444"/>
                </a:lnTo>
                <a:lnTo>
                  <a:pt x="995806" y="149098"/>
                </a:lnTo>
                <a:lnTo>
                  <a:pt x="1032637" y="168148"/>
                </a:lnTo>
                <a:lnTo>
                  <a:pt x="1070102" y="188594"/>
                </a:lnTo>
                <a:lnTo>
                  <a:pt x="1108075" y="210438"/>
                </a:lnTo>
                <a:lnTo>
                  <a:pt x="1146682" y="233425"/>
                </a:lnTo>
                <a:lnTo>
                  <a:pt x="1185799" y="257937"/>
                </a:lnTo>
                <a:lnTo>
                  <a:pt x="1225423" y="283337"/>
                </a:lnTo>
                <a:lnTo>
                  <a:pt x="1265554" y="310133"/>
                </a:lnTo>
                <a:lnTo>
                  <a:pt x="1306194" y="337946"/>
                </a:lnTo>
                <a:lnTo>
                  <a:pt x="1347089" y="366649"/>
                </a:lnTo>
                <a:lnTo>
                  <a:pt x="1388617" y="396367"/>
                </a:lnTo>
                <a:lnTo>
                  <a:pt x="1430527" y="427227"/>
                </a:lnTo>
                <a:lnTo>
                  <a:pt x="1472818" y="458850"/>
                </a:lnTo>
                <a:lnTo>
                  <a:pt x="1515364" y="491236"/>
                </a:lnTo>
                <a:lnTo>
                  <a:pt x="1601597" y="558419"/>
                </a:lnTo>
                <a:lnTo>
                  <a:pt x="1645157" y="592963"/>
                </a:lnTo>
                <a:lnTo>
                  <a:pt x="1688973" y="628269"/>
                </a:lnTo>
                <a:lnTo>
                  <a:pt x="1821688" y="737107"/>
                </a:lnTo>
                <a:lnTo>
                  <a:pt x="1911223" y="811911"/>
                </a:lnTo>
                <a:lnTo>
                  <a:pt x="2182241" y="1042288"/>
                </a:lnTo>
                <a:lnTo>
                  <a:pt x="2206879" y="1013332"/>
                </a:lnTo>
                <a:lnTo>
                  <a:pt x="1935734" y="782827"/>
                </a:lnTo>
                <a:lnTo>
                  <a:pt x="1846199" y="707898"/>
                </a:lnTo>
                <a:lnTo>
                  <a:pt x="1712976" y="598677"/>
                </a:lnTo>
                <a:lnTo>
                  <a:pt x="1669034" y="563244"/>
                </a:lnTo>
                <a:lnTo>
                  <a:pt x="1581912" y="494411"/>
                </a:lnTo>
                <a:lnTo>
                  <a:pt x="1538731" y="461010"/>
                </a:lnTo>
                <a:lnTo>
                  <a:pt x="1453261" y="396620"/>
                </a:lnTo>
                <a:lnTo>
                  <a:pt x="1411224" y="365760"/>
                </a:lnTo>
                <a:lnTo>
                  <a:pt x="1369440" y="335661"/>
                </a:lnTo>
                <a:lnTo>
                  <a:pt x="1328039" y="306705"/>
                </a:lnTo>
                <a:lnTo>
                  <a:pt x="1287017" y="278638"/>
                </a:lnTo>
                <a:lnTo>
                  <a:pt x="1246504" y="251713"/>
                </a:lnTo>
                <a:lnTo>
                  <a:pt x="1206373" y="225932"/>
                </a:lnTo>
                <a:lnTo>
                  <a:pt x="1166749" y="201168"/>
                </a:lnTo>
                <a:lnTo>
                  <a:pt x="1127632" y="177800"/>
                </a:lnTo>
                <a:lnTo>
                  <a:pt x="1089025" y="155575"/>
                </a:lnTo>
                <a:lnTo>
                  <a:pt x="1051052" y="134746"/>
                </a:lnTo>
                <a:lnTo>
                  <a:pt x="1013332" y="115188"/>
                </a:lnTo>
                <a:lnTo>
                  <a:pt x="976502" y="97281"/>
                </a:lnTo>
                <a:lnTo>
                  <a:pt x="939926" y="80771"/>
                </a:lnTo>
                <a:lnTo>
                  <a:pt x="904239" y="65658"/>
                </a:lnTo>
                <a:lnTo>
                  <a:pt x="834389" y="40512"/>
                </a:lnTo>
                <a:lnTo>
                  <a:pt x="826336" y="38100"/>
                </a:lnTo>
                <a:close/>
              </a:path>
              <a:path w="2206879" h="1042288">
                <a:moveTo>
                  <a:pt x="69341" y="128143"/>
                </a:moveTo>
                <a:lnTo>
                  <a:pt x="0" y="235457"/>
                </a:lnTo>
                <a:lnTo>
                  <a:pt x="127507" y="226568"/>
                </a:lnTo>
                <a:lnTo>
                  <a:pt x="113923" y="203581"/>
                </a:lnTo>
                <a:lnTo>
                  <a:pt x="91439" y="203581"/>
                </a:lnTo>
                <a:lnTo>
                  <a:pt x="72516" y="170561"/>
                </a:lnTo>
                <a:lnTo>
                  <a:pt x="88885" y="161212"/>
                </a:lnTo>
                <a:lnTo>
                  <a:pt x="69341" y="128143"/>
                </a:lnTo>
                <a:close/>
              </a:path>
              <a:path w="2206879" h="1042288">
                <a:moveTo>
                  <a:pt x="88885" y="161212"/>
                </a:moveTo>
                <a:lnTo>
                  <a:pt x="72516" y="170561"/>
                </a:lnTo>
                <a:lnTo>
                  <a:pt x="91439" y="203581"/>
                </a:lnTo>
                <a:lnTo>
                  <a:pt x="108256" y="193992"/>
                </a:lnTo>
                <a:lnTo>
                  <a:pt x="88885" y="161212"/>
                </a:lnTo>
                <a:close/>
              </a:path>
              <a:path w="2206879" h="1042288">
                <a:moveTo>
                  <a:pt x="108256" y="193992"/>
                </a:moveTo>
                <a:lnTo>
                  <a:pt x="91439" y="203581"/>
                </a:lnTo>
                <a:lnTo>
                  <a:pt x="113923" y="203581"/>
                </a:lnTo>
                <a:lnTo>
                  <a:pt x="108256" y="193992"/>
                </a:lnTo>
                <a:close/>
              </a:path>
              <a:path w="2206879" h="1042288">
                <a:moveTo>
                  <a:pt x="578993" y="0"/>
                </a:moveTo>
                <a:lnTo>
                  <a:pt x="520572" y="2920"/>
                </a:lnTo>
                <a:lnTo>
                  <a:pt x="463803" y="10413"/>
                </a:lnTo>
                <a:lnTo>
                  <a:pt x="408939" y="21970"/>
                </a:lnTo>
                <a:lnTo>
                  <a:pt x="355726" y="36956"/>
                </a:lnTo>
                <a:lnTo>
                  <a:pt x="303910" y="55118"/>
                </a:lnTo>
                <a:lnTo>
                  <a:pt x="253237" y="75945"/>
                </a:lnTo>
                <a:lnTo>
                  <a:pt x="179704" y="111125"/>
                </a:lnTo>
                <a:lnTo>
                  <a:pt x="131444" y="136906"/>
                </a:lnTo>
                <a:lnTo>
                  <a:pt x="88885" y="161212"/>
                </a:lnTo>
                <a:lnTo>
                  <a:pt x="108256" y="193992"/>
                </a:lnTo>
                <a:lnTo>
                  <a:pt x="149351" y="170561"/>
                </a:lnTo>
                <a:lnTo>
                  <a:pt x="196341" y="145414"/>
                </a:lnTo>
                <a:lnTo>
                  <a:pt x="244220" y="122046"/>
                </a:lnTo>
                <a:lnTo>
                  <a:pt x="292481" y="100583"/>
                </a:lnTo>
                <a:lnTo>
                  <a:pt x="341756" y="81787"/>
                </a:lnTo>
                <a:lnTo>
                  <a:pt x="391921" y="65912"/>
                </a:lnTo>
                <a:lnTo>
                  <a:pt x="443356" y="53212"/>
                </a:lnTo>
                <a:lnTo>
                  <a:pt x="496315" y="44068"/>
                </a:lnTo>
                <a:lnTo>
                  <a:pt x="550799" y="38988"/>
                </a:lnTo>
                <a:lnTo>
                  <a:pt x="578612" y="38100"/>
                </a:lnTo>
                <a:lnTo>
                  <a:pt x="826336" y="38100"/>
                </a:lnTo>
                <a:lnTo>
                  <a:pt x="800481" y="30352"/>
                </a:lnTo>
                <a:lnTo>
                  <a:pt x="734313" y="14477"/>
                </a:lnTo>
                <a:lnTo>
                  <a:pt x="670687" y="4571"/>
                </a:lnTo>
                <a:lnTo>
                  <a:pt x="608964" y="254"/>
                </a:lnTo>
                <a:lnTo>
                  <a:pt x="578993" y="0"/>
                </a:lnTo>
                <a:close/>
              </a:path>
            </a:pathLst>
          </a:custGeom>
          <a:solidFill>
            <a:srgbClr val="9F293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91209" y="1209119"/>
            <a:ext cx="708699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Uso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63801" y="1209119"/>
            <a:ext cx="487257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de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16657" y="1209119"/>
            <a:ext cx="563549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los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45713" y="1209119"/>
            <a:ext cx="1031015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14" dirty="0" smtClean="0">
                <a:solidFill>
                  <a:srgbClr val="13425D"/>
                </a:solidFill>
                <a:latin typeface="Verdana"/>
                <a:cs typeface="Verdana"/>
              </a:rPr>
              <a:t>c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i</a:t>
            </a: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c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41494" y="1209119"/>
            <a:ext cx="1914760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petit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i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vos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21321" y="1209119"/>
            <a:ext cx="843495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p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ra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1209" y="1574627"/>
            <a:ext cx="6094162" cy="32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rec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er ar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egl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s</a:t>
            </a:r>
            <a:r>
              <a:rPr sz="2400" b="1" spc="1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u</a:t>
            </a:r>
            <a:r>
              <a:rPr sz="2400" b="1" spc="-14" dirty="0" smtClean="0">
                <a:solidFill>
                  <a:srgbClr val="13425D"/>
                </a:solidFill>
                <a:latin typeface="Verdana"/>
                <a:cs typeface="Verdana"/>
              </a:rPr>
              <a:t>n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id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i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mensi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nales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73853" y="2217670"/>
            <a:ext cx="3869383" cy="134480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9126" marR="138029" algn="ctr"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El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uso</a:t>
            </a:r>
            <a:r>
              <a:rPr sz="1800" spc="-41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-3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-4" dirty="0" smtClean="0">
                <a:latin typeface="Verdana"/>
                <a:cs typeface="Verdana"/>
              </a:rPr>
              <a:t>ep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4" dirty="0" smtClean="0">
                <a:latin typeface="Verdana"/>
                <a:cs typeface="Verdana"/>
              </a:rPr>
              <a:t>t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t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-9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-57" dirty="0" smtClean="0">
                <a:latin typeface="Verdana"/>
                <a:cs typeface="Verdana"/>
              </a:rPr>
              <a:t> </a:t>
            </a:r>
            <a:r>
              <a:rPr sz="1800" spc="-10" dirty="0" smtClean="0">
                <a:latin typeface="Verdana"/>
                <a:cs typeface="Verdana"/>
              </a:rPr>
              <a:t>nos</a:t>
            </a:r>
            <a:endParaRPr sz="1800">
              <a:latin typeface="Verdana"/>
              <a:cs typeface="Verdana"/>
            </a:endParaRPr>
          </a:p>
          <a:p>
            <a:pPr indent="1484" algn="ctr"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fac</a:t>
            </a:r>
            <a:r>
              <a:rPr sz="1800" spc="9" dirty="0" smtClean="0">
                <a:latin typeface="Verdana"/>
                <a:cs typeface="Verdana"/>
              </a:rPr>
              <a:t>ili</a:t>
            </a:r>
            <a:r>
              <a:rPr sz="1800" spc="0" dirty="0" smtClean="0">
                <a:latin typeface="Verdana"/>
                <a:cs typeface="Verdana"/>
              </a:rPr>
              <a:t>ta</a:t>
            </a:r>
            <a:r>
              <a:rPr sz="1800" spc="-5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el rec</a:t>
            </a:r>
            <a:r>
              <a:rPr sz="1800" spc="-4" dirty="0" smtClean="0">
                <a:latin typeface="Verdana"/>
                <a:cs typeface="Verdana"/>
              </a:rPr>
              <a:t>o</a:t>
            </a:r>
            <a:r>
              <a:rPr sz="1800" spc="0" dirty="0" smtClean="0">
                <a:latin typeface="Verdana"/>
                <a:cs typeface="Verdana"/>
              </a:rPr>
              <a:t>rr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79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9" dirty="0" smtClean="0">
                <a:latin typeface="Verdana"/>
                <a:cs typeface="Verdana"/>
              </a:rPr>
              <a:t> l</a:t>
            </a:r>
            <a:r>
              <a:rPr sz="1800" spc="-10" dirty="0" smtClean="0">
                <a:latin typeface="Verdana"/>
                <a:cs typeface="Verdana"/>
              </a:rPr>
              <a:t>os</a:t>
            </a:r>
            <a:r>
              <a:rPr sz="1800" spc="-6" dirty="0" smtClean="0">
                <a:latin typeface="Verdana"/>
                <a:cs typeface="Verdana"/>
              </a:rPr>
              <a:t> arr</a:t>
            </a:r>
            <a:r>
              <a:rPr sz="1800" spc="-4" dirty="0" smtClean="0">
                <a:latin typeface="Verdana"/>
                <a:cs typeface="Verdana"/>
              </a:rPr>
              <a:t>eg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os,</a:t>
            </a:r>
            <a:r>
              <a:rPr sz="1800" spc="-68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 he</a:t>
            </a:r>
            <a:r>
              <a:rPr sz="1800" spc="-4" dirty="0" smtClean="0">
                <a:latin typeface="Verdana"/>
                <a:cs typeface="Verdana"/>
              </a:rPr>
              <a:t>c</a:t>
            </a:r>
            <a:r>
              <a:rPr sz="1800" spc="0" dirty="0" smtClean="0">
                <a:latin typeface="Verdana"/>
                <a:cs typeface="Verdana"/>
              </a:rPr>
              <a:t>h</a:t>
            </a:r>
            <a:r>
              <a:rPr sz="1800" spc="-25" dirty="0" smtClean="0">
                <a:latin typeface="Verdana"/>
                <a:cs typeface="Verdana"/>
              </a:rPr>
              <a:t>o</a:t>
            </a:r>
            <a:r>
              <a:rPr sz="1800" spc="0" dirty="0" smtClean="0">
                <a:latin typeface="Verdana"/>
                <a:cs typeface="Verdana"/>
              </a:rPr>
              <a:t>,</a:t>
            </a:r>
            <a:r>
              <a:rPr sz="1800" spc="-60" dirty="0" smtClean="0">
                <a:latin typeface="Verdana"/>
                <a:cs typeface="Verdana"/>
              </a:rPr>
              <a:t> 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10" dirty="0" smtClean="0">
                <a:latin typeface="Verdana"/>
                <a:cs typeface="Verdana"/>
              </a:rPr>
              <a:t> forma</a:t>
            </a:r>
            <a:r>
              <a:rPr sz="1800" spc="-6" dirty="0" smtClean="0">
                <a:latin typeface="Verdana"/>
                <a:cs typeface="Verdana"/>
              </a:rPr>
              <a:t> 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4" dirty="0" smtClean="0">
                <a:latin typeface="Verdana"/>
                <a:cs typeface="Verdana"/>
              </a:rPr>
              <a:t>c</a:t>
            </a:r>
            <a:r>
              <a:rPr sz="1800" spc="0" dirty="0" smtClean="0">
                <a:latin typeface="Verdana"/>
                <a:cs typeface="Verdana"/>
              </a:rPr>
              <a:t>ua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76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 man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jar</a:t>
            </a:r>
            <a:r>
              <a:rPr sz="1800" spc="-8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un</a:t>
            </a:r>
            <a:r>
              <a:rPr sz="1800" spc="-22" dirty="0" smtClean="0">
                <a:latin typeface="Verdana"/>
                <a:cs typeface="Verdana"/>
              </a:rPr>
              <a:t> </a:t>
            </a:r>
            <a:r>
              <a:rPr sz="1800" spc="-9" dirty="0" smtClean="0">
                <a:latin typeface="Verdana"/>
                <a:cs typeface="Verdana"/>
              </a:rPr>
              <a:t>arre</a:t>
            </a:r>
            <a:r>
              <a:rPr sz="1800" spc="-16" dirty="0" smtClean="0">
                <a:latin typeface="Verdana"/>
                <a:cs typeface="Verdana"/>
              </a:rPr>
              <a:t>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-35" dirty="0" smtClean="0">
                <a:latin typeface="Verdana"/>
                <a:cs typeface="Verdana"/>
              </a:rPr>
              <a:t>o</a:t>
            </a:r>
            <a:r>
              <a:rPr sz="1800" spc="-6" dirty="0" smtClean="0">
                <a:latin typeface="Verdana"/>
                <a:cs typeface="Verdana"/>
              </a:rPr>
              <a:t>, 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con</a:t>
            </a:r>
            <a:r>
              <a:rPr sz="1800" spc="-1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l</a:t>
            </a:r>
            <a:r>
              <a:rPr sz="1800" spc="1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9" dirty="0" smtClean="0">
                <a:latin typeface="Verdana"/>
                <a:cs typeface="Verdana"/>
              </a:rPr>
              <a:t> </a:t>
            </a:r>
            <a:r>
              <a:rPr sz="1800" spc="-5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ARA (F</a:t>
            </a:r>
            <a:r>
              <a:rPr sz="1800" spc="-4" dirty="0" smtClean="0">
                <a:latin typeface="Verdana"/>
                <a:cs typeface="Verdana"/>
              </a:rPr>
              <a:t>O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-9" dirty="0" smtClean="0">
                <a:latin typeface="Verdana"/>
                <a:cs typeface="Verdana"/>
              </a:rPr>
              <a:t>)</a:t>
            </a:r>
            <a:r>
              <a:rPr sz="1800" spc="0" dirty="0" smtClean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5137" y="2492118"/>
            <a:ext cx="218337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98219" y="2489576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46173" y="2489576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94508" y="2489576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3173" y="3068696"/>
            <a:ext cx="574681" cy="6797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14248" marR="38902"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  <a:p>
            <a:pPr marR="66547">
              <a:lnSpc>
                <a:spcPts val="1200"/>
              </a:lnSpc>
              <a:spcBef>
                <a:spcPts val="43"/>
              </a:spcBef>
            </a:pP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-5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3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29511" y="3068696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61361" y="3068696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91612" y="3068696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23691" y="3068696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82217" y="3500877"/>
            <a:ext cx="1592623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mp</a:t>
            </a:r>
            <a:r>
              <a:rPr sz="1800" spc="-4" dirty="0" smtClean="0">
                <a:latin typeface="Verdana"/>
                <a:cs typeface="Verdana"/>
              </a:rPr>
              <a:t>r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m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-54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4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te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98190" y="3500877"/>
            <a:ext cx="1353507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arr</a:t>
            </a:r>
            <a:r>
              <a:rPr sz="1800" spc="-4" dirty="0" smtClean="0">
                <a:latin typeface="Verdana"/>
                <a:cs typeface="Verdana"/>
              </a:rPr>
              <a:t>eg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57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con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03173" y="3775197"/>
            <a:ext cx="2429507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el c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 </a:t>
            </a:r>
            <a:r>
              <a:rPr sz="1800" spc="0" dirty="0" smtClean="0">
                <a:solidFill>
                  <a:srgbClr val="FF0000"/>
                </a:solidFill>
                <a:latin typeface="Verdana"/>
                <a:cs typeface="Verdana"/>
              </a:rPr>
              <a:t>fo</a:t>
            </a:r>
            <a:r>
              <a:rPr sz="1800" spc="-250" dirty="0" smtClean="0">
                <a:solidFill>
                  <a:srgbClr val="FF0000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,</a:t>
            </a:r>
            <a:r>
              <a:rPr sz="1800" spc="-46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9" dirty="0" smtClean="0">
                <a:latin typeface="Verdana"/>
                <a:cs typeface="Verdana"/>
              </a:rPr>
              <a:t>í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3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as</a:t>
            </a:r>
            <a:r>
              <a:rPr sz="1800" spc="4" dirty="0" smtClean="0">
                <a:latin typeface="Verdana"/>
                <a:cs typeface="Verdana"/>
              </a:rPr>
              <a:t>í</a:t>
            </a:r>
            <a:r>
              <a:rPr sz="1800" spc="0" dirty="0" smtClean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080002" y="4125560"/>
            <a:ext cx="4234585" cy="7086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6575">
              <a:lnSpc>
                <a:spcPts val="1739"/>
              </a:lnSpc>
            </a:pPr>
            <a:r>
              <a:rPr sz="1600" spc="0" dirty="0" smtClean="0">
                <a:latin typeface="Verdana"/>
                <a:cs typeface="Verdana"/>
              </a:rPr>
              <a:t>La</a:t>
            </a:r>
            <a:r>
              <a:rPr sz="1600" spc="-18" dirty="0" smtClean="0">
                <a:latin typeface="Verdana"/>
                <a:cs typeface="Verdana"/>
              </a:rPr>
              <a:t> </a:t>
            </a:r>
            <a:r>
              <a:rPr sz="1600" spc="-29" dirty="0" smtClean="0">
                <a:latin typeface="Verdana"/>
                <a:cs typeface="Verdana"/>
              </a:rPr>
              <a:t>v</a:t>
            </a:r>
            <a:r>
              <a:rPr sz="1600" spc="0" dirty="0" smtClean="0">
                <a:latin typeface="Verdana"/>
                <a:cs typeface="Verdana"/>
              </a:rPr>
              <a:t>ariable</a:t>
            </a:r>
            <a:r>
              <a:rPr sz="1600" spc="-33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de</a:t>
            </a:r>
            <a:r>
              <a:rPr sz="1600" spc="-19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con</a:t>
            </a:r>
            <a:r>
              <a:rPr sz="1600" spc="-4" dirty="0" smtClean="0">
                <a:latin typeface="Verdana"/>
                <a:cs typeface="Verdana"/>
              </a:rPr>
              <a:t>t</a:t>
            </a:r>
            <a:r>
              <a:rPr sz="1600" spc="0" dirty="0" smtClean="0">
                <a:latin typeface="Verdana"/>
                <a:cs typeface="Verdana"/>
              </a:rPr>
              <a:t>r</a:t>
            </a:r>
            <a:r>
              <a:rPr sz="1600" spc="4" dirty="0" smtClean="0">
                <a:latin typeface="Verdana"/>
                <a:cs typeface="Verdana"/>
              </a:rPr>
              <a:t>o</a:t>
            </a:r>
            <a:r>
              <a:rPr sz="1600" spc="0" dirty="0" smtClean="0">
                <a:latin typeface="Verdana"/>
                <a:cs typeface="Verdana"/>
              </a:rPr>
              <a:t>l</a:t>
            </a:r>
            <a:r>
              <a:rPr sz="1600" spc="-40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del</a:t>
            </a:r>
            <a:r>
              <a:rPr sz="1600" spc="-23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c</a:t>
            </a:r>
            <a:r>
              <a:rPr sz="1600" spc="-9" dirty="0" smtClean="0">
                <a:latin typeface="Verdana"/>
                <a:cs typeface="Verdana"/>
              </a:rPr>
              <a:t>i</a:t>
            </a:r>
            <a:r>
              <a:rPr sz="1600" spc="0" dirty="0" smtClean="0">
                <a:latin typeface="Verdana"/>
                <a:cs typeface="Verdana"/>
              </a:rPr>
              <a:t>c</a:t>
            </a:r>
            <a:r>
              <a:rPr sz="1600" spc="-9" dirty="0" smtClean="0">
                <a:latin typeface="Verdana"/>
                <a:cs typeface="Verdana"/>
              </a:rPr>
              <a:t>l</a:t>
            </a:r>
            <a:r>
              <a:rPr sz="1600" spc="0" dirty="0" smtClean="0">
                <a:latin typeface="Verdana"/>
                <a:cs typeface="Verdana"/>
              </a:rPr>
              <a:t>o</a:t>
            </a:r>
            <a:r>
              <a:rPr sz="1600" spc="4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se</a:t>
            </a:r>
            <a:r>
              <a:rPr sz="1600" spc="-17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u</a:t>
            </a:r>
            <a:r>
              <a:rPr sz="1600" spc="-4" dirty="0" smtClean="0">
                <a:latin typeface="Verdana"/>
                <a:cs typeface="Verdana"/>
              </a:rPr>
              <a:t>t</a:t>
            </a:r>
            <a:r>
              <a:rPr sz="1600" spc="0" dirty="0" smtClean="0">
                <a:latin typeface="Verdana"/>
                <a:cs typeface="Verdana"/>
              </a:rPr>
              <a:t>il</a:t>
            </a:r>
            <a:r>
              <a:rPr sz="1600" spc="-19" dirty="0" smtClean="0">
                <a:latin typeface="Verdana"/>
                <a:cs typeface="Verdana"/>
              </a:rPr>
              <a:t>i</a:t>
            </a:r>
            <a:r>
              <a:rPr sz="1600" spc="0" dirty="0" smtClean="0">
                <a:latin typeface="Verdana"/>
                <a:cs typeface="Verdana"/>
              </a:rPr>
              <a:t>za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600" spc="0" dirty="0" smtClean="0">
                <a:latin typeface="Verdana"/>
                <a:cs typeface="Verdana"/>
              </a:rPr>
              <a:t>pa</a:t>
            </a:r>
            <a:r>
              <a:rPr sz="1600" spc="-19" dirty="0" smtClean="0">
                <a:latin typeface="Verdana"/>
                <a:cs typeface="Verdana"/>
              </a:rPr>
              <a:t>r</a:t>
            </a:r>
            <a:r>
              <a:rPr sz="1600" spc="0" dirty="0" smtClean="0">
                <a:latin typeface="Verdana"/>
                <a:cs typeface="Verdana"/>
              </a:rPr>
              <a:t>a</a:t>
            </a:r>
            <a:r>
              <a:rPr sz="1600" spc="-25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ide</a:t>
            </a:r>
            <a:r>
              <a:rPr sz="1600" spc="-9" dirty="0" smtClean="0">
                <a:latin typeface="Verdana"/>
                <a:cs typeface="Verdana"/>
              </a:rPr>
              <a:t>n</a:t>
            </a:r>
            <a:r>
              <a:rPr sz="1600" spc="-4" dirty="0" smtClean="0">
                <a:latin typeface="Verdana"/>
                <a:cs typeface="Verdana"/>
              </a:rPr>
              <a:t>t</a:t>
            </a:r>
            <a:r>
              <a:rPr sz="1600" spc="0" dirty="0" smtClean="0">
                <a:latin typeface="Verdana"/>
                <a:cs typeface="Verdana"/>
              </a:rPr>
              <a:t>ifi</a:t>
            </a:r>
            <a:r>
              <a:rPr sz="1600" spc="-9" dirty="0" smtClean="0">
                <a:latin typeface="Verdana"/>
                <a:cs typeface="Verdana"/>
              </a:rPr>
              <a:t>c</a:t>
            </a:r>
            <a:r>
              <a:rPr sz="1600" spc="0" dirty="0" smtClean="0">
                <a:latin typeface="Verdana"/>
                <a:cs typeface="Verdana"/>
              </a:rPr>
              <a:t>ar</a:t>
            </a:r>
            <a:r>
              <a:rPr sz="1600" spc="-39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las</a:t>
            </a:r>
            <a:r>
              <a:rPr sz="1600" spc="-22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p</a:t>
            </a:r>
            <a:r>
              <a:rPr sz="1600" spc="4" dirty="0" smtClean="0">
                <a:latin typeface="Verdana"/>
                <a:cs typeface="Verdana"/>
              </a:rPr>
              <a:t>o</a:t>
            </a:r>
            <a:r>
              <a:rPr sz="1600" spc="0" dirty="0" smtClean="0">
                <a:latin typeface="Verdana"/>
                <a:cs typeface="Verdana"/>
              </a:rPr>
              <a:t>s</a:t>
            </a:r>
            <a:r>
              <a:rPr sz="1600" spc="-9" dirty="0" smtClean="0">
                <a:latin typeface="Verdana"/>
                <a:cs typeface="Verdana"/>
              </a:rPr>
              <a:t>i</a:t>
            </a:r>
            <a:r>
              <a:rPr sz="1600" spc="0" dirty="0" smtClean="0">
                <a:latin typeface="Verdana"/>
                <a:cs typeface="Verdana"/>
              </a:rPr>
              <a:t>c</a:t>
            </a:r>
            <a:r>
              <a:rPr sz="1600" spc="-9" dirty="0" smtClean="0">
                <a:latin typeface="Verdana"/>
                <a:cs typeface="Verdana"/>
              </a:rPr>
              <a:t>i</a:t>
            </a:r>
            <a:r>
              <a:rPr sz="1600" spc="0" dirty="0" smtClean="0">
                <a:latin typeface="Verdana"/>
                <a:cs typeface="Verdana"/>
              </a:rPr>
              <a:t>ones</a:t>
            </a:r>
            <a:r>
              <a:rPr sz="1600" spc="-27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del</a:t>
            </a:r>
            <a:r>
              <a:rPr sz="1600" spc="-23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ar</a:t>
            </a:r>
            <a:r>
              <a:rPr sz="1600" spc="4" dirty="0" smtClean="0">
                <a:latin typeface="Verdana"/>
                <a:cs typeface="Verdana"/>
              </a:rPr>
              <a:t>r</a:t>
            </a:r>
            <a:r>
              <a:rPr sz="1600" spc="0" dirty="0" smtClean="0">
                <a:latin typeface="Verdana"/>
                <a:cs typeface="Verdana"/>
              </a:rPr>
              <a:t>eglo p</a:t>
            </a:r>
            <a:r>
              <a:rPr sz="1600" spc="4" dirty="0" smtClean="0">
                <a:latin typeface="Verdana"/>
                <a:cs typeface="Verdana"/>
              </a:rPr>
              <a:t>o</a:t>
            </a:r>
            <a:r>
              <a:rPr sz="1600" spc="0" dirty="0" smtClean="0">
                <a:latin typeface="Verdana"/>
                <a:cs typeface="Verdana"/>
              </a:rPr>
              <a:t>r</a:t>
            </a:r>
            <a:r>
              <a:rPr sz="1600" spc="-11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e</a:t>
            </a:r>
            <a:r>
              <a:rPr sz="1600" spc="-4" dirty="0" smtClean="0">
                <a:latin typeface="Verdana"/>
                <a:cs typeface="Verdana"/>
              </a:rPr>
              <a:t>s</a:t>
            </a:r>
            <a:r>
              <a:rPr sz="1600" spc="0" dirty="0" smtClean="0">
                <a:latin typeface="Verdana"/>
                <a:cs typeface="Verdana"/>
              </a:rPr>
              <a:t>o</a:t>
            </a:r>
            <a:r>
              <a:rPr sz="1600" spc="-12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se</a:t>
            </a:r>
            <a:r>
              <a:rPr sz="1600" spc="-17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in</a:t>
            </a:r>
            <a:r>
              <a:rPr sz="1600" spc="-14" dirty="0" smtClean="0">
                <a:latin typeface="Verdana"/>
                <a:cs typeface="Verdana"/>
              </a:rPr>
              <a:t>i</a:t>
            </a:r>
            <a:r>
              <a:rPr sz="1600" spc="0" dirty="0" smtClean="0">
                <a:latin typeface="Verdana"/>
                <a:cs typeface="Verdana"/>
              </a:rPr>
              <a:t>c</a:t>
            </a:r>
            <a:r>
              <a:rPr sz="1600" spc="-9" dirty="0" smtClean="0">
                <a:latin typeface="Verdana"/>
                <a:cs typeface="Verdana"/>
              </a:rPr>
              <a:t>i</a:t>
            </a:r>
            <a:r>
              <a:rPr sz="1600" spc="0" dirty="0" smtClean="0">
                <a:latin typeface="Verdana"/>
                <a:cs typeface="Verdana"/>
              </a:rPr>
              <a:t>a</a:t>
            </a:r>
            <a:r>
              <a:rPr sz="1600" spc="-16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en</a:t>
            </a:r>
            <a:r>
              <a:rPr sz="1600" spc="-14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0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03173" y="4598158"/>
            <a:ext cx="3363846" cy="79654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53848"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for</a:t>
            </a:r>
            <a:r>
              <a:rPr sz="1800" spc="-2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(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nt</a:t>
            </a:r>
            <a:r>
              <a:rPr sz="1800" spc="-18" dirty="0" smtClean="0">
                <a:latin typeface="Verdana"/>
                <a:cs typeface="Verdana"/>
              </a:rPr>
              <a:t> 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=0; 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&lt;5;</a:t>
            </a:r>
            <a:r>
              <a:rPr sz="1800" spc="9" dirty="0" smtClean="0">
                <a:latin typeface="Verdana"/>
                <a:cs typeface="Verdana"/>
              </a:rPr>
              <a:t> i</a:t>
            </a:r>
            <a:r>
              <a:rPr sz="1800" spc="0" dirty="0" smtClean="0">
                <a:latin typeface="Verdana"/>
                <a:cs typeface="Verdana"/>
              </a:rPr>
              <a:t>+</a:t>
            </a:r>
            <a:r>
              <a:rPr sz="1800" spc="4" dirty="0" smtClean="0">
                <a:latin typeface="Verdana"/>
                <a:cs typeface="Verdana"/>
              </a:rPr>
              <a:t>+</a:t>
            </a:r>
            <a:r>
              <a:rPr sz="1800" spc="0" dirty="0" smtClean="0">
                <a:latin typeface="Verdana"/>
                <a:cs typeface="Verdana"/>
              </a:rPr>
              <a:t>){</a:t>
            </a:r>
            <a:endParaRPr sz="1800">
              <a:latin typeface="Verdana"/>
              <a:cs typeface="Verdana"/>
            </a:endParaRPr>
          </a:p>
          <a:p>
            <a:pPr marL="405383">
              <a:lnSpc>
                <a:spcPct val="100000"/>
              </a:lnSpc>
            </a:pPr>
            <a:r>
              <a:rPr sz="1800" spc="-19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yst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m</a:t>
            </a:r>
            <a:r>
              <a:rPr sz="1800" spc="4" dirty="0" smtClean="0">
                <a:latin typeface="Verdana"/>
                <a:cs typeface="Verdana"/>
              </a:rPr>
              <a:t>.</a:t>
            </a:r>
            <a:r>
              <a:rPr sz="1800" spc="0" dirty="0" smtClean="0">
                <a:latin typeface="Verdana"/>
                <a:cs typeface="Verdana"/>
              </a:rPr>
              <a:t>out.pr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nt</a:t>
            </a:r>
            <a:r>
              <a:rPr sz="1800" spc="9" dirty="0" smtClean="0">
                <a:latin typeface="Verdana"/>
                <a:cs typeface="Verdana"/>
              </a:rPr>
              <a:t>ln</a:t>
            </a:r>
            <a:r>
              <a:rPr sz="1800" spc="-14" dirty="0" smtClean="0">
                <a:latin typeface="Verdana"/>
                <a:cs typeface="Verdana"/>
              </a:rPr>
              <a:t>(</a:t>
            </a:r>
            <a:r>
              <a:rPr sz="1800" spc="0" dirty="0" smtClean="0">
                <a:latin typeface="Verdana"/>
                <a:cs typeface="Verdana"/>
              </a:rPr>
              <a:t>K[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]</a:t>
            </a:r>
            <a:r>
              <a:rPr sz="1800" spc="-14" dirty="0" smtClean="0">
                <a:latin typeface="Verdana"/>
                <a:cs typeface="Verdana"/>
              </a:rPr>
              <a:t>)</a:t>
            </a:r>
            <a:r>
              <a:rPr sz="1800" spc="0" dirty="0" smtClean="0">
                <a:latin typeface="Verdana"/>
                <a:cs typeface="Verdana"/>
              </a:rPr>
              <a:t>;</a:t>
            </a:r>
            <a:endParaRPr sz="1800">
              <a:latin typeface="Verdana"/>
              <a:cs typeface="Verdana"/>
            </a:endParaRPr>
          </a:p>
          <a:p>
            <a:pPr marR="53848"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}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63975" y="5380955"/>
            <a:ext cx="4794519" cy="70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6575">
              <a:lnSpc>
                <a:spcPts val="1739"/>
              </a:lnSpc>
            </a:pPr>
            <a:r>
              <a:rPr sz="1600" spc="0" dirty="0" smtClean="0">
                <a:latin typeface="Verdana"/>
                <a:cs typeface="Verdana"/>
              </a:rPr>
              <a:t>El</a:t>
            </a:r>
            <a:r>
              <a:rPr sz="1600" spc="-14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c</a:t>
            </a:r>
            <a:r>
              <a:rPr sz="1600" spc="-9" dirty="0" smtClean="0">
                <a:latin typeface="Verdana"/>
                <a:cs typeface="Verdana"/>
              </a:rPr>
              <a:t>i</a:t>
            </a:r>
            <a:r>
              <a:rPr sz="1600" spc="0" dirty="0" smtClean="0">
                <a:latin typeface="Verdana"/>
                <a:cs typeface="Verdana"/>
              </a:rPr>
              <a:t>c</a:t>
            </a:r>
            <a:r>
              <a:rPr sz="1600" spc="-9" dirty="0" smtClean="0">
                <a:latin typeface="Verdana"/>
                <a:cs typeface="Verdana"/>
              </a:rPr>
              <a:t>l</a:t>
            </a:r>
            <a:r>
              <a:rPr sz="1600" spc="0" dirty="0" smtClean="0">
                <a:latin typeface="Verdana"/>
                <a:cs typeface="Verdana"/>
              </a:rPr>
              <a:t>o </a:t>
            </a:r>
            <a:r>
              <a:rPr sz="1600" spc="0" dirty="0" smtClean="0">
                <a:solidFill>
                  <a:srgbClr val="FF0000"/>
                </a:solidFill>
                <a:latin typeface="Verdana"/>
                <a:cs typeface="Verdana"/>
              </a:rPr>
              <a:t>f</a:t>
            </a:r>
            <a:r>
              <a:rPr sz="1600" spc="4" dirty="0" smtClean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1600" spc="0" dirty="0" smtClean="0">
                <a:solidFill>
                  <a:srgbClr val="FF0000"/>
                </a:solidFill>
                <a:latin typeface="Verdana"/>
                <a:cs typeface="Verdana"/>
              </a:rPr>
              <a:t>r</a:t>
            </a:r>
            <a:r>
              <a:rPr sz="1600" spc="-2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ll</a:t>
            </a:r>
            <a:r>
              <a:rPr sz="1600" spc="-14" dirty="0" smtClean="0">
                <a:latin typeface="Verdana"/>
                <a:cs typeface="Verdana"/>
              </a:rPr>
              <a:t>e</a:t>
            </a:r>
            <a:r>
              <a:rPr sz="1600" spc="0" dirty="0" smtClean="0">
                <a:latin typeface="Verdana"/>
                <a:cs typeface="Verdana"/>
              </a:rPr>
              <a:t>ga</a:t>
            </a:r>
            <a:r>
              <a:rPr sz="1600" spc="-22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ha</a:t>
            </a:r>
            <a:r>
              <a:rPr sz="1600" spc="-4" dirty="0" smtClean="0">
                <a:latin typeface="Verdana"/>
                <a:cs typeface="Verdana"/>
              </a:rPr>
              <a:t>st</a:t>
            </a:r>
            <a:r>
              <a:rPr sz="1600" spc="0" dirty="0" smtClean="0">
                <a:latin typeface="Verdana"/>
                <a:cs typeface="Verdana"/>
              </a:rPr>
              <a:t>a</a:t>
            </a:r>
            <a:r>
              <a:rPr sz="1600" spc="-18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el</a:t>
            </a:r>
            <a:r>
              <a:rPr sz="1600" spc="-23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ta</a:t>
            </a:r>
            <a:r>
              <a:rPr sz="1600" spc="-4" dirty="0" smtClean="0">
                <a:latin typeface="Verdana"/>
                <a:cs typeface="Verdana"/>
              </a:rPr>
              <a:t>m</a:t>
            </a:r>
            <a:r>
              <a:rPr sz="1600" spc="0" dirty="0" smtClean="0">
                <a:latin typeface="Verdana"/>
                <a:cs typeface="Verdana"/>
              </a:rPr>
              <a:t>año</a:t>
            </a:r>
            <a:r>
              <a:rPr sz="1600" spc="-35" dirty="0" smtClean="0">
                <a:latin typeface="Verdana"/>
                <a:cs typeface="Verdana"/>
              </a:rPr>
              <a:t> </a:t>
            </a:r>
            <a:r>
              <a:rPr sz="1600" spc="-4" dirty="0" smtClean="0">
                <a:latin typeface="Verdana"/>
                <a:cs typeface="Verdana"/>
              </a:rPr>
              <a:t>m</a:t>
            </a:r>
            <a:r>
              <a:rPr sz="1600" spc="0" dirty="0" smtClean="0">
                <a:latin typeface="Verdana"/>
                <a:cs typeface="Verdana"/>
              </a:rPr>
              <a:t>áximo</a:t>
            </a:r>
            <a:r>
              <a:rPr sz="1600" spc="-19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del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600" spc="0" dirty="0" smtClean="0">
                <a:latin typeface="Verdana"/>
                <a:cs typeface="Verdana"/>
              </a:rPr>
              <a:t>ar</a:t>
            </a:r>
            <a:r>
              <a:rPr sz="1600" spc="4" dirty="0" smtClean="0">
                <a:latin typeface="Verdana"/>
                <a:cs typeface="Verdana"/>
              </a:rPr>
              <a:t>r</a:t>
            </a:r>
            <a:r>
              <a:rPr sz="1600" spc="0" dirty="0" smtClean="0">
                <a:latin typeface="Verdana"/>
                <a:cs typeface="Verdana"/>
              </a:rPr>
              <a:t>eglo</a:t>
            </a:r>
            <a:r>
              <a:rPr sz="1600" spc="-36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y</a:t>
            </a:r>
            <a:r>
              <a:rPr sz="1600" spc="-9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co</a:t>
            </a:r>
            <a:r>
              <a:rPr sz="1600" spc="-4" dirty="0" smtClean="0">
                <a:latin typeface="Verdana"/>
                <a:cs typeface="Verdana"/>
              </a:rPr>
              <a:t>m</a:t>
            </a:r>
            <a:r>
              <a:rPr sz="1600" spc="0" dirty="0" smtClean="0">
                <a:latin typeface="Verdana"/>
                <a:cs typeface="Verdana"/>
              </a:rPr>
              <a:t>o</a:t>
            </a:r>
            <a:r>
              <a:rPr sz="1600" spc="-18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in</a:t>
            </a:r>
            <a:r>
              <a:rPr sz="1600" spc="-14" dirty="0" smtClean="0">
                <a:latin typeface="Verdana"/>
                <a:cs typeface="Verdana"/>
              </a:rPr>
              <a:t>i</a:t>
            </a:r>
            <a:r>
              <a:rPr sz="1600" spc="0" dirty="0" smtClean="0">
                <a:latin typeface="Verdana"/>
                <a:cs typeface="Verdana"/>
              </a:rPr>
              <a:t>c</a:t>
            </a:r>
            <a:r>
              <a:rPr sz="1600" spc="-9" dirty="0" smtClean="0">
                <a:latin typeface="Verdana"/>
                <a:cs typeface="Verdana"/>
              </a:rPr>
              <a:t>i</a:t>
            </a:r>
            <a:r>
              <a:rPr sz="1600" spc="0" dirty="0" smtClean="0">
                <a:latin typeface="Verdana"/>
                <a:cs typeface="Verdana"/>
              </a:rPr>
              <a:t>a</a:t>
            </a:r>
            <a:r>
              <a:rPr sz="1600" spc="-6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en</a:t>
            </a:r>
            <a:r>
              <a:rPr sz="1600" spc="-19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0</a:t>
            </a:r>
            <a:r>
              <a:rPr sz="1600" spc="-10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t</a:t>
            </a:r>
            <a:r>
              <a:rPr sz="1600" spc="-4" dirty="0" smtClean="0">
                <a:latin typeface="Verdana"/>
                <a:cs typeface="Verdana"/>
              </a:rPr>
              <a:t>e</a:t>
            </a:r>
            <a:r>
              <a:rPr sz="1600" spc="0" dirty="0" smtClean="0">
                <a:latin typeface="Verdana"/>
                <a:cs typeface="Verdana"/>
              </a:rPr>
              <a:t>rmi</a:t>
            </a:r>
            <a:r>
              <a:rPr sz="1600" spc="-9" dirty="0" smtClean="0">
                <a:latin typeface="Verdana"/>
                <a:cs typeface="Verdana"/>
              </a:rPr>
              <a:t>n</a:t>
            </a:r>
            <a:r>
              <a:rPr sz="1600" spc="0" dirty="0" smtClean="0">
                <a:latin typeface="Verdana"/>
                <a:cs typeface="Verdana"/>
              </a:rPr>
              <a:t>a</a:t>
            </a:r>
            <a:r>
              <a:rPr sz="1600" spc="-37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c</a:t>
            </a:r>
            <a:r>
              <a:rPr sz="1600" spc="-4" dirty="0" smtClean="0">
                <a:latin typeface="Verdana"/>
                <a:cs typeface="Verdana"/>
              </a:rPr>
              <a:t>u</a:t>
            </a:r>
            <a:r>
              <a:rPr sz="1600" spc="0" dirty="0" smtClean="0">
                <a:latin typeface="Verdana"/>
                <a:cs typeface="Verdana"/>
              </a:rPr>
              <a:t>ando</a:t>
            </a:r>
            <a:r>
              <a:rPr sz="1600" spc="-27" dirty="0" smtClean="0">
                <a:latin typeface="Verdana"/>
                <a:cs typeface="Verdana"/>
              </a:rPr>
              <a:t> </a:t>
            </a:r>
            <a:r>
              <a:rPr sz="1600" spc="0" dirty="0" smtClean="0">
                <a:latin typeface="Verdana"/>
                <a:cs typeface="Verdana"/>
              </a:rPr>
              <a:t>s</a:t>
            </a:r>
            <a:r>
              <a:rPr sz="1600" spc="-4" dirty="0" smtClean="0">
                <a:latin typeface="Verdana"/>
                <a:cs typeface="Verdana"/>
              </a:rPr>
              <a:t>e</a:t>
            </a:r>
            <a:r>
              <a:rPr sz="1600" spc="0" dirty="0" smtClean="0">
                <a:latin typeface="Verdana"/>
                <a:cs typeface="Verdana"/>
              </a:rPr>
              <a:t>a 5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03173" y="5695768"/>
            <a:ext cx="103978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771F28"/>
                </a:solidFill>
                <a:latin typeface="Verdana"/>
                <a:cs typeface="Verdana"/>
              </a:rPr>
              <a:t>Im</a:t>
            </a:r>
            <a:r>
              <a:rPr sz="1800" spc="-4" dirty="0" smtClean="0">
                <a:solidFill>
                  <a:srgbClr val="771F28"/>
                </a:solidFill>
                <a:latin typeface="Verdana"/>
                <a:cs typeface="Verdana"/>
              </a:rPr>
              <a:t>p</a:t>
            </a:r>
            <a:r>
              <a:rPr sz="1800" spc="0" dirty="0" smtClean="0">
                <a:solidFill>
                  <a:srgbClr val="771F28"/>
                </a:solidFill>
                <a:latin typeface="Verdana"/>
                <a:cs typeface="Verdana"/>
              </a:rPr>
              <a:t>r</a:t>
            </a:r>
            <a:r>
              <a:rPr sz="1800" spc="9" dirty="0" smtClean="0">
                <a:solidFill>
                  <a:srgbClr val="771F28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771F28"/>
                </a:solidFill>
                <a:latin typeface="Verdana"/>
                <a:cs typeface="Verdana"/>
              </a:rPr>
              <a:t>me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918080" y="5695768"/>
            <a:ext cx="212894" cy="796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874">
              <a:lnSpc>
                <a:spcPts val="1950"/>
              </a:lnSpc>
            </a:pPr>
            <a:r>
              <a:rPr sz="1800" spc="0" dirty="0" smtClean="0">
                <a:solidFill>
                  <a:srgbClr val="771F28"/>
                </a:solidFill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solidFill>
                  <a:srgbClr val="771F28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solidFill>
                  <a:srgbClr val="771F28"/>
                </a:solidFill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5695" y="2318003"/>
            <a:ext cx="784860" cy="7863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63395" y="2318003"/>
            <a:ext cx="784860" cy="7863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11096" y="2318003"/>
            <a:ext cx="784859" cy="7863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58796" y="2318003"/>
            <a:ext cx="786383" cy="7863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08020" y="2318003"/>
            <a:ext cx="784859" cy="7863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48684" y="2001012"/>
            <a:ext cx="4989575" cy="17983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18787" y="2246375"/>
            <a:ext cx="4649723" cy="13609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20311" y="2034540"/>
            <a:ext cx="4846320" cy="165506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20311" y="2034540"/>
            <a:ext cx="4846320" cy="1655064"/>
          </a:xfrm>
          <a:custGeom>
            <a:avLst/>
            <a:gdLst/>
            <a:ahLst/>
            <a:cxnLst/>
            <a:rect l="l" t="t" r="r" b="b"/>
            <a:pathLst>
              <a:path w="4846319" h="1655064">
                <a:moveTo>
                  <a:pt x="0" y="275844"/>
                </a:moveTo>
                <a:lnTo>
                  <a:pt x="3608" y="231087"/>
                </a:lnTo>
                <a:lnTo>
                  <a:pt x="14057" y="188634"/>
                </a:lnTo>
                <a:lnTo>
                  <a:pt x="30778" y="149053"/>
                </a:lnTo>
                <a:lnTo>
                  <a:pt x="53205" y="112910"/>
                </a:lnTo>
                <a:lnTo>
                  <a:pt x="80771" y="80771"/>
                </a:lnTo>
                <a:lnTo>
                  <a:pt x="112910" y="53205"/>
                </a:lnTo>
                <a:lnTo>
                  <a:pt x="149053" y="30778"/>
                </a:lnTo>
                <a:lnTo>
                  <a:pt x="188634" y="14057"/>
                </a:lnTo>
                <a:lnTo>
                  <a:pt x="231087" y="3608"/>
                </a:lnTo>
                <a:lnTo>
                  <a:pt x="275843" y="0"/>
                </a:lnTo>
                <a:lnTo>
                  <a:pt x="4570476" y="0"/>
                </a:lnTo>
                <a:lnTo>
                  <a:pt x="4615232" y="3608"/>
                </a:lnTo>
                <a:lnTo>
                  <a:pt x="4657685" y="14057"/>
                </a:lnTo>
                <a:lnTo>
                  <a:pt x="4697266" y="30778"/>
                </a:lnTo>
                <a:lnTo>
                  <a:pt x="4733409" y="53205"/>
                </a:lnTo>
                <a:lnTo>
                  <a:pt x="4765547" y="80772"/>
                </a:lnTo>
                <a:lnTo>
                  <a:pt x="4793114" y="112910"/>
                </a:lnTo>
                <a:lnTo>
                  <a:pt x="4815541" y="149053"/>
                </a:lnTo>
                <a:lnTo>
                  <a:pt x="4832262" y="188634"/>
                </a:lnTo>
                <a:lnTo>
                  <a:pt x="4842711" y="231087"/>
                </a:lnTo>
                <a:lnTo>
                  <a:pt x="4846320" y="275844"/>
                </a:lnTo>
                <a:lnTo>
                  <a:pt x="4846320" y="1379220"/>
                </a:lnTo>
                <a:lnTo>
                  <a:pt x="4842711" y="1423976"/>
                </a:lnTo>
                <a:lnTo>
                  <a:pt x="4832262" y="1466429"/>
                </a:lnTo>
                <a:lnTo>
                  <a:pt x="4815541" y="1506010"/>
                </a:lnTo>
                <a:lnTo>
                  <a:pt x="4793114" y="1542153"/>
                </a:lnTo>
                <a:lnTo>
                  <a:pt x="4765547" y="1574292"/>
                </a:lnTo>
                <a:lnTo>
                  <a:pt x="4733409" y="1601858"/>
                </a:lnTo>
                <a:lnTo>
                  <a:pt x="4697266" y="1624285"/>
                </a:lnTo>
                <a:lnTo>
                  <a:pt x="4657685" y="1641006"/>
                </a:lnTo>
                <a:lnTo>
                  <a:pt x="4615232" y="1651455"/>
                </a:lnTo>
                <a:lnTo>
                  <a:pt x="4570476" y="1655064"/>
                </a:lnTo>
                <a:lnTo>
                  <a:pt x="275843" y="1655064"/>
                </a:lnTo>
                <a:lnTo>
                  <a:pt x="231087" y="1651455"/>
                </a:lnTo>
                <a:lnTo>
                  <a:pt x="188634" y="1641006"/>
                </a:lnTo>
                <a:lnTo>
                  <a:pt x="149053" y="1624285"/>
                </a:lnTo>
                <a:lnTo>
                  <a:pt x="112910" y="1601858"/>
                </a:lnTo>
                <a:lnTo>
                  <a:pt x="80772" y="1574292"/>
                </a:lnTo>
                <a:lnTo>
                  <a:pt x="53205" y="1542153"/>
                </a:lnTo>
                <a:lnTo>
                  <a:pt x="30778" y="1506010"/>
                </a:lnTo>
                <a:lnTo>
                  <a:pt x="14057" y="1466429"/>
                </a:lnTo>
                <a:lnTo>
                  <a:pt x="3608" y="1423976"/>
                </a:lnTo>
                <a:lnTo>
                  <a:pt x="0" y="1379220"/>
                </a:lnTo>
                <a:lnTo>
                  <a:pt x="0" y="275844"/>
                </a:lnTo>
                <a:close/>
              </a:path>
            </a:pathLst>
          </a:custGeom>
          <a:ln w="9143">
            <a:solidFill>
              <a:srgbClr val="DB9D3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55720" y="4838699"/>
            <a:ext cx="928115" cy="92964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39155" y="4838699"/>
            <a:ext cx="784860" cy="7848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86855" y="4838699"/>
            <a:ext cx="786383" cy="78486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36080" y="4838699"/>
            <a:ext cx="784859" cy="78486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83780" y="4838699"/>
            <a:ext cx="784859" cy="78486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031480" y="4838699"/>
            <a:ext cx="784859" cy="7848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91209" y="1209119"/>
            <a:ext cx="1750935" cy="6915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27942"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Fo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ma</a:t>
            </a:r>
            <a:r>
              <a:rPr sz="2400" b="1" spc="215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de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repet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i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t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i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vo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59329" y="1209119"/>
            <a:ext cx="1058825" cy="6915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047"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400" b="1" spc="14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enar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F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84421" y="1209119"/>
            <a:ext cx="3977799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u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n</a:t>
            </a:r>
            <a:r>
              <a:rPr sz="2400" b="1" spc="249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arreglo</a:t>
            </a:r>
            <a:r>
              <a:rPr sz="2400" b="1" spc="152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c</a:t>
            </a: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n</a:t>
            </a:r>
            <a:r>
              <a:rPr sz="2400" b="1" spc="21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14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400" b="1" spc="230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cic</a:t>
            </a: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92778" y="2345887"/>
            <a:ext cx="4353696" cy="10494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2003">
              <a:lnSpc>
                <a:spcPts val="1540"/>
              </a:lnSpc>
            </a:pPr>
            <a:r>
              <a:rPr sz="1400" spc="14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nt</a:t>
            </a:r>
            <a:r>
              <a:rPr sz="1400" spc="-14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K[] =</a:t>
            </a:r>
            <a:r>
              <a:rPr sz="1400" spc="-9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new</a:t>
            </a:r>
            <a:r>
              <a:rPr sz="1400" spc="487" dirty="0" smtClean="0">
                <a:latin typeface="Verdana"/>
                <a:cs typeface="Verdana"/>
              </a:rPr>
              <a:t> </a:t>
            </a:r>
            <a:r>
              <a:rPr sz="1400" spc="9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nt[</a:t>
            </a:r>
            <a:r>
              <a:rPr sz="1400" spc="-4" dirty="0" smtClean="0">
                <a:latin typeface="Verdana"/>
                <a:cs typeface="Verdana"/>
              </a:rPr>
              <a:t>5</a:t>
            </a:r>
            <a:r>
              <a:rPr sz="1400" spc="0" dirty="0" smtClean="0">
                <a:latin typeface="Verdana"/>
                <a:cs typeface="Verdana"/>
              </a:rPr>
              <a:t>];</a:t>
            </a:r>
            <a:endParaRPr sz="1400">
              <a:latin typeface="Verdana"/>
              <a:cs typeface="Verdana"/>
            </a:endParaRPr>
          </a:p>
          <a:p>
            <a:pPr marR="32003">
              <a:lnSpc>
                <a:spcPct val="100000"/>
              </a:lnSpc>
            </a:pPr>
            <a:r>
              <a:rPr sz="1400" spc="0" dirty="0" smtClean="0">
                <a:latin typeface="Verdana"/>
                <a:cs typeface="Verdana"/>
              </a:rPr>
              <a:t>for</a:t>
            </a:r>
            <a:r>
              <a:rPr sz="1400" spc="-9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(</a:t>
            </a:r>
            <a:r>
              <a:rPr sz="1400" spc="9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nt</a:t>
            </a:r>
            <a:r>
              <a:rPr sz="1400" spc="-14" dirty="0" smtClean="0">
                <a:latin typeface="Verdana"/>
                <a:cs typeface="Verdana"/>
              </a:rPr>
              <a:t> </a:t>
            </a:r>
            <a:r>
              <a:rPr sz="1400" spc="9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=0;</a:t>
            </a:r>
            <a:r>
              <a:rPr sz="1400" spc="-14" dirty="0" smtClean="0">
                <a:latin typeface="Verdana"/>
                <a:cs typeface="Verdana"/>
              </a:rPr>
              <a:t> </a:t>
            </a:r>
            <a:r>
              <a:rPr sz="1400" spc="9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&lt;5;</a:t>
            </a:r>
            <a:r>
              <a:rPr sz="1400" spc="-14" dirty="0" smtClean="0">
                <a:latin typeface="Verdana"/>
                <a:cs typeface="Verdana"/>
              </a:rPr>
              <a:t> </a:t>
            </a:r>
            <a:r>
              <a:rPr sz="1400" spc="9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+</a:t>
            </a:r>
            <a:r>
              <a:rPr sz="1400" spc="4" dirty="0" smtClean="0">
                <a:latin typeface="Verdana"/>
                <a:cs typeface="Verdana"/>
              </a:rPr>
              <a:t>+</a:t>
            </a:r>
            <a:r>
              <a:rPr sz="1400" spc="0" dirty="0" smtClean="0">
                <a:latin typeface="Verdana"/>
                <a:cs typeface="Verdana"/>
              </a:rPr>
              <a:t>){</a:t>
            </a:r>
            <a:endParaRPr sz="1400">
              <a:latin typeface="Verdana"/>
              <a:cs typeface="Verdana"/>
            </a:endParaRPr>
          </a:p>
          <a:p>
            <a:pPr marL="742569" indent="-556260">
              <a:lnSpc>
                <a:spcPct val="100000"/>
              </a:lnSpc>
            </a:pPr>
            <a:r>
              <a:rPr sz="1400" spc="0" dirty="0" smtClean="0">
                <a:latin typeface="Verdana"/>
                <a:cs typeface="Verdana"/>
              </a:rPr>
              <a:t>K[</a:t>
            </a:r>
            <a:r>
              <a:rPr sz="1400" spc="4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]</a:t>
            </a:r>
            <a:r>
              <a:rPr sz="1400" spc="-14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= JOpt</a:t>
            </a:r>
            <a:r>
              <a:rPr sz="1400" spc="4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on</a:t>
            </a:r>
            <a:r>
              <a:rPr sz="1400" spc="-29" dirty="0" smtClean="0">
                <a:latin typeface="Verdana"/>
                <a:cs typeface="Verdana"/>
              </a:rPr>
              <a:t>P</a:t>
            </a:r>
            <a:r>
              <a:rPr sz="1400" spc="0" dirty="0" smtClean="0">
                <a:latin typeface="Verdana"/>
                <a:cs typeface="Verdana"/>
              </a:rPr>
              <a:t>a</a:t>
            </a:r>
            <a:r>
              <a:rPr sz="1400" spc="-4" dirty="0" smtClean="0">
                <a:latin typeface="Verdana"/>
                <a:cs typeface="Verdana"/>
              </a:rPr>
              <a:t>n</a:t>
            </a:r>
            <a:r>
              <a:rPr sz="1400" spc="0" dirty="0" smtClean="0">
                <a:latin typeface="Verdana"/>
                <a:cs typeface="Verdana"/>
              </a:rPr>
              <a:t>e</a:t>
            </a:r>
            <a:r>
              <a:rPr sz="1400" spc="9" dirty="0" smtClean="0">
                <a:latin typeface="Verdana"/>
                <a:cs typeface="Verdana"/>
              </a:rPr>
              <a:t>.</a:t>
            </a:r>
            <a:r>
              <a:rPr sz="1400" spc="0" dirty="0" smtClean="0">
                <a:latin typeface="Verdana"/>
                <a:cs typeface="Verdana"/>
              </a:rPr>
              <a:t>showInp</a:t>
            </a:r>
            <a:r>
              <a:rPr sz="1400" spc="-9" dirty="0" smtClean="0">
                <a:latin typeface="Verdana"/>
                <a:cs typeface="Verdana"/>
              </a:rPr>
              <a:t>u</a:t>
            </a:r>
            <a:r>
              <a:rPr sz="1400" spc="0" dirty="0" smtClean="0">
                <a:latin typeface="Verdana"/>
                <a:cs typeface="Verdana"/>
              </a:rPr>
              <a:t>tDi</a:t>
            </a:r>
            <a:r>
              <a:rPr sz="1400" spc="-9" dirty="0" smtClean="0">
                <a:latin typeface="Verdana"/>
                <a:cs typeface="Verdana"/>
              </a:rPr>
              <a:t>a</a:t>
            </a:r>
            <a:r>
              <a:rPr sz="1400" spc="0" dirty="0" smtClean="0">
                <a:latin typeface="Verdana"/>
                <a:cs typeface="Verdana"/>
              </a:rPr>
              <a:t>lo</a:t>
            </a:r>
            <a:r>
              <a:rPr sz="1400" spc="4" dirty="0" smtClean="0">
                <a:latin typeface="Verdana"/>
                <a:cs typeface="Verdana"/>
              </a:rPr>
              <a:t>g</a:t>
            </a:r>
            <a:r>
              <a:rPr sz="1400" spc="0" dirty="0" smtClean="0">
                <a:latin typeface="Verdana"/>
                <a:cs typeface="Verdana"/>
              </a:rPr>
              <a:t>(</a:t>
            </a:r>
            <a:r>
              <a:rPr sz="1400" spc="-9" dirty="0" smtClean="0">
                <a:latin typeface="Verdana"/>
                <a:cs typeface="Verdana"/>
              </a:rPr>
              <a:t>“</a:t>
            </a:r>
            <a:r>
              <a:rPr sz="1400" spc="0" dirty="0" smtClean="0">
                <a:latin typeface="Verdana"/>
                <a:cs typeface="Verdana"/>
              </a:rPr>
              <a:t>Ingr</a:t>
            </a:r>
            <a:r>
              <a:rPr sz="1400" spc="4" dirty="0" smtClean="0">
                <a:latin typeface="Verdana"/>
                <a:cs typeface="Verdana"/>
              </a:rPr>
              <a:t>e</a:t>
            </a:r>
            <a:r>
              <a:rPr sz="1400" spc="-9" dirty="0" smtClean="0">
                <a:latin typeface="Verdana"/>
                <a:cs typeface="Verdana"/>
              </a:rPr>
              <a:t>s</a:t>
            </a:r>
            <a:r>
              <a:rPr sz="1400" spc="0" dirty="0" smtClean="0">
                <a:latin typeface="Verdana"/>
                <a:cs typeface="Verdana"/>
              </a:rPr>
              <a:t>e el </a:t>
            </a:r>
            <a:r>
              <a:rPr sz="1400" spc="-25" dirty="0" smtClean="0">
                <a:latin typeface="Verdana"/>
                <a:cs typeface="Verdana"/>
              </a:rPr>
              <a:t>v</a:t>
            </a:r>
            <a:r>
              <a:rPr sz="1400" spc="0" dirty="0" smtClean="0">
                <a:latin typeface="Verdana"/>
                <a:cs typeface="Verdana"/>
              </a:rPr>
              <a:t>a</a:t>
            </a:r>
            <a:r>
              <a:rPr sz="1400" spc="9" dirty="0" smtClean="0">
                <a:latin typeface="Verdana"/>
                <a:cs typeface="Verdana"/>
              </a:rPr>
              <a:t>l</a:t>
            </a:r>
            <a:r>
              <a:rPr sz="1400" spc="0" dirty="0" smtClean="0">
                <a:latin typeface="Verdana"/>
                <a:cs typeface="Verdana"/>
              </a:rPr>
              <a:t>or</a:t>
            </a:r>
            <a:r>
              <a:rPr sz="1400" spc="-25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d</a:t>
            </a:r>
            <a:r>
              <a:rPr sz="1400" spc="4" dirty="0" smtClean="0">
                <a:latin typeface="Verdana"/>
                <a:cs typeface="Verdana"/>
              </a:rPr>
              <a:t>e</a:t>
            </a:r>
            <a:r>
              <a:rPr sz="1400" spc="0" dirty="0" smtClean="0">
                <a:latin typeface="Verdana"/>
                <a:cs typeface="Verdana"/>
              </a:rPr>
              <a:t>l</a:t>
            </a:r>
            <a:r>
              <a:rPr sz="1400" spc="-3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arreg</a:t>
            </a:r>
            <a:r>
              <a:rPr sz="1400" spc="14" dirty="0" smtClean="0">
                <a:latin typeface="Verdana"/>
                <a:cs typeface="Verdana"/>
              </a:rPr>
              <a:t>l</a:t>
            </a:r>
            <a:r>
              <a:rPr sz="1400" spc="0" dirty="0" smtClean="0">
                <a:latin typeface="Verdana"/>
                <a:cs typeface="Verdana"/>
              </a:rPr>
              <a:t>o</a:t>
            </a:r>
            <a:r>
              <a:rPr sz="1400" spc="-25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en</a:t>
            </a:r>
            <a:r>
              <a:rPr sz="1400" spc="-9" dirty="0" smtClean="0">
                <a:latin typeface="Verdana"/>
                <a:cs typeface="Verdana"/>
              </a:rPr>
              <a:t> </a:t>
            </a:r>
            <a:r>
              <a:rPr sz="1400" spc="14" dirty="0" smtClean="0">
                <a:latin typeface="Verdana"/>
                <a:cs typeface="Verdana"/>
              </a:rPr>
              <a:t>l</a:t>
            </a:r>
            <a:r>
              <a:rPr sz="1400" spc="0" dirty="0" smtClean="0">
                <a:latin typeface="Verdana"/>
                <a:cs typeface="Verdana"/>
              </a:rPr>
              <a:t>a</a:t>
            </a:r>
            <a:r>
              <a:rPr sz="1400" spc="-18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pos</a:t>
            </a:r>
            <a:r>
              <a:rPr sz="1400" spc="14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c</a:t>
            </a:r>
            <a:r>
              <a:rPr sz="1400" spc="14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ón</a:t>
            </a:r>
            <a:r>
              <a:rPr sz="1400" spc="-39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“</a:t>
            </a:r>
            <a:r>
              <a:rPr sz="1400" spc="-9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+</a:t>
            </a:r>
            <a:r>
              <a:rPr sz="1400" spc="14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);</a:t>
            </a:r>
            <a:endParaRPr sz="1400">
              <a:latin typeface="Verdana"/>
              <a:cs typeface="Verdana"/>
            </a:endParaRPr>
          </a:p>
          <a:p>
            <a:pPr marR="32003">
              <a:lnSpc>
                <a:spcPct val="100000"/>
              </a:lnSpc>
            </a:pPr>
            <a:r>
              <a:rPr sz="1400" spc="0" dirty="0" smtClean="0">
                <a:latin typeface="Verdana"/>
                <a:cs typeface="Verdana"/>
              </a:rPr>
              <a:t>}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2900" y="2564507"/>
            <a:ext cx="21808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45489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57578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51049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19907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51301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1240" y="4148959"/>
            <a:ext cx="2402974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Si el usuar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86" dirty="0" smtClean="0">
                <a:latin typeface="Verdana"/>
                <a:cs typeface="Verdana"/>
              </a:rPr>
              <a:t> 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ng</a:t>
            </a:r>
            <a:r>
              <a:rPr sz="1800" spc="-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4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56458" y="4148959"/>
            <a:ext cx="381314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727958" y="4356297"/>
            <a:ext cx="1003736" cy="40912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4703">
              <a:lnSpc>
                <a:spcPts val="1540"/>
              </a:lnSpc>
            </a:pPr>
            <a:r>
              <a:rPr sz="1400" spc="0" dirty="0" smtClean="0">
                <a:latin typeface="Verdana"/>
                <a:cs typeface="Verdana"/>
              </a:rPr>
              <a:t>El arreg</a:t>
            </a:r>
            <a:r>
              <a:rPr sz="1400" spc="9" dirty="0" smtClean="0">
                <a:latin typeface="Verdana"/>
                <a:cs typeface="Verdana"/>
              </a:rPr>
              <a:t>l</a:t>
            </a:r>
            <a:r>
              <a:rPr sz="1400" spc="0" dirty="0" smtClean="0">
                <a:latin typeface="Verdana"/>
                <a:cs typeface="Verdana"/>
              </a:rPr>
              <a:t>o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400" spc="0" dirty="0" smtClean="0">
                <a:latin typeface="Verdana"/>
                <a:cs typeface="Verdana"/>
              </a:rPr>
              <a:t>que</a:t>
            </a:r>
            <a:r>
              <a:rPr sz="1400" spc="4" dirty="0" smtClean="0">
                <a:latin typeface="Verdana"/>
                <a:cs typeface="Verdana"/>
              </a:rPr>
              <a:t>d</a:t>
            </a:r>
            <a:r>
              <a:rPr sz="1400" spc="0" dirty="0" smtClean="0">
                <a:latin typeface="Verdana"/>
                <a:cs typeface="Verdana"/>
              </a:rPr>
              <a:t>a</a:t>
            </a:r>
            <a:r>
              <a:rPr sz="1400" spc="-14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as</a:t>
            </a:r>
            <a:r>
              <a:rPr sz="1400" spc="4" dirty="0" smtClean="0">
                <a:latin typeface="Verdana"/>
                <a:cs typeface="Verdana"/>
              </a:rPr>
              <a:t>í</a:t>
            </a:r>
            <a:r>
              <a:rPr sz="1400" spc="0" dirty="0" smtClean="0">
                <a:latin typeface="Verdana"/>
                <a:cs typeface="Verdana"/>
              </a:rPr>
              <a:t>: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1240" y="4423026"/>
            <a:ext cx="1217993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-4" dirty="0" smtClean="0">
                <a:latin typeface="Verdana"/>
                <a:cs typeface="Verdana"/>
              </a:rPr>
              <a:t>g</a:t>
            </a:r>
            <a:r>
              <a:rPr sz="1800" spc="0" dirty="0" smtClean="0">
                <a:latin typeface="Verdana"/>
                <a:cs typeface="Verdana"/>
              </a:rPr>
              <a:t>u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nt</a:t>
            </a:r>
            <a:r>
              <a:rPr sz="1800" spc="-9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72591" y="4423026"/>
            <a:ext cx="987051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34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or</a:t>
            </a:r>
            <a:r>
              <a:rPr sz="1800" spc="-9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s: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1240" y="4972172"/>
            <a:ext cx="204826" cy="134511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68519" y="5085202"/>
            <a:ext cx="21808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51576" y="5082535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399529" y="5082535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047865" y="5082535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696200" y="5082535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344154" y="5082535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70753" y="5661073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483104" y="5661073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195456" y="5661073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745514" y="5661073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296488" y="5661073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10784" y="2967228"/>
            <a:ext cx="786384" cy="784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60008" y="2967228"/>
            <a:ext cx="784860" cy="7848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07707" y="2967228"/>
            <a:ext cx="784859" cy="7848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55407" y="2967228"/>
            <a:ext cx="784859" cy="7848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03107" y="2967228"/>
            <a:ext cx="786383" cy="7848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56404" y="2058924"/>
            <a:ext cx="1743455" cy="9342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91209" y="1209119"/>
            <a:ext cx="1576301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j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m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p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lo: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08680" y="1209119"/>
            <a:ext cx="1760990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gor</a:t>
            </a: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i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tmo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12182" y="1209119"/>
            <a:ext cx="841644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pa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96584" y="1209119"/>
            <a:ext cx="1055645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n</a:t>
            </a: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594345" y="1209119"/>
            <a:ext cx="269507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y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91209" y="1574627"/>
            <a:ext cx="3736494" cy="692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ob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t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ener</a:t>
            </a:r>
            <a:r>
              <a:rPr sz="2400" b="1" spc="33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400" b="1" spc="32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s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uma</a:t>
            </a:r>
            <a:r>
              <a:rPr sz="2400" b="1" spc="-14" dirty="0" smtClean="0">
                <a:solidFill>
                  <a:srgbClr val="13425D"/>
                </a:solidFill>
                <a:latin typeface="Verdana"/>
                <a:cs typeface="Verdana"/>
              </a:rPr>
              <a:t>t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ia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de</a:t>
            </a: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u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n</a:t>
            </a:r>
            <a:r>
              <a:rPr sz="2400" b="1" spc="1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arreglo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03394" y="1574627"/>
            <a:ext cx="3057880" cy="99318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de</a:t>
            </a:r>
            <a:r>
              <a:rPr sz="2400" b="1" spc="34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los</a:t>
            </a:r>
            <a:r>
              <a:rPr sz="2400" b="1" spc="33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leme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n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t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s</a:t>
            </a:r>
            <a:endParaRPr sz="2400" dirty="0">
              <a:latin typeface="Verdana"/>
              <a:cs typeface="Verdana"/>
            </a:endParaRPr>
          </a:p>
          <a:p>
            <a:pPr marR="12700">
              <a:lnSpc>
                <a:spcPts val="850"/>
              </a:lnSpc>
              <a:spcBef>
                <a:spcPts val="43"/>
              </a:spcBef>
            </a:pPr>
            <a:endParaRPr sz="2400" dirty="0">
              <a:latin typeface="Verdana"/>
              <a:cs typeface="Verdana"/>
            </a:endParaRPr>
          </a:p>
          <a:p>
            <a:pPr marR="12700">
              <a:lnSpc>
                <a:spcPts val="1000"/>
              </a:lnSpc>
            </a:pPr>
            <a:endParaRPr sz="2400" dirty="0">
              <a:latin typeface="Verdana"/>
              <a:cs typeface="Verdana"/>
            </a:endParaRPr>
          </a:p>
          <a:p>
            <a:pPr marL="159384" marR="1551272" indent="-32003">
              <a:lnSpc>
                <a:spcPct val="100000"/>
              </a:lnSpc>
            </a:pPr>
            <a:r>
              <a:rPr sz="1400" spc="0" dirty="0" smtClean="0">
                <a:latin typeface="Verdana"/>
                <a:cs typeface="Verdana"/>
              </a:rPr>
              <a:t>Constante</a:t>
            </a:r>
            <a:r>
              <a:rPr sz="1400" spc="-34" dirty="0" smtClean="0">
                <a:latin typeface="Verdana"/>
                <a:cs typeface="Verdana"/>
              </a:rPr>
              <a:t> </a:t>
            </a:r>
            <a:r>
              <a:rPr sz="1400" spc="-84" dirty="0" smtClean="0">
                <a:latin typeface="Verdana"/>
                <a:cs typeface="Verdana"/>
              </a:rPr>
              <a:t>T</a:t>
            </a:r>
            <a:r>
              <a:rPr sz="1400" spc="0" dirty="0" smtClean="0">
                <a:latin typeface="Verdana"/>
                <a:cs typeface="Verdana"/>
              </a:rPr>
              <a:t>AM con</a:t>
            </a:r>
            <a:r>
              <a:rPr sz="1400" spc="-9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el t</a:t>
            </a:r>
            <a:r>
              <a:rPr sz="1400" spc="-4" dirty="0" smtClean="0">
                <a:latin typeface="Verdana"/>
                <a:cs typeface="Verdana"/>
              </a:rPr>
              <a:t>a</a:t>
            </a:r>
            <a:r>
              <a:rPr sz="1400" spc="0" dirty="0" smtClean="0">
                <a:latin typeface="Verdana"/>
                <a:cs typeface="Verdana"/>
              </a:rPr>
              <a:t>maño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96989" y="2564507"/>
            <a:ext cx="194974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16703" y="2585409"/>
            <a:ext cx="1016245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spc="0" dirty="0" smtClean="0">
                <a:latin typeface="Verdana"/>
                <a:cs typeface="Verdana"/>
              </a:rPr>
              <a:t>d</a:t>
            </a:r>
            <a:r>
              <a:rPr sz="1400" spc="4" dirty="0" smtClean="0">
                <a:latin typeface="Verdana"/>
                <a:cs typeface="Verdana"/>
              </a:rPr>
              <a:t>e</a:t>
            </a:r>
            <a:r>
              <a:rPr sz="1400" spc="0" dirty="0" smtClean="0">
                <a:latin typeface="Verdana"/>
                <a:cs typeface="Verdana"/>
              </a:rPr>
              <a:t>l arreg</a:t>
            </a:r>
            <a:r>
              <a:rPr sz="1400" spc="9" dirty="0" smtClean="0">
                <a:latin typeface="Verdana"/>
                <a:cs typeface="Verdana"/>
              </a:rPr>
              <a:t>l</a:t>
            </a:r>
            <a:r>
              <a:rPr sz="1400" spc="0" dirty="0" smtClean="0">
                <a:latin typeface="Verdana"/>
                <a:cs typeface="Verdana"/>
              </a:rPr>
              <a:t>o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23458" y="3209794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471792" y="3209794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119873" y="3209794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68081" y="3209794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416163" y="3209794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843015" y="3788914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555105" y="3788914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86955" y="3788914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817205" y="3788914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368817" y="3788914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88735" y="4293103"/>
            <a:ext cx="27869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Si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88887" y="4293103"/>
            <a:ext cx="258598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468694" y="4293103"/>
            <a:ext cx="2064874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arre</a:t>
            </a:r>
            <a:r>
              <a:rPr sz="1800" spc="-9" dirty="0" smtClean="0">
                <a:latin typeface="Verdana"/>
                <a:cs typeface="Verdana"/>
              </a:rPr>
              <a:t>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58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se</a:t>
            </a:r>
            <a:r>
              <a:rPr sz="1800" spc="-10" dirty="0" smtClean="0">
                <a:latin typeface="Verdana"/>
                <a:cs typeface="Verdana"/>
              </a:rPr>
              <a:t> </a:t>
            </a:r>
            <a:r>
              <a:rPr sz="1800" spc="9" dirty="0" smtClean="0">
                <a:latin typeface="Verdana"/>
                <a:cs typeface="Verdana"/>
              </a:rPr>
              <a:t>ll</a:t>
            </a:r>
            <a:r>
              <a:rPr sz="1800" spc="0" dirty="0" smtClean="0">
                <a:latin typeface="Verdana"/>
                <a:cs typeface="Verdana"/>
              </a:rPr>
              <a:t>en</a:t>
            </a:r>
            <a:r>
              <a:rPr sz="1800" spc="-4" dirty="0" smtClean="0">
                <a:latin typeface="Verdana"/>
                <a:cs typeface="Verdana"/>
              </a:rPr>
              <a:t>a</a:t>
            </a:r>
            <a:r>
              <a:rPr sz="1800" spc="-3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888735" y="4567423"/>
            <a:ext cx="2217350" cy="5218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con</a:t>
            </a:r>
            <a:r>
              <a:rPr sz="1800" spc="-3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4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tos</a:t>
            </a:r>
            <a:r>
              <a:rPr sz="1800" spc="-37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ato</a:t>
            </a:r>
            <a:r>
              <a:rPr sz="1800" spc="-4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,</a:t>
            </a:r>
            <a:r>
              <a:rPr sz="1800" spc="-44" dirty="0" smtClean="0">
                <a:latin typeface="Verdana"/>
                <a:cs typeface="Verdana"/>
              </a:rPr>
              <a:t> 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sumator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115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9" dirty="0" smtClean="0">
                <a:latin typeface="Verdana"/>
                <a:cs typeface="Verdana"/>
              </a:rPr>
              <a:t>í</a:t>
            </a:r>
            <a:r>
              <a:rPr sz="1800" spc="0" dirty="0" smtClean="0">
                <a:latin typeface="Verdana"/>
                <a:cs typeface="Verdana"/>
              </a:rPr>
              <a:t>a: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88735" y="5390663"/>
            <a:ext cx="1534001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4+</a:t>
            </a:r>
            <a:r>
              <a:rPr sz="1800" spc="-4" dirty="0" smtClean="0">
                <a:latin typeface="Verdana"/>
                <a:cs typeface="Verdana"/>
              </a:rPr>
              <a:t>3</a:t>
            </a:r>
            <a:r>
              <a:rPr sz="1800" spc="0" dirty="0" smtClean="0">
                <a:latin typeface="Verdana"/>
                <a:cs typeface="Verdana"/>
              </a:rPr>
              <a:t>+5+7+1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529627" y="5390663"/>
            <a:ext cx="246766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=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878012" y="5390663"/>
            <a:ext cx="350351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291184" y="2426246"/>
            <a:ext cx="4974335" cy="384720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b="1" dirty="0" err="1" smtClean="0"/>
              <a:t>import</a:t>
            </a:r>
            <a:r>
              <a:rPr lang="es-ES" sz="1200" b="1" dirty="0" smtClean="0"/>
              <a:t> </a:t>
            </a:r>
            <a:r>
              <a:rPr lang="es-ES" sz="1200" b="1" dirty="0" err="1"/>
              <a:t>java.io.IOException</a:t>
            </a:r>
            <a:r>
              <a:rPr lang="es-ES" sz="1200" b="1" dirty="0"/>
              <a:t>;</a:t>
            </a:r>
          </a:p>
          <a:p>
            <a:r>
              <a:rPr lang="es-ES" sz="1200" b="1" dirty="0" err="1"/>
              <a:t>import</a:t>
            </a:r>
            <a:r>
              <a:rPr lang="es-ES" sz="1200" b="1" dirty="0"/>
              <a:t> </a:t>
            </a:r>
            <a:r>
              <a:rPr lang="es-ES" sz="1200" b="1" dirty="0" err="1"/>
              <a:t>javax.swing.JOptionPane</a:t>
            </a:r>
            <a:r>
              <a:rPr lang="es-ES" sz="1200" b="1" dirty="0"/>
              <a:t>;</a:t>
            </a:r>
            <a:endParaRPr lang="es-ES" sz="1200" dirty="0"/>
          </a:p>
          <a:p>
            <a:r>
              <a:rPr lang="es-ES" sz="1200" b="1" dirty="0" err="1"/>
              <a:t>public</a:t>
            </a:r>
            <a:r>
              <a:rPr lang="es-ES" sz="1200" b="1" dirty="0"/>
              <a:t> </a:t>
            </a:r>
            <a:r>
              <a:rPr lang="es-ES" sz="1200" b="1" dirty="0" err="1"/>
              <a:t>class</a:t>
            </a:r>
            <a:r>
              <a:rPr lang="es-ES" sz="1200" b="1" dirty="0"/>
              <a:t> ejemplos {</a:t>
            </a:r>
          </a:p>
          <a:p>
            <a:r>
              <a:rPr lang="en-US" sz="1200" b="1" dirty="0"/>
              <a:t>public static void main(String[] </a:t>
            </a:r>
            <a:r>
              <a:rPr lang="en-US" sz="1200" b="1" dirty="0" err="1"/>
              <a:t>args</a:t>
            </a:r>
            <a:r>
              <a:rPr lang="en-US" sz="1200" b="1" dirty="0"/>
              <a:t>) throws </a:t>
            </a:r>
            <a:r>
              <a:rPr lang="en-US" sz="1200" b="1" dirty="0" err="1"/>
              <a:t>IOException</a:t>
            </a:r>
            <a:endParaRPr lang="en-US" sz="1200" b="1" dirty="0"/>
          </a:p>
          <a:p>
            <a:r>
              <a:rPr lang="en-US" sz="1200" b="1" dirty="0" smtClean="0"/>
              <a:t>{</a:t>
            </a:r>
            <a:endParaRPr lang="en-US" sz="1200" b="1" dirty="0"/>
          </a:p>
          <a:p>
            <a:r>
              <a:rPr lang="es-ES" sz="1200" b="1" dirty="0"/>
              <a:t>final </a:t>
            </a:r>
            <a:r>
              <a:rPr lang="es-ES" sz="1200" b="1" dirty="0" err="1"/>
              <a:t>int</a:t>
            </a:r>
            <a:r>
              <a:rPr lang="es-ES" sz="1200" b="1" dirty="0"/>
              <a:t> </a:t>
            </a:r>
            <a:r>
              <a:rPr lang="es-ES" sz="1200" b="1" dirty="0" err="1"/>
              <a:t>TAM</a:t>
            </a:r>
            <a:r>
              <a:rPr lang="es-ES" sz="1200" b="1" dirty="0"/>
              <a:t>=5;</a:t>
            </a:r>
          </a:p>
          <a:p>
            <a:r>
              <a:rPr lang="es-ES" sz="1200" b="1" dirty="0" err="1"/>
              <a:t>int</a:t>
            </a:r>
            <a:r>
              <a:rPr lang="es-ES" sz="1200" b="1" dirty="0"/>
              <a:t> suma;</a:t>
            </a:r>
          </a:p>
          <a:p>
            <a:r>
              <a:rPr lang="es-ES" sz="1200" b="1" dirty="0" err="1" smtClean="0"/>
              <a:t>Int</a:t>
            </a:r>
            <a:r>
              <a:rPr lang="es-ES" sz="1200" b="1" dirty="0" smtClean="0"/>
              <a:t> k</a:t>
            </a:r>
            <a:r>
              <a:rPr lang="es-ES" sz="1200" b="1" dirty="0"/>
              <a:t>[] = new </a:t>
            </a:r>
            <a:r>
              <a:rPr lang="es-ES" sz="1200" b="1" dirty="0" err="1"/>
              <a:t>int</a:t>
            </a:r>
            <a:r>
              <a:rPr lang="es-ES" sz="1200" b="1" dirty="0"/>
              <a:t>[TAM]; </a:t>
            </a:r>
          </a:p>
          <a:p>
            <a:r>
              <a:rPr lang="es-ES" sz="1200" b="1" dirty="0" smtClean="0"/>
              <a:t> </a:t>
            </a:r>
            <a:endParaRPr lang="es-ES" sz="1200" b="1" dirty="0"/>
          </a:p>
          <a:p>
            <a:r>
              <a:rPr lang="es-ES" sz="1200" dirty="0" err="1"/>
              <a:t>String</a:t>
            </a:r>
            <a:r>
              <a:rPr lang="es-ES" sz="1200" dirty="0"/>
              <a:t> entrada;</a:t>
            </a:r>
          </a:p>
          <a:p>
            <a:r>
              <a:rPr lang="es-ES" sz="1200" dirty="0"/>
              <a:t>suma = 0;</a:t>
            </a:r>
          </a:p>
          <a:p>
            <a:r>
              <a:rPr lang="nn-NO" sz="1200" b="1" dirty="0"/>
              <a:t>for (int i=0; i&lt;TAM; i++){</a:t>
            </a:r>
          </a:p>
          <a:p>
            <a:pPr lvl="1"/>
            <a:r>
              <a:rPr lang="es-PA" sz="1200" dirty="0"/>
              <a:t>entrada= </a:t>
            </a:r>
            <a:r>
              <a:rPr lang="es-PA" sz="1200" dirty="0" err="1"/>
              <a:t>JOptionPane.</a:t>
            </a:r>
            <a:r>
              <a:rPr lang="es-PA" sz="1200" i="1" dirty="0" err="1"/>
              <a:t>showInputDialog</a:t>
            </a:r>
            <a:r>
              <a:rPr lang="es-PA" sz="1200" i="1" dirty="0"/>
              <a:t>("</a:t>
            </a:r>
            <a:r>
              <a:rPr lang="es-PA" sz="1200" i="1" dirty="0" err="1"/>
              <a:t>ingreseel</a:t>
            </a:r>
            <a:r>
              <a:rPr lang="es-PA" sz="1200" i="1" dirty="0"/>
              <a:t> valor del arreglo posición : " +i);</a:t>
            </a:r>
          </a:p>
          <a:p>
            <a:pPr lvl="1"/>
            <a:r>
              <a:rPr lang="es-ES" sz="1200" dirty="0"/>
              <a:t>k[i] = </a:t>
            </a:r>
            <a:r>
              <a:rPr lang="es-ES" sz="1200" dirty="0" err="1"/>
              <a:t>Integer.</a:t>
            </a:r>
            <a:r>
              <a:rPr lang="es-ES" sz="1200" i="1" dirty="0" err="1"/>
              <a:t>parseInt</a:t>
            </a:r>
            <a:r>
              <a:rPr lang="es-ES" sz="1200" i="1" dirty="0"/>
              <a:t>(entrada); </a:t>
            </a:r>
          </a:p>
          <a:p>
            <a:pPr lvl="1"/>
            <a:r>
              <a:rPr lang="es-ES" sz="1200" dirty="0"/>
              <a:t>suma = suma + k[i];</a:t>
            </a:r>
          </a:p>
          <a:p>
            <a:pPr lvl="1"/>
            <a:r>
              <a:rPr lang="es-ES" sz="1200" dirty="0"/>
              <a:t>}</a:t>
            </a:r>
          </a:p>
          <a:p>
            <a:pPr lvl="1"/>
            <a:r>
              <a:rPr lang="es-PA" sz="1200" dirty="0" err="1" smtClean="0"/>
              <a:t>JOptionPane.</a:t>
            </a:r>
            <a:r>
              <a:rPr lang="es-PA" sz="1200" i="1" dirty="0" err="1" smtClean="0"/>
              <a:t>showMessageDialog</a:t>
            </a:r>
            <a:r>
              <a:rPr lang="es-PA" sz="1200" i="1" dirty="0" smtClean="0"/>
              <a:t>(</a:t>
            </a:r>
            <a:r>
              <a:rPr lang="es-PA" sz="1200" b="1" i="1" dirty="0" err="1" smtClean="0"/>
              <a:t>null</a:t>
            </a:r>
            <a:r>
              <a:rPr lang="es-PA" sz="1200" b="1" i="1" dirty="0"/>
              <a:t>,"La sumatoria es: "+</a:t>
            </a:r>
            <a:r>
              <a:rPr lang="es-PA" sz="1200" b="1" i="1" dirty="0" smtClean="0"/>
              <a:t>suma);</a:t>
            </a:r>
            <a:endParaRPr lang="es-PA" sz="1200" b="1" i="1" dirty="0"/>
          </a:p>
          <a:p>
            <a:r>
              <a:rPr lang="es-ES" sz="1200" dirty="0"/>
              <a:t>}}</a:t>
            </a:r>
          </a:p>
          <a:p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60008" y="3038856"/>
            <a:ext cx="496823" cy="5684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19672" y="3038856"/>
            <a:ext cx="496824" cy="5684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79335" y="3038856"/>
            <a:ext cx="496824" cy="5684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38999" y="3038856"/>
            <a:ext cx="498348" cy="5684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00187" y="3038856"/>
            <a:ext cx="496824" cy="5684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7847" y="1821179"/>
            <a:ext cx="5471160" cy="46802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9475" y="1828800"/>
            <a:ext cx="5459602" cy="464667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9475" y="1854707"/>
            <a:ext cx="5327904" cy="4536948"/>
          </a:xfrm>
          <a:custGeom>
            <a:avLst/>
            <a:gdLst/>
            <a:ahLst/>
            <a:cxnLst/>
            <a:rect l="l" t="t" r="r" b="b"/>
            <a:pathLst>
              <a:path w="5327904" h="4536948">
                <a:moveTo>
                  <a:pt x="0" y="756157"/>
                </a:moveTo>
                <a:lnTo>
                  <a:pt x="2506" y="694146"/>
                </a:lnTo>
                <a:lnTo>
                  <a:pt x="9896" y="633514"/>
                </a:lnTo>
                <a:lnTo>
                  <a:pt x="21976" y="574457"/>
                </a:lnTo>
                <a:lnTo>
                  <a:pt x="38549" y="517168"/>
                </a:lnTo>
                <a:lnTo>
                  <a:pt x="59422" y="461843"/>
                </a:lnTo>
                <a:lnTo>
                  <a:pt x="84401" y="408676"/>
                </a:lnTo>
                <a:lnTo>
                  <a:pt x="113290" y="357863"/>
                </a:lnTo>
                <a:lnTo>
                  <a:pt x="145895" y="309597"/>
                </a:lnTo>
                <a:lnTo>
                  <a:pt x="182022" y="264074"/>
                </a:lnTo>
                <a:lnTo>
                  <a:pt x="221475" y="221487"/>
                </a:lnTo>
                <a:lnTo>
                  <a:pt x="264060" y="182033"/>
                </a:lnTo>
                <a:lnTo>
                  <a:pt x="309583" y="145905"/>
                </a:lnTo>
                <a:lnTo>
                  <a:pt x="357849" y="113299"/>
                </a:lnTo>
                <a:lnTo>
                  <a:pt x="408664" y="84408"/>
                </a:lnTo>
                <a:lnTo>
                  <a:pt x="461832" y="59428"/>
                </a:lnTo>
                <a:lnTo>
                  <a:pt x="517160" y="38553"/>
                </a:lnTo>
                <a:lnTo>
                  <a:pt x="574452" y="21978"/>
                </a:lnTo>
                <a:lnTo>
                  <a:pt x="633514" y="9897"/>
                </a:lnTo>
                <a:lnTo>
                  <a:pt x="694152" y="2506"/>
                </a:lnTo>
                <a:lnTo>
                  <a:pt x="756170" y="0"/>
                </a:lnTo>
                <a:lnTo>
                  <a:pt x="4571746" y="0"/>
                </a:lnTo>
                <a:lnTo>
                  <a:pt x="4633757" y="2506"/>
                </a:lnTo>
                <a:lnTo>
                  <a:pt x="4694389" y="9897"/>
                </a:lnTo>
                <a:lnTo>
                  <a:pt x="4753446" y="21978"/>
                </a:lnTo>
                <a:lnTo>
                  <a:pt x="4810735" y="38553"/>
                </a:lnTo>
                <a:lnTo>
                  <a:pt x="4866060" y="59428"/>
                </a:lnTo>
                <a:lnTo>
                  <a:pt x="4919227" y="84408"/>
                </a:lnTo>
                <a:lnTo>
                  <a:pt x="4970040" y="113299"/>
                </a:lnTo>
                <a:lnTo>
                  <a:pt x="5018306" y="145905"/>
                </a:lnTo>
                <a:lnTo>
                  <a:pt x="5063829" y="182033"/>
                </a:lnTo>
                <a:lnTo>
                  <a:pt x="5106416" y="221487"/>
                </a:lnTo>
                <a:lnTo>
                  <a:pt x="5145870" y="264074"/>
                </a:lnTo>
                <a:lnTo>
                  <a:pt x="5181998" y="309597"/>
                </a:lnTo>
                <a:lnTo>
                  <a:pt x="5214604" y="357863"/>
                </a:lnTo>
                <a:lnTo>
                  <a:pt x="5243495" y="408676"/>
                </a:lnTo>
                <a:lnTo>
                  <a:pt x="5268475" y="461843"/>
                </a:lnTo>
                <a:lnTo>
                  <a:pt x="5289350" y="517168"/>
                </a:lnTo>
                <a:lnTo>
                  <a:pt x="5305925" y="574457"/>
                </a:lnTo>
                <a:lnTo>
                  <a:pt x="5318006" y="633514"/>
                </a:lnTo>
                <a:lnTo>
                  <a:pt x="5325397" y="694146"/>
                </a:lnTo>
                <a:lnTo>
                  <a:pt x="5327904" y="756157"/>
                </a:lnTo>
                <a:lnTo>
                  <a:pt x="5327904" y="3780777"/>
                </a:lnTo>
                <a:lnTo>
                  <a:pt x="5325397" y="3842794"/>
                </a:lnTo>
                <a:lnTo>
                  <a:pt x="5318006" y="3903430"/>
                </a:lnTo>
                <a:lnTo>
                  <a:pt x="5305925" y="3962491"/>
                </a:lnTo>
                <a:lnTo>
                  <a:pt x="5289350" y="4019782"/>
                </a:lnTo>
                <a:lnTo>
                  <a:pt x="5268475" y="4075109"/>
                </a:lnTo>
                <a:lnTo>
                  <a:pt x="5243495" y="4128277"/>
                </a:lnTo>
                <a:lnTo>
                  <a:pt x="5214604" y="4179092"/>
                </a:lnTo>
                <a:lnTo>
                  <a:pt x="5181998" y="4227358"/>
                </a:lnTo>
                <a:lnTo>
                  <a:pt x="5145870" y="4272882"/>
                </a:lnTo>
                <a:lnTo>
                  <a:pt x="5106416" y="4315467"/>
                </a:lnTo>
                <a:lnTo>
                  <a:pt x="5063829" y="4354921"/>
                </a:lnTo>
                <a:lnTo>
                  <a:pt x="5018306" y="4391048"/>
                </a:lnTo>
                <a:lnTo>
                  <a:pt x="4970040" y="4423654"/>
                </a:lnTo>
                <a:lnTo>
                  <a:pt x="4919227" y="4452544"/>
                </a:lnTo>
                <a:lnTo>
                  <a:pt x="4866060" y="4477523"/>
                </a:lnTo>
                <a:lnTo>
                  <a:pt x="4810735" y="4498397"/>
                </a:lnTo>
                <a:lnTo>
                  <a:pt x="4753446" y="4514971"/>
                </a:lnTo>
                <a:lnTo>
                  <a:pt x="4694389" y="4527050"/>
                </a:lnTo>
                <a:lnTo>
                  <a:pt x="4633757" y="4534441"/>
                </a:lnTo>
                <a:lnTo>
                  <a:pt x="4571746" y="4536948"/>
                </a:lnTo>
                <a:lnTo>
                  <a:pt x="756170" y="4536948"/>
                </a:lnTo>
                <a:lnTo>
                  <a:pt x="694152" y="4534441"/>
                </a:lnTo>
                <a:lnTo>
                  <a:pt x="633514" y="4527050"/>
                </a:lnTo>
                <a:lnTo>
                  <a:pt x="574452" y="4514971"/>
                </a:lnTo>
                <a:lnTo>
                  <a:pt x="517160" y="4498397"/>
                </a:lnTo>
                <a:lnTo>
                  <a:pt x="461832" y="4477523"/>
                </a:lnTo>
                <a:lnTo>
                  <a:pt x="408664" y="4452544"/>
                </a:lnTo>
                <a:lnTo>
                  <a:pt x="357849" y="4423654"/>
                </a:lnTo>
                <a:lnTo>
                  <a:pt x="309583" y="4391048"/>
                </a:lnTo>
                <a:lnTo>
                  <a:pt x="264060" y="4354921"/>
                </a:lnTo>
                <a:lnTo>
                  <a:pt x="221475" y="4315467"/>
                </a:lnTo>
                <a:lnTo>
                  <a:pt x="182022" y="4272882"/>
                </a:lnTo>
                <a:lnTo>
                  <a:pt x="145895" y="4227358"/>
                </a:lnTo>
                <a:lnTo>
                  <a:pt x="113290" y="4179092"/>
                </a:lnTo>
                <a:lnTo>
                  <a:pt x="84401" y="4128277"/>
                </a:lnTo>
                <a:lnTo>
                  <a:pt x="59422" y="4075109"/>
                </a:lnTo>
                <a:lnTo>
                  <a:pt x="38549" y="4019782"/>
                </a:lnTo>
                <a:lnTo>
                  <a:pt x="21976" y="3962491"/>
                </a:lnTo>
                <a:lnTo>
                  <a:pt x="9896" y="3903430"/>
                </a:lnTo>
                <a:lnTo>
                  <a:pt x="2506" y="3842794"/>
                </a:lnTo>
                <a:lnTo>
                  <a:pt x="0" y="3780777"/>
                </a:lnTo>
                <a:lnTo>
                  <a:pt x="0" y="756157"/>
                </a:lnTo>
                <a:close/>
              </a:path>
            </a:pathLst>
          </a:custGeom>
          <a:ln w="9144">
            <a:solidFill>
              <a:srgbClr val="4395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93949" y="1127528"/>
            <a:ext cx="6418710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Ej</a:t>
            </a:r>
            <a:r>
              <a:rPr sz="2000" b="1" spc="-14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000" b="1" spc="-9" dirty="0" smtClean="0">
                <a:solidFill>
                  <a:srgbClr val="13425D"/>
                </a:solidFill>
                <a:latin typeface="Verdana"/>
                <a:cs typeface="Verdana"/>
              </a:rPr>
              <a:t>m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pl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:</a:t>
            </a:r>
            <a:r>
              <a:rPr sz="2000" b="1" spc="21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Al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g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ori</a:t>
            </a:r>
            <a:r>
              <a:rPr sz="2000" b="1" spc="-9" dirty="0" smtClean="0">
                <a:solidFill>
                  <a:srgbClr val="13425D"/>
                </a:solidFill>
                <a:latin typeface="Verdana"/>
                <a:cs typeface="Verdana"/>
              </a:rPr>
              <a:t>t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mo</a:t>
            </a:r>
            <a:r>
              <a:rPr sz="2000" b="1" spc="225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p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ra</a:t>
            </a:r>
            <a:r>
              <a:rPr sz="2000" b="1" spc="22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llen</a:t>
            </a:r>
            <a:r>
              <a:rPr sz="2000" b="1" spc="-4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000" b="1" spc="21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y</a:t>
            </a:r>
            <a:r>
              <a:rPr sz="2000" b="1" spc="22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b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ten</a:t>
            </a:r>
            <a:r>
              <a:rPr sz="2000" b="1" spc="-9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000" b="1" spc="219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la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91145" y="1198906"/>
            <a:ext cx="836254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su</a:t>
            </a:r>
            <a:r>
              <a:rPr sz="2000" b="1" spc="9" dirty="0" smtClean="0">
                <a:solidFill>
                  <a:srgbClr val="13425D"/>
                </a:solidFill>
                <a:latin typeface="Verdana"/>
                <a:cs typeface="Verdana"/>
              </a:rPr>
              <a:t>m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76843" y="1198906"/>
            <a:ext cx="229230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y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19276" y="1503706"/>
            <a:ext cx="2695556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el pr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me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io</a:t>
            </a:r>
            <a:r>
              <a:rPr sz="2000" b="1" spc="-1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000" b="1" spc="-9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los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38422" y="1503706"/>
            <a:ext cx="1550349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elem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ntos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09921" y="1503706"/>
            <a:ext cx="411355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de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42736" y="1503706"/>
            <a:ext cx="427102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un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92697" y="1503706"/>
            <a:ext cx="1095743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arr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glo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20814" y="2669154"/>
            <a:ext cx="194974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45682" y="3195644"/>
            <a:ext cx="178912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05600" y="3195644"/>
            <a:ext cx="178912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65898" y="3195644"/>
            <a:ext cx="178912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25817" y="3195644"/>
            <a:ext cx="178912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786116" y="3195644"/>
            <a:ext cx="178912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98005" y="3564198"/>
            <a:ext cx="165504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spc="0" dirty="0" smtClean="0"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57653" y="3564198"/>
            <a:ext cx="165504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spc="0" dirty="0" smtClean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19083" y="3564198"/>
            <a:ext cx="165504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spc="0" dirty="0" smtClean="0">
                <a:latin typeface="Verdana"/>
                <a:cs typeface="Verdana"/>
              </a:rPr>
              <a:t>2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478552" y="3564198"/>
            <a:ext cx="165504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spc="0" dirty="0" smtClean="0">
                <a:latin typeface="Verdana"/>
                <a:cs typeface="Verdana"/>
              </a:rPr>
              <a:t>3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839626" y="3564198"/>
            <a:ext cx="165504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spc="0" dirty="0" smtClean="0">
                <a:latin typeface="Verdana"/>
                <a:cs typeface="Verdana"/>
              </a:rPr>
              <a:t>4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888735" y="3996379"/>
            <a:ext cx="2485045" cy="40912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4703">
              <a:lnSpc>
                <a:spcPts val="1540"/>
              </a:lnSpc>
            </a:pPr>
            <a:r>
              <a:rPr sz="1400" spc="0" dirty="0" smtClean="0">
                <a:latin typeface="Verdana"/>
                <a:cs typeface="Verdana"/>
              </a:rPr>
              <a:t>Si el arreg</a:t>
            </a:r>
            <a:r>
              <a:rPr sz="1400" spc="9" dirty="0" smtClean="0">
                <a:latin typeface="Verdana"/>
                <a:cs typeface="Verdana"/>
              </a:rPr>
              <a:t>l</a:t>
            </a:r>
            <a:r>
              <a:rPr sz="1400" spc="0" dirty="0" smtClean="0">
                <a:latin typeface="Verdana"/>
                <a:cs typeface="Verdana"/>
              </a:rPr>
              <a:t>o</a:t>
            </a:r>
            <a:r>
              <a:rPr sz="1400" spc="-25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se</a:t>
            </a:r>
            <a:r>
              <a:rPr sz="1400" spc="-9" dirty="0" smtClean="0">
                <a:latin typeface="Verdana"/>
                <a:cs typeface="Verdana"/>
              </a:rPr>
              <a:t> </a:t>
            </a:r>
            <a:r>
              <a:rPr sz="1400" spc="9" dirty="0" smtClean="0">
                <a:latin typeface="Verdana"/>
                <a:cs typeface="Verdana"/>
              </a:rPr>
              <a:t>ll</a:t>
            </a:r>
            <a:r>
              <a:rPr sz="1400" spc="0" dirty="0" smtClean="0">
                <a:latin typeface="Verdana"/>
                <a:cs typeface="Verdana"/>
              </a:rPr>
              <a:t>ena</a:t>
            </a:r>
            <a:r>
              <a:rPr sz="1400" spc="-25" dirty="0" smtClean="0">
                <a:latin typeface="Verdana"/>
                <a:cs typeface="Verdana"/>
              </a:rPr>
              <a:t>r</a:t>
            </a:r>
            <a:r>
              <a:rPr sz="1400" spc="0" dirty="0" smtClean="0">
                <a:latin typeface="Verdana"/>
                <a:cs typeface="Verdana"/>
              </a:rPr>
              <a:t>a</a:t>
            </a:r>
            <a:r>
              <a:rPr sz="1400" spc="-39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con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400" spc="0" dirty="0" smtClean="0">
                <a:latin typeface="Verdana"/>
                <a:cs typeface="Verdana"/>
              </a:rPr>
              <a:t>estos</a:t>
            </a:r>
            <a:r>
              <a:rPr sz="1400" spc="-19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datos,</a:t>
            </a:r>
            <a:r>
              <a:rPr sz="1400" spc="-25" dirty="0" smtClean="0">
                <a:latin typeface="Verdana"/>
                <a:cs typeface="Verdana"/>
              </a:rPr>
              <a:t> </a:t>
            </a:r>
            <a:r>
              <a:rPr sz="1400" spc="9" dirty="0" smtClean="0">
                <a:latin typeface="Verdana"/>
                <a:cs typeface="Verdana"/>
              </a:rPr>
              <a:t>l</a:t>
            </a:r>
            <a:r>
              <a:rPr sz="1400" spc="0" dirty="0" smtClean="0">
                <a:latin typeface="Verdana"/>
                <a:cs typeface="Verdana"/>
              </a:rPr>
              <a:t>a</a:t>
            </a:r>
            <a:r>
              <a:rPr sz="1400" spc="-14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suma</a:t>
            </a:r>
            <a:r>
              <a:rPr sz="1400" spc="-25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se</a:t>
            </a:r>
            <a:r>
              <a:rPr sz="1400" spc="4" dirty="0" smtClean="0">
                <a:latin typeface="Verdana"/>
                <a:cs typeface="Verdana"/>
              </a:rPr>
              <a:t>r</a:t>
            </a:r>
            <a:r>
              <a:rPr sz="1400" spc="9" dirty="0" smtClean="0">
                <a:latin typeface="Verdana"/>
                <a:cs typeface="Verdana"/>
              </a:rPr>
              <a:t>í</a:t>
            </a:r>
            <a:r>
              <a:rPr sz="1400" spc="0" dirty="0" smtClean="0">
                <a:latin typeface="Verdana"/>
                <a:cs typeface="Verdana"/>
              </a:rPr>
              <a:t>a: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88735" y="4636459"/>
            <a:ext cx="1820559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spc="-4" dirty="0" smtClean="0">
                <a:latin typeface="Verdana"/>
                <a:cs typeface="Verdana"/>
              </a:rPr>
              <a:t>4</a:t>
            </a:r>
            <a:r>
              <a:rPr sz="1400" spc="0" dirty="0" smtClean="0">
                <a:latin typeface="Verdana"/>
                <a:cs typeface="Verdana"/>
              </a:rPr>
              <a:t>+3+5+</a:t>
            </a:r>
            <a:r>
              <a:rPr sz="1400" spc="-4" dirty="0" smtClean="0">
                <a:latin typeface="Verdana"/>
                <a:cs typeface="Verdana"/>
              </a:rPr>
              <a:t>7</a:t>
            </a:r>
            <a:r>
              <a:rPr sz="1400" spc="0" dirty="0" smtClean="0">
                <a:latin typeface="Verdana"/>
                <a:cs typeface="Verdana"/>
              </a:rPr>
              <a:t>+1</a:t>
            </a:r>
            <a:r>
              <a:rPr sz="1400" spc="477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=</a:t>
            </a:r>
            <a:r>
              <a:rPr sz="1400" spc="482" dirty="0" smtClean="0">
                <a:latin typeface="Verdana"/>
                <a:cs typeface="Verdana"/>
              </a:rPr>
              <a:t> </a:t>
            </a:r>
            <a:r>
              <a:rPr sz="1400" spc="-4" dirty="0" smtClean="0">
                <a:latin typeface="Verdana"/>
                <a:cs typeface="Verdana"/>
              </a:rPr>
              <a:t>2</a:t>
            </a:r>
            <a:r>
              <a:rPr sz="1400" spc="0" dirty="0" smtClean="0"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888735" y="5063179"/>
            <a:ext cx="1854717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spc="0" dirty="0" smtClean="0">
                <a:latin typeface="Verdana"/>
                <a:cs typeface="Verdana"/>
              </a:rPr>
              <a:t>y</a:t>
            </a:r>
            <a:r>
              <a:rPr sz="1400" spc="-14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el prom</a:t>
            </a:r>
            <a:r>
              <a:rPr sz="1400" spc="4" dirty="0" smtClean="0">
                <a:latin typeface="Verdana"/>
                <a:cs typeface="Verdana"/>
              </a:rPr>
              <a:t>e</a:t>
            </a:r>
            <a:r>
              <a:rPr sz="1400" spc="0" dirty="0" smtClean="0">
                <a:latin typeface="Verdana"/>
                <a:cs typeface="Verdana"/>
              </a:rPr>
              <a:t>d</a:t>
            </a:r>
            <a:r>
              <a:rPr sz="1400" spc="9" dirty="0" smtClean="0">
                <a:latin typeface="Verdana"/>
                <a:cs typeface="Verdana"/>
              </a:rPr>
              <a:t>i</a:t>
            </a:r>
            <a:r>
              <a:rPr sz="1400" spc="0" dirty="0" smtClean="0">
                <a:latin typeface="Verdana"/>
                <a:cs typeface="Verdana"/>
              </a:rPr>
              <a:t>o</a:t>
            </a:r>
            <a:r>
              <a:rPr sz="1400" spc="-25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se</a:t>
            </a:r>
            <a:r>
              <a:rPr sz="1400" spc="4" dirty="0" smtClean="0">
                <a:latin typeface="Verdana"/>
                <a:cs typeface="Verdana"/>
              </a:rPr>
              <a:t>r</a:t>
            </a:r>
            <a:r>
              <a:rPr sz="1400" spc="9" dirty="0" smtClean="0">
                <a:latin typeface="Verdana"/>
                <a:cs typeface="Verdana"/>
              </a:rPr>
              <a:t>í</a:t>
            </a:r>
            <a:r>
              <a:rPr sz="1400" spc="0" dirty="0" smtClean="0">
                <a:latin typeface="Verdana"/>
                <a:cs typeface="Verdana"/>
              </a:rPr>
              <a:t>a: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51220" y="5490178"/>
            <a:ext cx="977518" cy="1957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540"/>
              </a:lnSpc>
            </a:pPr>
            <a:r>
              <a:rPr sz="1400" spc="-4" dirty="0" smtClean="0">
                <a:latin typeface="Verdana"/>
                <a:cs typeface="Verdana"/>
              </a:rPr>
              <a:t>2</a:t>
            </a:r>
            <a:r>
              <a:rPr sz="1400" spc="0" dirty="0" smtClean="0">
                <a:latin typeface="Verdana"/>
                <a:cs typeface="Verdana"/>
              </a:rPr>
              <a:t>0</a:t>
            </a:r>
            <a:r>
              <a:rPr sz="1400" spc="-19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/ 5</a:t>
            </a:r>
            <a:r>
              <a:rPr sz="1400" spc="-19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= 4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685800" y="1828800"/>
            <a:ext cx="495693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 </a:t>
            </a:r>
            <a:endParaRPr lang="es-ES" sz="1400" b="1" u="sng" dirty="0"/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java.io.IOException</a:t>
            </a:r>
            <a:r>
              <a:rPr lang="es-ES" sz="1400" b="1" dirty="0"/>
              <a:t>;</a:t>
            </a:r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javax.swing.JOptionPane</a:t>
            </a:r>
            <a:r>
              <a:rPr lang="es-ES" sz="1400" b="1" dirty="0"/>
              <a:t>;</a:t>
            </a:r>
            <a:endParaRPr lang="es-ES" sz="1400" dirty="0"/>
          </a:p>
          <a:p>
            <a:r>
              <a:rPr lang="es-ES" sz="1400" b="1" dirty="0" err="1"/>
              <a:t>public</a:t>
            </a:r>
            <a:r>
              <a:rPr lang="es-ES" sz="1400" b="1" dirty="0"/>
              <a:t> </a:t>
            </a:r>
            <a:r>
              <a:rPr lang="es-ES" sz="1400" b="1" dirty="0" err="1"/>
              <a:t>class</a:t>
            </a:r>
            <a:r>
              <a:rPr lang="es-ES" sz="1400" b="1" dirty="0"/>
              <a:t> ejemplos {</a:t>
            </a:r>
          </a:p>
          <a:p>
            <a:r>
              <a:rPr lang="en-US" sz="1400" b="1" dirty="0" smtClean="0"/>
              <a:t>public </a:t>
            </a:r>
            <a:r>
              <a:rPr lang="en-US" sz="1400" b="1" dirty="0"/>
              <a:t>static void main(String[] </a:t>
            </a:r>
            <a:r>
              <a:rPr lang="en-US" sz="1400" b="1" dirty="0" err="1"/>
              <a:t>args</a:t>
            </a:r>
            <a:r>
              <a:rPr lang="en-US" sz="1400" b="1" dirty="0"/>
              <a:t>) {</a:t>
            </a:r>
          </a:p>
          <a:p>
            <a:r>
              <a:rPr lang="es-ES" sz="1400" b="1" dirty="0" smtClean="0"/>
              <a:t>final </a:t>
            </a:r>
            <a:r>
              <a:rPr lang="es-ES" sz="1400" b="1" dirty="0" err="1"/>
              <a:t>int</a:t>
            </a:r>
            <a:r>
              <a:rPr lang="es-ES" sz="1400" b="1" dirty="0"/>
              <a:t> </a:t>
            </a:r>
            <a:r>
              <a:rPr lang="es-ES" sz="1400" b="1" dirty="0" err="1"/>
              <a:t>TAM</a:t>
            </a:r>
            <a:r>
              <a:rPr lang="es-ES" sz="1400" b="1" dirty="0"/>
              <a:t>=5;</a:t>
            </a:r>
          </a:p>
          <a:p>
            <a:r>
              <a:rPr lang="es-ES" sz="1400" b="1" dirty="0" err="1"/>
              <a:t>int</a:t>
            </a:r>
            <a:r>
              <a:rPr lang="es-ES" sz="1400" b="1" dirty="0"/>
              <a:t> suma;</a:t>
            </a:r>
          </a:p>
          <a:p>
            <a:r>
              <a:rPr lang="es-ES" sz="1400" b="1" dirty="0" err="1"/>
              <a:t>intk</a:t>
            </a:r>
            <a:r>
              <a:rPr lang="es-ES" sz="1400" b="1" dirty="0"/>
              <a:t>[] = new </a:t>
            </a:r>
            <a:r>
              <a:rPr lang="es-ES" sz="1400" b="1" dirty="0" err="1"/>
              <a:t>int</a:t>
            </a:r>
            <a:r>
              <a:rPr lang="es-ES" sz="1400" b="1" dirty="0"/>
              <a:t>[</a:t>
            </a:r>
            <a:r>
              <a:rPr lang="es-ES" sz="1400" b="1" dirty="0" err="1"/>
              <a:t>TAM</a:t>
            </a:r>
            <a:r>
              <a:rPr lang="es-ES" sz="1400" b="1" dirty="0"/>
              <a:t>]; </a:t>
            </a:r>
          </a:p>
          <a:p>
            <a:r>
              <a:rPr lang="es-ES" sz="1400" b="1" dirty="0" err="1"/>
              <a:t>double</a:t>
            </a:r>
            <a:r>
              <a:rPr lang="es-ES" sz="1400" b="1" dirty="0"/>
              <a:t> promedio;</a:t>
            </a:r>
          </a:p>
          <a:p>
            <a:r>
              <a:rPr lang="es-ES" sz="1400" dirty="0" err="1"/>
              <a:t>String</a:t>
            </a:r>
            <a:r>
              <a:rPr lang="es-ES" sz="1400" dirty="0"/>
              <a:t> entrada;</a:t>
            </a:r>
          </a:p>
          <a:p>
            <a:r>
              <a:rPr lang="es-ES" sz="1400" dirty="0"/>
              <a:t>suma = 0;</a:t>
            </a:r>
          </a:p>
          <a:p>
            <a:r>
              <a:rPr lang="nn-NO" sz="1400" b="1" dirty="0"/>
              <a:t>for (int i=0; i&lt;TAM; i++){</a:t>
            </a:r>
          </a:p>
          <a:p>
            <a:pPr lvl="1"/>
            <a:r>
              <a:rPr lang="es-PA" sz="1400" dirty="0"/>
              <a:t>entrada= </a:t>
            </a:r>
            <a:r>
              <a:rPr lang="es-PA" sz="1400" dirty="0" err="1"/>
              <a:t>JOptionPane.</a:t>
            </a:r>
            <a:r>
              <a:rPr lang="es-PA" sz="1400" i="1" dirty="0" err="1"/>
              <a:t>showInputDialog</a:t>
            </a:r>
            <a:r>
              <a:rPr lang="es-PA" sz="1400" i="1" dirty="0"/>
              <a:t>("</a:t>
            </a:r>
            <a:r>
              <a:rPr lang="es-PA" sz="1400" i="1" dirty="0" err="1"/>
              <a:t>ingreseel</a:t>
            </a:r>
            <a:r>
              <a:rPr lang="es-PA" sz="1400" i="1" dirty="0"/>
              <a:t> valor del arreglo posición : " +i);</a:t>
            </a:r>
          </a:p>
          <a:p>
            <a:pPr lvl="1"/>
            <a:r>
              <a:rPr lang="es-ES" sz="1400" dirty="0"/>
              <a:t>k[i] = </a:t>
            </a:r>
            <a:r>
              <a:rPr lang="es-ES" sz="1400" dirty="0" err="1"/>
              <a:t>Integer.</a:t>
            </a:r>
            <a:r>
              <a:rPr lang="es-ES" sz="1400" i="1" dirty="0" err="1"/>
              <a:t>parseInt</a:t>
            </a:r>
            <a:r>
              <a:rPr lang="es-ES" sz="1400" i="1" dirty="0"/>
              <a:t>(entrada); </a:t>
            </a:r>
          </a:p>
          <a:p>
            <a:pPr lvl="1"/>
            <a:r>
              <a:rPr lang="es-ES" sz="1400" dirty="0"/>
              <a:t>suma = suma + k[i];</a:t>
            </a:r>
          </a:p>
          <a:p>
            <a:pPr lvl="1"/>
            <a:r>
              <a:rPr lang="es-ES" sz="1400" dirty="0"/>
              <a:t>}</a:t>
            </a:r>
          </a:p>
          <a:p>
            <a:pPr lvl="1"/>
            <a:r>
              <a:rPr lang="es-ES" sz="1400" dirty="0"/>
              <a:t>promedio = (</a:t>
            </a:r>
            <a:r>
              <a:rPr lang="es-ES" sz="1400" b="1" dirty="0" err="1"/>
              <a:t>double</a:t>
            </a:r>
            <a:r>
              <a:rPr lang="es-ES" sz="1400" b="1" dirty="0"/>
              <a:t>) suma/</a:t>
            </a:r>
            <a:r>
              <a:rPr lang="es-ES" sz="1400" b="1" dirty="0" err="1"/>
              <a:t>TAM</a:t>
            </a:r>
            <a:r>
              <a:rPr lang="es-ES" sz="1400" b="1" dirty="0"/>
              <a:t>;</a:t>
            </a:r>
          </a:p>
          <a:p>
            <a:pPr lvl="1"/>
            <a:r>
              <a:rPr lang="es-PA" sz="1400" dirty="0" err="1"/>
              <a:t>JOptionPane.</a:t>
            </a:r>
            <a:r>
              <a:rPr lang="es-PA" sz="1400" i="1" dirty="0" err="1"/>
              <a:t>showMessageDialog</a:t>
            </a:r>
            <a:r>
              <a:rPr lang="es-PA" sz="1400" i="1" dirty="0"/>
              <a:t>(</a:t>
            </a:r>
            <a:r>
              <a:rPr lang="es-PA" sz="1400" b="1" i="1" dirty="0" err="1"/>
              <a:t>null</a:t>
            </a:r>
            <a:r>
              <a:rPr lang="es-PA" sz="1400" b="1" i="1" dirty="0"/>
              <a:t>,"La sumatoria es: "+suma+ " y el promedio es: "+promedio);</a:t>
            </a:r>
          </a:p>
          <a:p>
            <a:r>
              <a:rPr lang="es-ES" sz="1400" dirty="0" smtClean="0"/>
              <a:t>}}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214290"/>
            <a:ext cx="6286544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n w="5715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+mn-lt"/>
              </a:rPr>
              <a:t>Clasificación de las EDA, continuación</a:t>
            </a:r>
          </a:p>
        </p:txBody>
      </p:sp>
      <p:sp>
        <p:nvSpPr>
          <p:cNvPr id="38916" name="8 Rectángulo"/>
          <p:cNvSpPr>
            <a:spLocks noChangeArrowheads="1"/>
          </p:cNvSpPr>
          <p:nvPr/>
        </p:nvSpPr>
        <p:spPr bwMode="auto">
          <a:xfrm>
            <a:off x="827088" y="1887538"/>
            <a:ext cx="7673975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S" sz="1400" dirty="0"/>
          </a:p>
          <a:p>
            <a:endParaRPr lang="es-ES" sz="1400" dirty="0"/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java.io</a:t>
            </a:r>
            <a:r>
              <a:rPr lang="es-ES" sz="1400" b="1" dirty="0"/>
              <a:t>.*;</a:t>
            </a:r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java.io.IOException</a:t>
            </a:r>
            <a:r>
              <a:rPr lang="es-ES" sz="1400" b="1" dirty="0"/>
              <a:t>;</a:t>
            </a:r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javax.swing.JOptionPane</a:t>
            </a:r>
            <a:r>
              <a:rPr lang="es-ES" sz="1400" b="1" dirty="0"/>
              <a:t>;</a:t>
            </a:r>
            <a:endParaRPr lang="es-ES" sz="1400" dirty="0"/>
          </a:p>
          <a:p>
            <a:r>
              <a:rPr lang="es-ES" sz="1400" b="1" dirty="0" err="1"/>
              <a:t>public</a:t>
            </a:r>
            <a:r>
              <a:rPr lang="es-ES" sz="1400" b="1" dirty="0"/>
              <a:t> </a:t>
            </a:r>
            <a:r>
              <a:rPr lang="es-ES" sz="1400" b="1" dirty="0" err="1"/>
              <a:t>class</a:t>
            </a:r>
            <a:r>
              <a:rPr lang="es-ES" sz="1400" b="1" dirty="0"/>
              <a:t> suma {</a:t>
            </a:r>
          </a:p>
          <a:p>
            <a:r>
              <a:rPr lang="en-US" sz="1400" b="1" dirty="0"/>
              <a:t>public static void main(String[] </a:t>
            </a:r>
            <a:r>
              <a:rPr lang="en-US" sz="1400" b="1" dirty="0" err="1"/>
              <a:t>args</a:t>
            </a:r>
            <a:r>
              <a:rPr lang="en-US" sz="1400" b="1" dirty="0"/>
              <a:t>) throws </a:t>
            </a:r>
            <a:r>
              <a:rPr lang="en-US" sz="1400" b="1" dirty="0" err="1"/>
              <a:t>IOException</a:t>
            </a:r>
            <a:endParaRPr lang="en-US" sz="1400" b="1" dirty="0"/>
          </a:p>
          <a:p>
            <a:r>
              <a:rPr lang="es-ES" sz="1400" dirty="0"/>
              <a:t>{</a:t>
            </a:r>
          </a:p>
          <a:p>
            <a:r>
              <a:rPr lang="es-ES" sz="1400" b="1" dirty="0" err="1"/>
              <a:t>int</a:t>
            </a:r>
            <a:r>
              <a:rPr lang="es-ES" sz="1400" b="1" dirty="0"/>
              <a:t> </a:t>
            </a:r>
            <a:r>
              <a:rPr lang="es-ES" sz="1400" b="1" dirty="0" err="1"/>
              <a:t>i,x</a:t>
            </a:r>
            <a:r>
              <a:rPr lang="es-ES" sz="1400" b="1" dirty="0"/>
              <a:t>;</a:t>
            </a:r>
          </a:p>
          <a:p>
            <a:r>
              <a:rPr lang="es-ES" sz="1400" dirty="0"/>
              <a:t>x=</a:t>
            </a:r>
            <a:r>
              <a:rPr lang="es-ES" sz="1400" dirty="0" err="1"/>
              <a:t>Integer.</a:t>
            </a:r>
            <a:r>
              <a:rPr lang="es-ES" sz="1400" i="1" dirty="0" err="1"/>
              <a:t>parseInt</a:t>
            </a:r>
            <a:r>
              <a:rPr lang="es-ES" sz="1400" i="1" dirty="0"/>
              <a:t>(</a:t>
            </a:r>
            <a:r>
              <a:rPr lang="es-ES" sz="1400" i="1" dirty="0" err="1"/>
              <a:t>JOptionPane.showInputDialog</a:t>
            </a:r>
            <a:r>
              <a:rPr lang="es-ES" sz="1400" i="1" dirty="0"/>
              <a:t>("Ingrese el </a:t>
            </a:r>
            <a:r>
              <a:rPr lang="es-ES" sz="1400" i="1" dirty="0" err="1"/>
              <a:t>tamano</a:t>
            </a:r>
            <a:r>
              <a:rPr lang="es-ES" sz="1400" i="1" dirty="0"/>
              <a:t> del vector"));</a:t>
            </a:r>
          </a:p>
          <a:p>
            <a:r>
              <a:rPr lang="es-ES" sz="1400" b="1" dirty="0" err="1"/>
              <a:t>int</a:t>
            </a:r>
            <a:r>
              <a:rPr lang="es-ES" sz="1400" b="1" dirty="0"/>
              <a:t> vector[] = new </a:t>
            </a:r>
            <a:r>
              <a:rPr lang="es-ES" sz="1400" b="1" dirty="0" err="1"/>
              <a:t>int</a:t>
            </a:r>
            <a:r>
              <a:rPr lang="es-ES" sz="1400" b="1" dirty="0"/>
              <a:t>[x];</a:t>
            </a:r>
          </a:p>
          <a:p>
            <a:r>
              <a:rPr lang="es-ES" sz="1400" b="1" dirty="0" err="1"/>
              <a:t>for</a:t>
            </a:r>
            <a:r>
              <a:rPr lang="es-ES" sz="1400" b="1" dirty="0"/>
              <a:t> (i=</a:t>
            </a:r>
            <a:r>
              <a:rPr lang="es-ES" sz="1400" b="1" dirty="0" err="1"/>
              <a:t>0;i</a:t>
            </a:r>
            <a:r>
              <a:rPr lang="es-ES" sz="1400" b="1" dirty="0"/>
              <a:t>&lt;</a:t>
            </a:r>
            <a:r>
              <a:rPr lang="es-ES" sz="1400" b="1" dirty="0" err="1"/>
              <a:t>x;i</a:t>
            </a:r>
            <a:r>
              <a:rPr lang="es-ES" sz="1400" b="1" dirty="0"/>
              <a:t>++) </a:t>
            </a:r>
          </a:p>
          <a:p>
            <a:r>
              <a:rPr lang="es-ES" sz="1400" dirty="0"/>
              <a:t>   vector[i]=i;</a:t>
            </a:r>
          </a:p>
          <a:p>
            <a:r>
              <a:rPr lang="es-ES" sz="1400" dirty="0" err="1"/>
              <a:t>String</a:t>
            </a:r>
            <a:r>
              <a:rPr lang="es-ES" sz="1400" dirty="0"/>
              <a:t> mensaje="\n";</a:t>
            </a:r>
          </a:p>
          <a:p>
            <a:r>
              <a:rPr lang="es-ES" sz="1400" b="1" dirty="0" err="1"/>
              <a:t>for</a:t>
            </a:r>
            <a:r>
              <a:rPr lang="es-ES" sz="1400" b="1" dirty="0"/>
              <a:t> (i=</a:t>
            </a:r>
            <a:r>
              <a:rPr lang="es-ES" sz="1400" b="1" dirty="0" err="1"/>
              <a:t>0;i</a:t>
            </a:r>
            <a:r>
              <a:rPr lang="es-ES" sz="1400" b="1" dirty="0"/>
              <a:t>&lt;</a:t>
            </a:r>
            <a:r>
              <a:rPr lang="es-ES" sz="1400" b="1" dirty="0" err="1"/>
              <a:t>x;i</a:t>
            </a:r>
            <a:r>
              <a:rPr lang="es-ES" sz="1400" b="1" dirty="0"/>
              <a:t>++) {</a:t>
            </a:r>
          </a:p>
          <a:p>
            <a:endParaRPr lang="es-ES" sz="1400" dirty="0"/>
          </a:p>
          <a:p>
            <a:r>
              <a:rPr lang="es-ES" sz="1400" dirty="0"/>
              <a:t> mensaje =  mensaje +vector[i] +"\n";</a:t>
            </a:r>
          </a:p>
          <a:p>
            <a:r>
              <a:rPr lang="es-ES" sz="1400" dirty="0"/>
              <a:t>}</a:t>
            </a:r>
          </a:p>
          <a:p>
            <a:r>
              <a:rPr lang="es-ES" sz="1400" dirty="0" err="1"/>
              <a:t>JOptionPane.</a:t>
            </a:r>
            <a:r>
              <a:rPr lang="es-ES" sz="1400" i="1" dirty="0" err="1"/>
              <a:t>showMessageDialog</a:t>
            </a:r>
            <a:r>
              <a:rPr lang="es-ES" sz="1400" i="1" dirty="0"/>
              <a:t> ( </a:t>
            </a:r>
            <a:r>
              <a:rPr lang="es-ES" sz="1400" b="1" i="1" dirty="0" err="1"/>
              <a:t>null</a:t>
            </a:r>
            <a:r>
              <a:rPr lang="es-ES" sz="1400" b="1" i="1" dirty="0"/>
              <a:t>,"Elementos del vector\</a:t>
            </a:r>
            <a:r>
              <a:rPr lang="es-ES" sz="1400" b="1" i="1" dirty="0" err="1"/>
              <a:t>n"+mensaje,"Programa</a:t>
            </a:r>
            <a:r>
              <a:rPr lang="es-ES" sz="1400" b="1" i="1" dirty="0"/>
              <a:t> de ejemplo",</a:t>
            </a:r>
            <a:r>
              <a:rPr lang="es-ES" sz="1400" b="1" i="1" dirty="0" err="1"/>
              <a:t>JOptionPane.INFORMATION_MESSAGE</a:t>
            </a:r>
            <a:r>
              <a:rPr lang="es-ES" sz="1400" b="1" i="1" dirty="0"/>
              <a:t>); </a:t>
            </a:r>
          </a:p>
          <a:p>
            <a:endParaRPr lang="es-ES" sz="1400" dirty="0"/>
          </a:p>
          <a:p>
            <a:r>
              <a:rPr lang="es-ES" sz="1400" dirty="0"/>
              <a:t> }  }</a:t>
            </a:r>
            <a:endParaRPr lang="es-ES" sz="1400" b="1" dirty="0">
              <a:latin typeface="Trebuchet MS" panose="020B0603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1571604" y="1214422"/>
            <a:ext cx="5572164" cy="442674"/>
          </a:xfrm>
          <a:prstGeom prst="round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Unidimensionales – Ejemplo 1</a:t>
            </a:r>
          </a:p>
        </p:txBody>
      </p:sp>
    </p:spTree>
    <p:extLst>
      <p:ext uri="{BB962C8B-B14F-4D97-AF65-F5344CB8AC3E}">
        <p14:creationId xmlns:p14="http://schemas.microsoft.com/office/powerpoint/2010/main" val="5473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214290"/>
            <a:ext cx="6286544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n w="5715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+mn-lt"/>
              </a:rPr>
              <a:t>Clasificación de las EDA, continuación</a:t>
            </a:r>
          </a:p>
        </p:txBody>
      </p:sp>
      <p:sp>
        <p:nvSpPr>
          <p:cNvPr id="39940" name="8 Rectángulo"/>
          <p:cNvSpPr>
            <a:spLocks noChangeArrowheads="1"/>
          </p:cNvSpPr>
          <p:nvPr/>
        </p:nvSpPr>
        <p:spPr bwMode="auto">
          <a:xfrm>
            <a:off x="827088" y="1887538"/>
            <a:ext cx="831691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sz="1200" dirty="0" err="1"/>
              <a:t>package</a:t>
            </a:r>
            <a:r>
              <a:rPr lang="es-ES" sz="1200" dirty="0"/>
              <a:t> vector;</a:t>
            </a:r>
          </a:p>
          <a:p>
            <a:r>
              <a:rPr lang="es-ES" sz="1200" b="1" dirty="0" err="1"/>
              <a:t>import</a:t>
            </a:r>
            <a:r>
              <a:rPr lang="es-ES" sz="1200" b="1" dirty="0"/>
              <a:t> </a:t>
            </a:r>
            <a:r>
              <a:rPr lang="es-ES" sz="1200" b="1" dirty="0" err="1"/>
              <a:t>java.io.IOException</a:t>
            </a:r>
            <a:r>
              <a:rPr lang="es-ES" sz="1200" b="1" dirty="0"/>
              <a:t>;</a:t>
            </a:r>
          </a:p>
          <a:p>
            <a:r>
              <a:rPr lang="es-ES" sz="1200" b="1" dirty="0" err="1"/>
              <a:t>import</a:t>
            </a:r>
            <a:r>
              <a:rPr lang="es-ES" sz="1200" b="1" dirty="0"/>
              <a:t> </a:t>
            </a:r>
            <a:r>
              <a:rPr lang="es-ES" sz="1200" b="1" dirty="0" err="1"/>
              <a:t>javax.swing.JOptionPane</a:t>
            </a:r>
            <a:r>
              <a:rPr lang="es-ES" sz="1200" b="1" dirty="0"/>
              <a:t>;</a:t>
            </a:r>
            <a:endParaRPr lang="es-ES" sz="1200" dirty="0"/>
          </a:p>
          <a:p>
            <a:r>
              <a:rPr lang="es-ES" sz="1200" dirty="0" err="1"/>
              <a:t>public</a:t>
            </a:r>
            <a:r>
              <a:rPr lang="es-ES" sz="1200" dirty="0"/>
              <a:t> </a:t>
            </a:r>
            <a:r>
              <a:rPr lang="es-ES" sz="1200" dirty="0" err="1"/>
              <a:t>class</a:t>
            </a:r>
            <a:r>
              <a:rPr lang="es-ES" sz="1200" dirty="0"/>
              <a:t> Vector {</a:t>
            </a:r>
          </a:p>
          <a:p>
            <a:r>
              <a:rPr lang="es-ES" sz="1200" dirty="0" err="1"/>
              <a:t>public</a:t>
            </a:r>
            <a:r>
              <a:rPr lang="es-ES" sz="1200" dirty="0"/>
              <a:t> </a:t>
            </a:r>
            <a:r>
              <a:rPr lang="es-ES" sz="1200" dirty="0" err="1"/>
              <a:t>static</a:t>
            </a:r>
            <a:r>
              <a:rPr lang="es-ES" sz="1200" dirty="0"/>
              <a:t> </a:t>
            </a:r>
            <a:r>
              <a:rPr lang="es-ES" sz="1200" dirty="0" err="1"/>
              <a:t>void</a:t>
            </a:r>
            <a:r>
              <a:rPr lang="es-ES" sz="1200" dirty="0"/>
              <a:t> </a:t>
            </a:r>
            <a:r>
              <a:rPr lang="es-ES" sz="1200" dirty="0" err="1"/>
              <a:t>main</a:t>
            </a:r>
            <a:r>
              <a:rPr lang="es-ES" sz="1200" dirty="0"/>
              <a:t>(</a:t>
            </a:r>
            <a:r>
              <a:rPr lang="es-ES" sz="1200" dirty="0" err="1"/>
              <a:t>String</a:t>
            </a:r>
            <a:r>
              <a:rPr lang="es-ES" sz="1200" dirty="0"/>
              <a:t>[] </a:t>
            </a:r>
            <a:r>
              <a:rPr lang="es-ES" sz="1200" dirty="0" err="1"/>
              <a:t>args</a:t>
            </a:r>
            <a:r>
              <a:rPr lang="es-ES" sz="1200" dirty="0"/>
              <a:t>) </a:t>
            </a:r>
            <a:r>
              <a:rPr lang="es-ES" sz="1200" dirty="0" err="1"/>
              <a:t>throws</a:t>
            </a:r>
            <a:r>
              <a:rPr lang="es-ES" sz="1200" dirty="0"/>
              <a:t> </a:t>
            </a:r>
            <a:r>
              <a:rPr lang="es-ES" sz="1200" dirty="0" err="1"/>
              <a:t>IOException</a:t>
            </a:r>
            <a:endParaRPr lang="es-ES" sz="1200" dirty="0"/>
          </a:p>
          <a:p>
            <a:r>
              <a:rPr lang="es-ES" sz="1200" dirty="0"/>
              <a:t>{</a:t>
            </a:r>
          </a:p>
          <a:p>
            <a:r>
              <a:rPr lang="es-ES" sz="1200" dirty="0" err="1"/>
              <a:t>int</a:t>
            </a:r>
            <a:r>
              <a:rPr lang="es-ES" sz="1200" dirty="0"/>
              <a:t> </a:t>
            </a:r>
            <a:r>
              <a:rPr lang="es-ES" sz="1200" dirty="0" err="1"/>
              <a:t>i,x</a:t>
            </a:r>
            <a:r>
              <a:rPr lang="es-ES" sz="1200" dirty="0"/>
              <a:t>;</a:t>
            </a:r>
          </a:p>
          <a:p>
            <a:r>
              <a:rPr lang="es-ES" sz="1200" dirty="0"/>
              <a:t>x=</a:t>
            </a:r>
            <a:r>
              <a:rPr lang="es-ES" sz="1200" dirty="0" err="1"/>
              <a:t>Integer.parseInt</a:t>
            </a:r>
            <a:r>
              <a:rPr lang="es-ES" sz="1200" dirty="0"/>
              <a:t>(</a:t>
            </a:r>
            <a:r>
              <a:rPr lang="es-ES" sz="1200" dirty="0" err="1"/>
              <a:t>JOptionPane.showInputDialog</a:t>
            </a:r>
            <a:r>
              <a:rPr lang="es-ES" sz="1200" dirty="0"/>
              <a:t>("Ingrese el </a:t>
            </a:r>
            <a:r>
              <a:rPr lang="es-ES" sz="1200" dirty="0" err="1"/>
              <a:t>tamano</a:t>
            </a:r>
            <a:r>
              <a:rPr lang="es-ES" sz="1200" dirty="0"/>
              <a:t> del vector"));</a:t>
            </a:r>
          </a:p>
          <a:p>
            <a:r>
              <a:rPr lang="es-ES" sz="1200" dirty="0" err="1"/>
              <a:t>int</a:t>
            </a:r>
            <a:r>
              <a:rPr lang="es-ES" sz="1200" dirty="0"/>
              <a:t> vector[] = new </a:t>
            </a:r>
            <a:r>
              <a:rPr lang="es-ES" sz="1200" dirty="0" err="1"/>
              <a:t>int</a:t>
            </a:r>
            <a:r>
              <a:rPr lang="es-ES" sz="1200" dirty="0"/>
              <a:t>[x];</a:t>
            </a:r>
          </a:p>
          <a:p>
            <a:r>
              <a:rPr lang="es-ES" sz="1200" dirty="0" err="1"/>
              <a:t>int</a:t>
            </a:r>
            <a:r>
              <a:rPr lang="es-ES" sz="1200" dirty="0"/>
              <a:t> j, suma =0;</a:t>
            </a:r>
          </a:p>
          <a:p>
            <a:r>
              <a:rPr lang="es-ES" sz="1200" dirty="0" err="1"/>
              <a:t>for</a:t>
            </a:r>
            <a:r>
              <a:rPr lang="es-ES" sz="1200" dirty="0"/>
              <a:t> (i=</a:t>
            </a:r>
            <a:r>
              <a:rPr lang="es-ES" sz="1200" dirty="0" err="1"/>
              <a:t>0;i</a:t>
            </a:r>
            <a:r>
              <a:rPr lang="es-ES" sz="1200" dirty="0"/>
              <a:t>&lt;</a:t>
            </a:r>
            <a:r>
              <a:rPr lang="es-ES" sz="1200" dirty="0" err="1"/>
              <a:t>x;i</a:t>
            </a:r>
            <a:r>
              <a:rPr lang="es-ES" sz="1200" dirty="0"/>
              <a:t>++) </a:t>
            </a:r>
          </a:p>
          <a:p>
            <a:r>
              <a:rPr lang="es-ES" sz="1200" dirty="0"/>
              <a:t>  { j=</a:t>
            </a:r>
            <a:r>
              <a:rPr lang="es-ES" sz="1200" dirty="0" err="1"/>
              <a:t>Integer.parseInt</a:t>
            </a:r>
            <a:r>
              <a:rPr lang="es-ES" sz="1200" dirty="0"/>
              <a:t>(</a:t>
            </a:r>
            <a:r>
              <a:rPr lang="es-ES" sz="1200" dirty="0" err="1"/>
              <a:t>JOptionPane.showInputDialog</a:t>
            </a:r>
            <a:r>
              <a:rPr lang="es-ES" sz="1200" dirty="0"/>
              <a:t>("Ingrese los elementos del vector"));</a:t>
            </a:r>
          </a:p>
          <a:p>
            <a:r>
              <a:rPr lang="es-ES" sz="1200" dirty="0"/>
              <a:t>      vector[i]=j;</a:t>
            </a:r>
          </a:p>
          <a:p>
            <a:r>
              <a:rPr lang="es-ES" sz="1200" dirty="0"/>
              <a:t>      suma = suma +vector[i];}</a:t>
            </a:r>
          </a:p>
          <a:p>
            <a:endParaRPr lang="es-ES" sz="1200" dirty="0"/>
          </a:p>
          <a:p>
            <a:r>
              <a:rPr lang="es-ES" sz="1200" dirty="0" err="1"/>
              <a:t>String</a:t>
            </a:r>
            <a:r>
              <a:rPr lang="es-ES" sz="1200" dirty="0"/>
              <a:t> mensaje="\n";</a:t>
            </a:r>
          </a:p>
          <a:p>
            <a:r>
              <a:rPr lang="es-ES" sz="1200" dirty="0" err="1"/>
              <a:t>for</a:t>
            </a:r>
            <a:r>
              <a:rPr lang="es-ES" sz="1200" dirty="0"/>
              <a:t> (i=</a:t>
            </a:r>
            <a:r>
              <a:rPr lang="es-ES" sz="1200" dirty="0" err="1"/>
              <a:t>0;i</a:t>
            </a:r>
            <a:r>
              <a:rPr lang="es-ES" sz="1200" dirty="0"/>
              <a:t>&lt;</a:t>
            </a:r>
            <a:r>
              <a:rPr lang="es-ES" sz="1200" dirty="0" err="1"/>
              <a:t>x;i</a:t>
            </a:r>
            <a:r>
              <a:rPr lang="es-ES" sz="1200" dirty="0"/>
              <a:t>++) {</a:t>
            </a:r>
          </a:p>
          <a:p>
            <a:r>
              <a:rPr lang="es-ES" sz="1200" dirty="0"/>
              <a:t> mensaje =  mensaje +vector[i] +"\n";</a:t>
            </a:r>
          </a:p>
          <a:p>
            <a:r>
              <a:rPr lang="es-ES" sz="1200" dirty="0"/>
              <a:t>}</a:t>
            </a:r>
          </a:p>
          <a:p>
            <a:r>
              <a:rPr lang="es-ES" sz="1200" dirty="0"/>
              <a:t> mensaje = mensaje + "\n Suma = " + suma;</a:t>
            </a:r>
          </a:p>
          <a:p>
            <a:endParaRPr lang="es-ES" sz="1200" dirty="0"/>
          </a:p>
          <a:p>
            <a:r>
              <a:rPr lang="es-ES" sz="1200" dirty="0" err="1"/>
              <a:t>JOptionPane.showMessageDialog</a:t>
            </a:r>
            <a:r>
              <a:rPr lang="es-ES" sz="1200" dirty="0"/>
              <a:t> ( </a:t>
            </a:r>
            <a:r>
              <a:rPr lang="es-ES" sz="1200" dirty="0" err="1"/>
              <a:t>null</a:t>
            </a:r>
            <a:r>
              <a:rPr lang="es-ES" sz="1200" dirty="0"/>
              <a:t>,"Elementos del vector\</a:t>
            </a:r>
            <a:r>
              <a:rPr lang="es-ES" sz="1200" dirty="0" err="1"/>
              <a:t>n"+mensaje,"Programa</a:t>
            </a:r>
            <a:r>
              <a:rPr lang="es-ES" sz="1200" dirty="0"/>
              <a:t> de ejemplo",</a:t>
            </a:r>
            <a:r>
              <a:rPr lang="es-ES" sz="1200" dirty="0" err="1"/>
              <a:t>JOptionPane.INFORMATION_MESSAGE</a:t>
            </a:r>
            <a:r>
              <a:rPr lang="es-ES" sz="1200" dirty="0"/>
              <a:t>); </a:t>
            </a:r>
          </a:p>
          <a:p>
            <a:endParaRPr lang="es-ES" sz="1200" dirty="0"/>
          </a:p>
          <a:p>
            <a:r>
              <a:rPr lang="es-ES" sz="1200" dirty="0"/>
              <a:t> }  }</a:t>
            </a:r>
            <a:endParaRPr lang="es-ES" sz="1200" b="1" dirty="0">
              <a:latin typeface="Trebuchet MS" panose="020B0603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1571604" y="1214422"/>
            <a:ext cx="5572164" cy="442674"/>
          </a:xfrm>
          <a:prstGeom prst="round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Unidimensionales – Ejemplo 1</a:t>
            </a:r>
          </a:p>
        </p:txBody>
      </p:sp>
    </p:spTree>
    <p:extLst>
      <p:ext uri="{BB962C8B-B14F-4D97-AF65-F5344CB8AC3E}">
        <p14:creationId xmlns:p14="http://schemas.microsoft.com/office/powerpoint/2010/main" val="17102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62200" y="-10551"/>
            <a:ext cx="3141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EJEMPLOS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3400" y="1524000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3600" dirty="0"/>
              <a:t>Diseñe un programa </a:t>
            </a:r>
            <a:r>
              <a:rPr lang="es-MX" sz="3600" dirty="0" smtClean="0"/>
              <a:t>que permita solicitar por pantalla la cantidad de </a:t>
            </a:r>
            <a:r>
              <a:rPr lang="es-MX" sz="3600" smtClean="0"/>
              <a:t>estudiantes su </a:t>
            </a:r>
            <a:r>
              <a:rPr lang="es-MX" sz="3600" dirty="0" smtClean="0"/>
              <a:t>nota obtenidas en una asignatura el programa debe permitir ver los estudiantes con sus notas, y cual de los estudiantes obtuvo la nota mas alta y cual la más baja.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1702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095" y="-24063"/>
            <a:ext cx="88392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err="1" smtClean="0"/>
              <a:t>import</a:t>
            </a:r>
            <a:r>
              <a:rPr lang="es-ES" sz="1000" b="1" dirty="0" smtClean="0"/>
              <a:t> </a:t>
            </a:r>
            <a:r>
              <a:rPr lang="es-ES" sz="1000" b="1" dirty="0" err="1"/>
              <a:t>java.io.IOException</a:t>
            </a:r>
            <a:r>
              <a:rPr lang="es-ES" sz="1000" b="1" dirty="0"/>
              <a:t>;</a:t>
            </a:r>
          </a:p>
          <a:p>
            <a:r>
              <a:rPr lang="es-ES" sz="1000" b="1" dirty="0" err="1"/>
              <a:t>import</a:t>
            </a:r>
            <a:r>
              <a:rPr lang="es-ES" sz="1000" b="1" dirty="0"/>
              <a:t> </a:t>
            </a:r>
            <a:r>
              <a:rPr lang="es-ES" sz="1000" b="1" dirty="0" err="1"/>
              <a:t>javax.swing.JOptionPane</a:t>
            </a:r>
            <a:r>
              <a:rPr lang="es-ES" sz="1000" b="1" dirty="0"/>
              <a:t>;</a:t>
            </a:r>
          </a:p>
          <a:p>
            <a:endParaRPr lang="es-ES" sz="1000" dirty="0"/>
          </a:p>
          <a:p>
            <a:endParaRPr lang="es-ES" sz="1000" dirty="0"/>
          </a:p>
          <a:p>
            <a:r>
              <a:rPr lang="es-ES" sz="1000" b="1" dirty="0" err="1"/>
              <a:t>public</a:t>
            </a:r>
            <a:r>
              <a:rPr lang="es-ES" sz="1000" b="1" dirty="0"/>
              <a:t> </a:t>
            </a:r>
            <a:r>
              <a:rPr lang="es-ES" sz="1000" b="1" dirty="0" err="1"/>
              <a:t>class</a:t>
            </a:r>
            <a:r>
              <a:rPr lang="es-ES" sz="1000" b="1" dirty="0"/>
              <a:t> borro {</a:t>
            </a:r>
          </a:p>
          <a:p>
            <a:r>
              <a:rPr lang="en-US" sz="1000" b="1" dirty="0"/>
              <a:t>public static void main(String[] </a:t>
            </a:r>
            <a:r>
              <a:rPr lang="en-US" sz="1000" b="1" dirty="0" err="1"/>
              <a:t>args</a:t>
            </a:r>
            <a:r>
              <a:rPr lang="en-US" sz="1000" b="1" dirty="0"/>
              <a:t>) throws </a:t>
            </a:r>
            <a:r>
              <a:rPr lang="en-US" sz="1000" b="1" dirty="0" err="1"/>
              <a:t>IOException</a:t>
            </a:r>
            <a:r>
              <a:rPr lang="en-US" sz="1000" b="1" dirty="0"/>
              <a:t> {</a:t>
            </a:r>
          </a:p>
          <a:p>
            <a:r>
              <a:rPr lang="es-ES" sz="1000" b="1" dirty="0" err="1"/>
              <a:t>int</a:t>
            </a:r>
            <a:r>
              <a:rPr lang="es-ES" sz="1000" b="1" dirty="0"/>
              <a:t> </a:t>
            </a:r>
            <a:r>
              <a:rPr lang="es-ES" sz="1000" b="1" dirty="0" err="1"/>
              <a:t>x,mayor,indice,menor</a:t>
            </a:r>
            <a:r>
              <a:rPr lang="es-ES" sz="1000" b="1" dirty="0"/>
              <a:t>;</a:t>
            </a:r>
          </a:p>
          <a:p>
            <a:endParaRPr lang="es-ES" sz="1000" dirty="0"/>
          </a:p>
          <a:p>
            <a:r>
              <a:rPr lang="es-PA" sz="1000" dirty="0"/>
              <a:t> x=</a:t>
            </a:r>
            <a:r>
              <a:rPr lang="es-PA" sz="1000" dirty="0" err="1"/>
              <a:t>Integer.</a:t>
            </a:r>
            <a:r>
              <a:rPr lang="es-PA" sz="1000" i="1" dirty="0" err="1"/>
              <a:t>parseInt</a:t>
            </a:r>
            <a:r>
              <a:rPr lang="es-PA" sz="1000" i="1" dirty="0"/>
              <a:t>(</a:t>
            </a:r>
            <a:r>
              <a:rPr lang="es-PA" sz="1000" i="1" dirty="0" err="1"/>
              <a:t>JOptionPane.showInputDialog</a:t>
            </a:r>
            <a:r>
              <a:rPr lang="es-PA" sz="1000" i="1" dirty="0"/>
              <a:t>("ingrese la cantidad de estudiantes: "));</a:t>
            </a:r>
          </a:p>
          <a:p>
            <a:r>
              <a:rPr lang="es-ES" sz="1000" dirty="0"/>
              <a:t> </a:t>
            </a:r>
            <a:r>
              <a:rPr lang="es-ES" sz="1000" b="1" dirty="0" err="1"/>
              <a:t>int</a:t>
            </a:r>
            <a:r>
              <a:rPr lang="es-ES" sz="1000" b="1" dirty="0"/>
              <a:t> notas[] = new </a:t>
            </a:r>
            <a:r>
              <a:rPr lang="es-ES" sz="1000" b="1" dirty="0" err="1"/>
              <a:t>int</a:t>
            </a:r>
            <a:r>
              <a:rPr lang="es-ES" sz="1000" b="1" dirty="0"/>
              <a:t>[x]; </a:t>
            </a:r>
          </a:p>
          <a:p>
            <a:r>
              <a:rPr lang="es-ES" sz="1000" dirty="0"/>
              <a:t> </a:t>
            </a:r>
            <a:r>
              <a:rPr lang="es-ES" sz="1000" dirty="0" err="1"/>
              <a:t>String</a:t>
            </a:r>
            <a:r>
              <a:rPr lang="es-ES" sz="1000" dirty="0"/>
              <a:t> nombres[] = </a:t>
            </a:r>
            <a:r>
              <a:rPr lang="es-ES" sz="1000" b="1" dirty="0"/>
              <a:t>new </a:t>
            </a:r>
            <a:r>
              <a:rPr lang="es-ES" sz="1000" b="1" dirty="0" err="1"/>
              <a:t>String</a:t>
            </a:r>
            <a:r>
              <a:rPr lang="es-ES" sz="1000" b="1" dirty="0"/>
              <a:t>[x];</a:t>
            </a:r>
          </a:p>
          <a:p>
            <a:endParaRPr lang="es-ES" sz="1000" dirty="0"/>
          </a:p>
          <a:p>
            <a:r>
              <a:rPr lang="nn-NO" sz="1000" dirty="0"/>
              <a:t> </a:t>
            </a:r>
            <a:r>
              <a:rPr lang="nn-NO" sz="1000" b="1" dirty="0"/>
              <a:t>for (int i=0; i &lt; x; i++) { </a:t>
            </a:r>
          </a:p>
          <a:p>
            <a:r>
              <a:rPr lang="es-PA" sz="1000" dirty="0"/>
              <a:t> nombres[i]=   </a:t>
            </a:r>
            <a:r>
              <a:rPr lang="es-PA" sz="1000" dirty="0" err="1"/>
              <a:t>JOptionPane.</a:t>
            </a:r>
            <a:r>
              <a:rPr lang="es-PA" sz="1000" i="1" dirty="0" err="1"/>
              <a:t>showInputDialog</a:t>
            </a:r>
            <a:r>
              <a:rPr lang="es-PA" sz="1000" i="1" dirty="0"/>
              <a:t>("Introduzca  el Nombre");  </a:t>
            </a:r>
          </a:p>
          <a:p>
            <a:r>
              <a:rPr lang="es-ES" sz="1000" dirty="0"/>
              <a:t> notas[i]=</a:t>
            </a:r>
            <a:r>
              <a:rPr lang="es-ES" sz="1000" dirty="0" err="1"/>
              <a:t>Integer.</a:t>
            </a:r>
            <a:r>
              <a:rPr lang="es-ES" sz="1000" i="1" dirty="0" err="1"/>
              <a:t>parseInt</a:t>
            </a:r>
            <a:r>
              <a:rPr lang="es-ES" sz="1000" i="1" dirty="0"/>
              <a:t>( </a:t>
            </a:r>
            <a:r>
              <a:rPr lang="es-ES" sz="1000" i="1" dirty="0" err="1"/>
              <a:t>JOptionPane.showInputDialog</a:t>
            </a:r>
            <a:r>
              <a:rPr lang="es-ES" sz="1000" i="1" dirty="0"/>
              <a:t>("Introduzca  la Nota de Informática") );</a:t>
            </a:r>
          </a:p>
          <a:p>
            <a:r>
              <a:rPr lang="es-ES" sz="1000" dirty="0"/>
              <a:t> }</a:t>
            </a:r>
          </a:p>
          <a:p>
            <a:r>
              <a:rPr lang="es-ES" sz="1000" dirty="0"/>
              <a:t> </a:t>
            </a:r>
            <a:r>
              <a:rPr lang="es-ES" sz="1000" dirty="0" err="1"/>
              <a:t>String</a:t>
            </a:r>
            <a:r>
              <a:rPr lang="es-ES" sz="1000" dirty="0"/>
              <a:t> estudiante="";</a:t>
            </a:r>
          </a:p>
          <a:p>
            <a:r>
              <a:rPr lang="es-ES" sz="1000" b="1" dirty="0" err="1"/>
              <a:t>for</a:t>
            </a:r>
            <a:r>
              <a:rPr lang="es-ES" sz="1000" b="1" dirty="0"/>
              <a:t> (</a:t>
            </a:r>
            <a:r>
              <a:rPr lang="es-ES" sz="1000" b="1" dirty="0" err="1"/>
              <a:t>int</a:t>
            </a:r>
            <a:r>
              <a:rPr lang="es-ES" sz="1000" b="1" dirty="0"/>
              <a:t> j=0; j &lt; x; </a:t>
            </a:r>
            <a:r>
              <a:rPr lang="es-ES" sz="1000" b="1" dirty="0" err="1"/>
              <a:t>j++</a:t>
            </a:r>
            <a:r>
              <a:rPr lang="es-ES" sz="1000" b="1" dirty="0"/>
              <a:t>) { </a:t>
            </a:r>
          </a:p>
          <a:p>
            <a:r>
              <a:rPr lang="es-PA" sz="1000" dirty="0"/>
              <a:t>estudiante= estudiante + "El nombre es "+nombres[j]+"  La nota es: "+notas[j]+"\n";</a:t>
            </a:r>
          </a:p>
          <a:p>
            <a:r>
              <a:rPr lang="es-ES" sz="1000" dirty="0"/>
              <a:t> }</a:t>
            </a:r>
          </a:p>
          <a:p>
            <a:r>
              <a:rPr lang="es-ES" sz="1000" dirty="0" err="1"/>
              <a:t>JOptionPane.</a:t>
            </a:r>
            <a:r>
              <a:rPr lang="es-ES" sz="1000" i="1" dirty="0" err="1"/>
              <a:t>showMessageDialog</a:t>
            </a:r>
            <a:r>
              <a:rPr lang="es-ES" sz="1000" i="1" dirty="0"/>
              <a:t> ( </a:t>
            </a:r>
            <a:r>
              <a:rPr lang="es-ES" sz="1000" b="1" i="1" dirty="0" err="1"/>
              <a:t>null</a:t>
            </a:r>
            <a:r>
              <a:rPr lang="es-ES" sz="1000" b="1" i="1" dirty="0"/>
              <a:t>,"Elementos del vector\</a:t>
            </a:r>
            <a:r>
              <a:rPr lang="es-ES" sz="1000" b="1" i="1" dirty="0" err="1"/>
              <a:t>n"+estudiante,"Programa</a:t>
            </a:r>
            <a:r>
              <a:rPr lang="es-ES" sz="1000" b="1" i="1" dirty="0"/>
              <a:t> de ejemplo",</a:t>
            </a:r>
            <a:r>
              <a:rPr lang="es-ES" sz="1000" b="1" i="1" dirty="0" err="1"/>
              <a:t>JOptionPane.INFORMATION_MESSAGE</a:t>
            </a:r>
            <a:r>
              <a:rPr lang="es-ES" sz="1000" b="1" i="1" dirty="0"/>
              <a:t>); </a:t>
            </a:r>
          </a:p>
          <a:p>
            <a:endParaRPr lang="es-ES" sz="1000" dirty="0"/>
          </a:p>
          <a:p>
            <a:r>
              <a:rPr lang="es-ES" sz="1000" dirty="0" smtClean="0"/>
              <a:t>// Calcula la nota mayor</a:t>
            </a:r>
            <a:endParaRPr lang="es-ES" sz="1000" dirty="0"/>
          </a:p>
          <a:p>
            <a:r>
              <a:rPr lang="es-ES" sz="1000" dirty="0"/>
              <a:t> mayor =notas[0];</a:t>
            </a:r>
          </a:p>
          <a:p>
            <a:r>
              <a:rPr lang="es-ES" sz="1000" dirty="0"/>
              <a:t> </a:t>
            </a:r>
            <a:r>
              <a:rPr lang="es-ES" sz="1000" dirty="0" err="1"/>
              <a:t>indice</a:t>
            </a:r>
            <a:r>
              <a:rPr lang="es-ES" sz="1000" dirty="0"/>
              <a:t>=0;</a:t>
            </a:r>
          </a:p>
          <a:p>
            <a:r>
              <a:rPr lang="es-ES" sz="1000" dirty="0" smtClean="0"/>
              <a:t> </a:t>
            </a:r>
            <a:r>
              <a:rPr lang="es-ES" sz="1000" b="1" dirty="0" err="1"/>
              <a:t>for</a:t>
            </a:r>
            <a:r>
              <a:rPr lang="es-ES" sz="1000" b="1" dirty="0"/>
              <a:t> (</a:t>
            </a:r>
            <a:r>
              <a:rPr lang="es-ES" sz="1000" b="1" dirty="0" err="1"/>
              <a:t>int</a:t>
            </a:r>
            <a:r>
              <a:rPr lang="es-ES" sz="1000" b="1" dirty="0"/>
              <a:t> j=0; j &lt; </a:t>
            </a:r>
            <a:r>
              <a:rPr lang="es-ES" sz="1000" b="1" dirty="0" err="1"/>
              <a:t>nombres.length</a:t>
            </a:r>
            <a:r>
              <a:rPr lang="es-ES" sz="1000" b="1" dirty="0"/>
              <a:t>; </a:t>
            </a:r>
            <a:r>
              <a:rPr lang="es-ES" sz="1000" b="1" dirty="0" err="1"/>
              <a:t>j++</a:t>
            </a:r>
            <a:r>
              <a:rPr lang="es-ES" sz="1000" b="1" dirty="0"/>
              <a:t>) { </a:t>
            </a:r>
          </a:p>
          <a:p>
            <a:r>
              <a:rPr lang="es-ES" sz="1000" dirty="0"/>
              <a:t>   </a:t>
            </a:r>
            <a:r>
              <a:rPr lang="es-ES" sz="1000" b="1" dirty="0" err="1"/>
              <a:t>if</a:t>
            </a:r>
            <a:r>
              <a:rPr lang="es-ES" sz="1000" b="1" dirty="0"/>
              <a:t> (mayor &lt; notas[j])</a:t>
            </a:r>
          </a:p>
          <a:p>
            <a:r>
              <a:rPr lang="es-ES" sz="1000" dirty="0"/>
              <a:t>    {  mayor =notas[j];</a:t>
            </a:r>
          </a:p>
          <a:p>
            <a:r>
              <a:rPr lang="es-ES" sz="1000" dirty="0"/>
              <a:t>      </a:t>
            </a:r>
            <a:r>
              <a:rPr lang="es-ES" sz="1000" dirty="0" err="1"/>
              <a:t>indice</a:t>
            </a:r>
            <a:r>
              <a:rPr lang="es-ES" sz="1000" dirty="0"/>
              <a:t>=j;}</a:t>
            </a:r>
          </a:p>
          <a:p>
            <a:r>
              <a:rPr lang="es-ES" sz="1000" dirty="0"/>
              <a:t> }</a:t>
            </a:r>
          </a:p>
          <a:p>
            <a:r>
              <a:rPr lang="es-PA" sz="1000" dirty="0"/>
              <a:t> </a:t>
            </a:r>
            <a:r>
              <a:rPr lang="es-PA" sz="1000" dirty="0" err="1"/>
              <a:t>JOptionPane.</a:t>
            </a:r>
            <a:r>
              <a:rPr lang="es-PA" sz="1000" i="1" dirty="0" err="1"/>
              <a:t>showMessageDialog</a:t>
            </a:r>
            <a:r>
              <a:rPr lang="es-PA" sz="1000" i="1" dirty="0"/>
              <a:t>(</a:t>
            </a:r>
            <a:r>
              <a:rPr lang="es-PA" sz="1000" b="1" i="1" dirty="0" err="1"/>
              <a:t>null</a:t>
            </a:r>
            <a:r>
              <a:rPr lang="es-PA" sz="1000" b="1" i="1" dirty="0"/>
              <a:t>,"El estudiante con la nota mayor es "+nombres[</a:t>
            </a:r>
            <a:r>
              <a:rPr lang="es-PA" sz="1000" b="1" i="1" dirty="0" err="1"/>
              <a:t>indice</a:t>
            </a:r>
            <a:r>
              <a:rPr lang="es-PA" sz="1000" b="1" i="1" dirty="0"/>
              <a:t>]+"  La nota es: "+notas[</a:t>
            </a:r>
            <a:r>
              <a:rPr lang="es-PA" sz="1000" b="1" i="1" dirty="0" err="1"/>
              <a:t>indice</a:t>
            </a:r>
            <a:r>
              <a:rPr lang="es-PA" sz="1000" b="1" i="1" dirty="0"/>
              <a:t>]+"\n</a:t>
            </a:r>
            <a:r>
              <a:rPr lang="es-PA" sz="1000" b="1" i="1" dirty="0" smtClean="0"/>
              <a:t>");</a:t>
            </a:r>
          </a:p>
          <a:p>
            <a:r>
              <a:rPr lang="es-PA" sz="1000" b="1" i="1" dirty="0" smtClean="0"/>
              <a:t>// calcula nota menor</a:t>
            </a:r>
            <a:endParaRPr lang="es-PA" sz="1000" b="1" i="1" dirty="0"/>
          </a:p>
          <a:p>
            <a:r>
              <a:rPr lang="es-ES" sz="1000" dirty="0"/>
              <a:t> menor =notas[0];</a:t>
            </a:r>
          </a:p>
          <a:p>
            <a:r>
              <a:rPr lang="es-ES" sz="1000" dirty="0"/>
              <a:t> </a:t>
            </a:r>
            <a:r>
              <a:rPr lang="es-ES" sz="1000" dirty="0" err="1"/>
              <a:t>indice</a:t>
            </a:r>
            <a:r>
              <a:rPr lang="es-ES" sz="1000" dirty="0"/>
              <a:t>=0;</a:t>
            </a:r>
          </a:p>
          <a:p>
            <a:r>
              <a:rPr lang="es-ES" sz="1000" dirty="0"/>
              <a:t> </a:t>
            </a:r>
            <a:r>
              <a:rPr lang="es-ES" sz="1000" b="1" dirty="0" err="1"/>
              <a:t>for</a:t>
            </a:r>
            <a:r>
              <a:rPr lang="es-ES" sz="1000" b="1" dirty="0"/>
              <a:t> (</a:t>
            </a:r>
            <a:r>
              <a:rPr lang="es-ES" sz="1000" b="1" dirty="0" err="1"/>
              <a:t>int</a:t>
            </a:r>
            <a:r>
              <a:rPr lang="es-ES" sz="1000" b="1" dirty="0"/>
              <a:t> j=0; j &lt; </a:t>
            </a:r>
            <a:r>
              <a:rPr lang="es-ES" sz="1000" b="1" dirty="0" err="1"/>
              <a:t>nombres.length</a:t>
            </a:r>
            <a:r>
              <a:rPr lang="es-ES" sz="1000" b="1" dirty="0"/>
              <a:t>; </a:t>
            </a:r>
            <a:r>
              <a:rPr lang="es-ES" sz="1000" b="1" dirty="0" err="1"/>
              <a:t>j++</a:t>
            </a:r>
            <a:r>
              <a:rPr lang="es-ES" sz="1000" b="1" dirty="0"/>
              <a:t>) { </a:t>
            </a:r>
          </a:p>
          <a:p>
            <a:r>
              <a:rPr lang="es-ES" sz="1000" dirty="0"/>
              <a:t>   </a:t>
            </a:r>
            <a:r>
              <a:rPr lang="es-ES" sz="1000" b="1" dirty="0" err="1"/>
              <a:t>if</a:t>
            </a:r>
            <a:r>
              <a:rPr lang="es-ES" sz="1000" b="1" dirty="0"/>
              <a:t> (menor &gt; notas[j])</a:t>
            </a:r>
          </a:p>
          <a:p>
            <a:r>
              <a:rPr lang="es-ES" sz="1000" dirty="0"/>
              <a:t>    {  menor =notas[j];</a:t>
            </a:r>
          </a:p>
          <a:p>
            <a:r>
              <a:rPr lang="es-ES" sz="1000" dirty="0"/>
              <a:t>      </a:t>
            </a:r>
            <a:r>
              <a:rPr lang="es-ES" sz="1000" dirty="0" err="1"/>
              <a:t>indice</a:t>
            </a:r>
            <a:r>
              <a:rPr lang="es-ES" sz="1000" dirty="0"/>
              <a:t>=j;}</a:t>
            </a:r>
          </a:p>
          <a:p>
            <a:r>
              <a:rPr lang="es-ES" sz="1000" dirty="0"/>
              <a:t> }</a:t>
            </a:r>
          </a:p>
          <a:p>
            <a:r>
              <a:rPr lang="es-PA" sz="1000" dirty="0"/>
              <a:t> </a:t>
            </a:r>
            <a:r>
              <a:rPr lang="es-PA" sz="1000" dirty="0" err="1"/>
              <a:t>JOptionPane.</a:t>
            </a:r>
            <a:r>
              <a:rPr lang="es-PA" sz="1000" i="1" dirty="0" err="1"/>
              <a:t>showMessageDialog</a:t>
            </a:r>
            <a:r>
              <a:rPr lang="es-PA" sz="1000" i="1" dirty="0"/>
              <a:t>(</a:t>
            </a:r>
            <a:r>
              <a:rPr lang="es-PA" sz="1000" b="1" i="1" dirty="0" err="1"/>
              <a:t>null</a:t>
            </a:r>
            <a:r>
              <a:rPr lang="es-PA" sz="1000" b="1" i="1" dirty="0"/>
              <a:t>,"El estudiante con la nota menor es "+nombres[</a:t>
            </a:r>
            <a:r>
              <a:rPr lang="es-PA" sz="1000" b="1" i="1" dirty="0" err="1"/>
              <a:t>indice</a:t>
            </a:r>
            <a:r>
              <a:rPr lang="es-PA" sz="1000" b="1" i="1" dirty="0"/>
              <a:t>]+"  La nota es: "+notas[</a:t>
            </a:r>
            <a:r>
              <a:rPr lang="es-PA" sz="1000" b="1" i="1" dirty="0" err="1"/>
              <a:t>indice</a:t>
            </a:r>
            <a:r>
              <a:rPr lang="es-PA" sz="1000" b="1" i="1" dirty="0"/>
              <a:t>]+"\n");</a:t>
            </a:r>
          </a:p>
          <a:p>
            <a:endParaRPr lang="es-ES" sz="1000" dirty="0"/>
          </a:p>
          <a:p>
            <a:r>
              <a:rPr lang="es-ES" sz="1000" dirty="0"/>
              <a:t> } }</a:t>
            </a:r>
          </a:p>
          <a:p>
            <a:r>
              <a:rPr lang="es-ES" sz="1000" dirty="0"/>
              <a:t>  </a:t>
            </a:r>
          </a:p>
          <a:p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70102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4800" y="457200"/>
            <a:ext cx="85344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A" sz="700" dirty="0"/>
          </a:p>
          <a:p>
            <a:r>
              <a:rPr lang="es-PA" sz="700" dirty="0" err="1"/>
              <a:t>package</a:t>
            </a:r>
            <a:r>
              <a:rPr lang="es-PA" sz="700" dirty="0"/>
              <a:t> borrar;</a:t>
            </a:r>
          </a:p>
          <a:p>
            <a:endParaRPr lang="es-PA" sz="700" dirty="0"/>
          </a:p>
          <a:p>
            <a:r>
              <a:rPr lang="es-PA" sz="700" dirty="0" err="1"/>
              <a:t>import</a:t>
            </a:r>
            <a:r>
              <a:rPr lang="es-PA" sz="700" dirty="0"/>
              <a:t> </a:t>
            </a:r>
            <a:r>
              <a:rPr lang="es-PA" sz="700" dirty="0" err="1"/>
              <a:t>java.io.IOException</a:t>
            </a:r>
            <a:r>
              <a:rPr lang="es-PA" sz="700" dirty="0"/>
              <a:t>;</a:t>
            </a:r>
          </a:p>
          <a:p>
            <a:r>
              <a:rPr lang="es-PA" sz="700" dirty="0" err="1"/>
              <a:t>import</a:t>
            </a:r>
            <a:r>
              <a:rPr lang="es-PA" sz="700" dirty="0"/>
              <a:t> </a:t>
            </a:r>
            <a:r>
              <a:rPr lang="es-PA" sz="700" dirty="0" err="1"/>
              <a:t>javax.swing.JOptionPane</a:t>
            </a:r>
            <a:r>
              <a:rPr lang="es-PA" sz="700" dirty="0"/>
              <a:t>;</a:t>
            </a:r>
          </a:p>
          <a:p>
            <a:r>
              <a:rPr lang="es-PA" sz="700" dirty="0" err="1"/>
              <a:t>public</a:t>
            </a:r>
            <a:r>
              <a:rPr lang="es-PA" sz="700" dirty="0"/>
              <a:t> </a:t>
            </a:r>
            <a:r>
              <a:rPr lang="es-PA" sz="700" dirty="0" err="1"/>
              <a:t>class</a:t>
            </a:r>
            <a:r>
              <a:rPr lang="es-PA" sz="700" dirty="0"/>
              <a:t> Borrar {</a:t>
            </a:r>
          </a:p>
          <a:p>
            <a:r>
              <a:rPr lang="es-PA" sz="700" dirty="0" err="1"/>
              <a:t>public</a:t>
            </a:r>
            <a:r>
              <a:rPr lang="es-PA" sz="700" dirty="0"/>
              <a:t> </a:t>
            </a:r>
            <a:r>
              <a:rPr lang="es-PA" sz="700" dirty="0" err="1"/>
              <a:t>static</a:t>
            </a:r>
            <a:r>
              <a:rPr lang="es-PA" sz="700" dirty="0"/>
              <a:t> </a:t>
            </a:r>
            <a:r>
              <a:rPr lang="es-PA" sz="700" dirty="0" err="1"/>
              <a:t>void</a:t>
            </a:r>
            <a:r>
              <a:rPr lang="es-PA" sz="700" dirty="0"/>
              <a:t> </a:t>
            </a:r>
            <a:r>
              <a:rPr lang="es-PA" sz="700" dirty="0" err="1"/>
              <a:t>main</a:t>
            </a:r>
            <a:r>
              <a:rPr lang="es-PA" sz="700" dirty="0"/>
              <a:t>(</a:t>
            </a:r>
            <a:r>
              <a:rPr lang="es-PA" sz="700" dirty="0" err="1"/>
              <a:t>String</a:t>
            </a:r>
            <a:r>
              <a:rPr lang="es-PA" sz="700" dirty="0"/>
              <a:t>[] </a:t>
            </a:r>
            <a:r>
              <a:rPr lang="es-PA" sz="700" dirty="0" err="1"/>
              <a:t>args</a:t>
            </a:r>
            <a:r>
              <a:rPr lang="es-PA" sz="700" dirty="0"/>
              <a:t>) </a:t>
            </a:r>
            <a:r>
              <a:rPr lang="es-PA" sz="700" dirty="0" err="1"/>
              <a:t>throws</a:t>
            </a:r>
            <a:r>
              <a:rPr lang="es-PA" sz="700" dirty="0"/>
              <a:t> </a:t>
            </a:r>
            <a:r>
              <a:rPr lang="es-PA" sz="700" dirty="0" err="1"/>
              <a:t>IOException</a:t>
            </a:r>
            <a:endParaRPr lang="es-PA" sz="700" dirty="0"/>
          </a:p>
          <a:p>
            <a:r>
              <a:rPr lang="es-PA" sz="700" dirty="0"/>
              <a:t>{</a:t>
            </a:r>
          </a:p>
          <a:p>
            <a:r>
              <a:rPr lang="es-PA" sz="700" dirty="0" err="1"/>
              <a:t>int</a:t>
            </a:r>
            <a:r>
              <a:rPr lang="es-PA" sz="700" dirty="0"/>
              <a:t> </a:t>
            </a:r>
            <a:r>
              <a:rPr lang="es-PA" sz="700" dirty="0" err="1"/>
              <a:t>x,mayor,menor</a:t>
            </a:r>
            <a:r>
              <a:rPr lang="es-PA" sz="700" dirty="0"/>
              <a:t>;</a:t>
            </a:r>
          </a:p>
          <a:p>
            <a:endParaRPr lang="es-PA" sz="700" dirty="0"/>
          </a:p>
          <a:p>
            <a:r>
              <a:rPr lang="es-PA" sz="700" dirty="0"/>
              <a:t> x=</a:t>
            </a:r>
            <a:r>
              <a:rPr lang="es-PA" sz="700" dirty="0" err="1"/>
              <a:t>Integer.parseInt</a:t>
            </a:r>
            <a:r>
              <a:rPr lang="es-PA" sz="700" dirty="0"/>
              <a:t>(</a:t>
            </a:r>
            <a:r>
              <a:rPr lang="es-PA" sz="700" dirty="0" err="1"/>
              <a:t>JOptionPane.showInputDialog</a:t>
            </a:r>
            <a:r>
              <a:rPr lang="es-PA" sz="700" dirty="0"/>
              <a:t>("ingrese la cantidad de estudiantes: "));</a:t>
            </a:r>
          </a:p>
          <a:p>
            <a:r>
              <a:rPr lang="es-PA" sz="700" dirty="0"/>
              <a:t> </a:t>
            </a:r>
            <a:r>
              <a:rPr lang="es-PA" sz="700" dirty="0" err="1"/>
              <a:t>int</a:t>
            </a:r>
            <a:r>
              <a:rPr lang="es-PA" sz="700" dirty="0"/>
              <a:t> notas[] = new </a:t>
            </a:r>
            <a:r>
              <a:rPr lang="es-PA" sz="700" dirty="0" err="1"/>
              <a:t>int</a:t>
            </a:r>
            <a:r>
              <a:rPr lang="es-PA" sz="700" dirty="0"/>
              <a:t>[x]; </a:t>
            </a:r>
          </a:p>
          <a:p>
            <a:r>
              <a:rPr lang="es-PA" sz="700" dirty="0"/>
              <a:t> </a:t>
            </a:r>
            <a:r>
              <a:rPr lang="es-PA" sz="700" dirty="0" err="1"/>
              <a:t>String</a:t>
            </a:r>
            <a:r>
              <a:rPr lang="es-PA" sz="700" dirty="0"/>
              <a:t> nombres[] = new </a:t>
            </a:r>
            <a:r>
              <a:rPr lang="es-PA" sz="700" dirty="0" err="1"/>
              <a:t>String</a:t>
            </a:r>
            <a:r>
              <a:rPr lang="es-PA" sz="700" dirty="0"/>
              <a:t>[x];</a:t>
            </a:r>
          </a:p>
          <a:p>
            <a:endParaRPr lang="es-PA" sz="700" dirty="0"/>
          </a:p>
          <a:p>
            <a:r>
              <a:rPr lang="es-PA" sz="700" dirty="0"/>
              <a:t> </a:t>
            </a:r>
            <a:r>
              <a:rPr lang="es-PA" sz="700" dirty="0" err="1"/>
              <a:t>for</a:t>
            </a:r>
            <a:r>
              <a:rPr lang="es-PA" sz="700" dirty="0"/>
              <a:t> (</a:t>
            </a:r>
            <a:r>
              <a:rPr lang="es-PA" sz="700" dirty="0" err="1"/>
              <a:t>int</a:t>
            </a:r>
            <a:r>
              <a:rPr lang="es-PA" sz="700" dirty="0"/>
              <a:t> i=0; i &lt; x; i++) { </a:t>
            </a:r>
          </a:p>
          <a:p>
            <a:r>
              <a:rPr lang="es-PA" sz="700" dirty="0"/>
              <a:t> nombres[i]=   </a:t>
            </a:r>
            <a:r>
              <a:rPr lang="es-PA" sz="700" dirty="0" err="1"/>
              <a:t>JOptionPane.showInputDialog</a:t>
            </a:r>
            <a:r>
              <a:rPr lang="es-PA" sz="700" dirty="0"/>
              <a:t>("Introduzca  el Nombre");  </a:t>
            </a:r>
          </a:p>
          <a:p>
            <a:r>
              <a:rPr lang="es-PA" sz="700" dirty="0"/>
              <a:t> notas[i]=</a:t>
            </a:r>
            <a:r>
              <a:rPr lang="es-PA" sz="700" dirty="0" err="1"/>
              <a:t>Integer.parseInt</a:t>
            </a:r>
            <a:r>
              <a:rPr lang="es-PA" sz="700" dirty="0"/>
              <a:t>( </a:t>
            </a:r>
            <a:r>
              <a:rPr lang="es-PA" sz="700" dirty="0" err="1"/>
              <a:t>JOptionPane.showInputDialog</a:t>
            </a:r>
            <a:r>
              <a:rPr lang="es-PA" sz="700" dirty="0"/>
              <a:t>("Introduzca  la Nota de Informática") );</a:t>
            </a:r>
          </a:p>
          <a:p>
            <a:r>
              <a:rPr lang="es-PA" sz="700" dirty="0"/>
              <a:t> }</a:t>
            </a:r>
          </a:p>
          <a:p>
            <a:r>
              <a:rPr lang="es-PA" sz="700" dirty="0"/>
              <a:t> </a:t>
            </a:r>
            <a:r>
              <a:rPr lang="es-PA" sz="700" dirty="0" err="1"/>
              <a:t>String</a:t>
            </a:r>
            <a:r>
              <a:rPr lang="es-PA" sz="700" dirty="0"/>
              <a:t> estudiante="";</a:t>
            </a:r>
          </a:p>
          <a:p>
            <a:r>
              <a:rPr lang="es-PA" sz="700" dirty="0" err="1"/>
              <a:t>for</a:t>
            </a:r>
            <a:r>
              <a:rPr lang="es-PA" sz="700" dirty="0"/>
              <a:t> (</a:t>
            </a:r>
            <a:r>
              <a:rPr lang="es-PA" sz="700" dirty="0" err="1"/>
              <a:t>int</a:t>
            </a:r>
            <a:r>
              <a:rPr lang="es-PA" sz="700" dirty="0"/>
              <a:t> j=0; j &lt; x; </a:t>
            </a:r>
            <a:r>
              <a:rPr lang="es-PA" sz="700" dirty="0" err="1"/>
              <a:t>j++</a:t>
            </a:r>
            <a:r>
              <a:rPr lang="es-PA" sz="700" dirty="0"/>
              <a:t>) { </a:t>
            </a:r>
          </a:p>
          <a:p>
            <a:r>
              <a:rPr lang="es-PA" sz="700" dirty="0"/>
              <a:t>estudiante= estudiante + "El nombre es "+nombres[j]+"  La nota es: "+notas[j]+"\n";</a:t>
            </a:r>
          </a:p>
          <a:p>
            <a:r>
              <a:rPr lang="es-PA" sz="700" dirty="0"/>
              <a:t> }</a:t>
            </a:r>
          </a:p>
          <a:p>
            <a:r>
              <a:rPr lang="es-PA" sz="700" dirty="0" err="1"/>
              <a:t>JOptionPane.showMessageDialog</a:t>
            </a:r>
            <a:r>
              <a:rPr lang="es-PA" sz="700" dirty="0"/>
              <a:t> ( </a:t>
            </a:r>
            <a:r>
              <a:rPr lang="es-PA" sz="700" dirty="0" err="1"/>
              <a:t>null</a:t>
            </a:r>
            <a:r>
              <a:rPr lang="es-PA" sz="700" dirty="0"/>
              <a:t>,"Elementos del vector\</a:t>
            </a:r>
            <a:r>
              <a:rPr lang="es-PA" sz="700" dirty="0" err="1"/>
              <a:t>n"+estudiante,"Programa</a:t>
            </a:r>
            <a:r>
              <a:rPr lang="es-PA" sz="700" dirty="0"/>
              <a:t> de ejemplo",</a:t>
            </a:r>
            <a:r>
              <a:rPr lang="es-PA" sz="700" dirty="0" err="1"/>
              <a:t>JOptionPane.INFORMATION_MESSAGE</a:t>
            </a:r>
            <a:r>
              <a:rPr lang="es-PA" sz="700" dirty="0"/>
              <a:t>); </a:t>
            </a:r>
          </a:p>
          <a:p>
            <a:endParaRPr lang="es-PA" sz="700" dirty="0"/>
          </a:p>
          <a:p>
            <a:r>
              <a:rPr lang="es-PA" sz="700" dirty="0"/>
              <a:t>// Calcula la nota mayor</a:t>
            </a:r>
          </a:p>
          <a:p>
            <a:r>
              <a:rPr lang="es-PA" sz="700" dirty="0"/>
              <a:t> mayor =notas[0];</a:t>
            </a:r>
          </a:p>
          <a:p>
            <a:r>
              <a:rPr lang="es-PA" sz="700" dirty="0"/>
              <a:t> </a:t>
            </a:r>
            <a:r>
              <a:rPr lang="es-PA" sz="700" dirty="0" err="1"/>
              <a:t>for</a:t>
            </a:r>
            <a:r>
              <a:rPr lang="es-PA" sz="700" dirty="0"/>
              <a:t> (</a:t>
            </a:r>
            <a:r>
              <a:rPr lang="es-PA" sz="700" dirty="0" err="1"/>
              <a:t>int</a:t>
            </a:r>
            <a:r>
              <a:rPr lang="es-PA" sz="700" dirty="0"/>
              <a:t> j=0; j &lt;x; </a:t>
            </a:r>
            <a:r>
              <a:rPr lang="es-PA" sz="700" dirty="0" err="1"/>
              <a:t>j++</a:t>
            </a:r>
            <a:r>
              <a:rPr lang="es-PA" sz="700" dirty="0"/>
              <a:t>) { </a:t>
            </a:r>
          </a:p>
          <a:p>
            <a:r>
              <a:rPr lang="es-PA" sz="700" dirty="0"/>
              <a:t>   </a:t>
            </a:r>
            <a:r>
              <a:rPr lang="es-PA" sz="700" dirty="0" err="1"/>
              <a:t>if</a:t>
            </a:r>
            <a:r>
              <a:rPr lang="es-PA" sz="700" dirty="0"/>
              <a:t> (mayor &lt; notas[j])</a:t>
            </a:r>
          </a:p>
          <a:p>
            <a:r>
              <a:rPr lang="es-PA" sz="700" dirty="0"/>
              <a:t>    {  mayor =notas[j];</a:t>
            </a:r>
          </a:p>
          <a:p>
            <a:r>
              <a:rPr lang="es-PA" sz="700" dirty="0"/>
              <a:t>}</a:t>
            </a:r>
          </a:p>
          <a:p>
            <a:r>
              <a:rPr lang="es-PA" sz="700" dirty="0"/>
              <a:t> }</a:t>
            </a:r>
          </a:p>
          <a:p>
            <a:r>
              <a:rPr lang="es-PA" sz="700" dirty="0"/>
              <a:t>estudiante="\n";</a:t>
            </a:r>
          </a:p>
          <a:p>
            <a:r>
              <a:rPr lang="es-PA" sz="700" dirty="0"/>
              <a:t> </a:t>
            </a:r>
            <a:r>
              <a:rPr lang="es-PA" sz="700" dirty="0" err="1"/>
              <a:t>for</a:t>
            </a:r>
            <a:r>
              <a:rPr lang="es-PA" sz="700" dirty="0"/>
              <a:t> (</a:t>
            </a:r>
            <a:r>
              <a:rPr lang="es-PA" sz="700" dirty="0" err="1"/>
              <a:t>int</a:t>
            </a:r>
            <a:r>
              <a:rPr lang="es-PA" sz="700" dirty="0"/>
              <a:t> j=0; j &lt; x; </a:t>
            </a:r>
            <a:r>
              <a:rPr lang="es-PA" sz="700" dirty="0" err="1"/>
              <a:t>j++</a:t>
            </a:r>
            <a:r>
              <a:rPr lang="es-PA" sz="700" dirty="0"/>
              <a:t>) { </a:t>
            </a:r>
          </a:p>
          <a:p>
            <a:r>
              <a:rPr lang="es-PA" sz="700" dirty="0"/>
              <a:t>      </a:t>
            </a:r>
            <a:r>
              <a:rPr lang="es-PA" sz="700" dirty="0" err="1"/>
              <a:t>if</a:t>
            </a:r>
            <a:r>
              <a:rPr lang="es-PA" sz="700" dirty="0"/>
              <a:t> (mayor == notas[j]){ </a:t>
            </a:r>
          </a:p>
          <a:p>
            <a:r>
              <a:rPr lang="es-PA" sz="700" dirty="0"/>
              <a:t>          estudiante= estudiante + "El nombre es "+nombres[j]+"  La nota es: "+notas[j]+"\n"; }</a:t>
            </a:r>
          </a:p>
          <a:p>
            <a:r>
              <a:rPr lang="es-PA" sz="700" dirty="0"/>
              <a:t> }</a:t>
            </a:r>
          </a:p>
          <a:p>
            <a:r>
              <a:rPr lang="es-PA" sz="700" dirty="0"/>
              <a:t> </a:t>
            </a:r>
            <a:r>
              <a:rPr lang="es-PA" sz="700" dirty="0" err="1"/>
              <a:t>JOptionPane.showMessageDialog</a:t>
            </a:r>
            <a:r>
              <a:rPr lang="es-PA" sz="700" dirty="0"/>
              <a:t>(</a:t>
            </a:r>
            <a:r>
              <a:rPr lang="es-PA" sz="700" dirty="0" err="1"/>
              <a:t>null</a:t>
            </a:r>
            <a:r>
              <a:rPr lang="es-PA" sz="700" dirty="0"/>
              <a:t>,"estudiante con las nota mayor es "+estudiante+"\n");</a:t>
            </a:r>
          </a:p>
          <a:p>
            <a:endParaRPr lang="es-PA" sz="700" dirty="0"/>
          </a:p>
          <a:p>
            <a:r>
              <a:rPr lang="es-PA" sz="700" dirty="0"/>
              <a:t>// calcula nota menor</a:t>
            </a:r>
          </a:p>
          <a:p>
            <a:r>
              <a:rPr lang="es-PA" sz="700" dirty="0"/>
              <a:t> menor =notas[0];</a:t>
            </a:r>
          </a:p>
          <a:p>
            <a:endParaRPr lang="es-PA" sz="700" dirty="0"/>
          </a:p>
          <a:p>
            <a:r>
              <a:rPr lang="es-PA" sz="700" dirty="0"/>
              <a:t> </a:t>
            </a:r>
            <a:r>
              <a:rPr lang="es-PA" sz="700" dirty="0" err="1"/>
              <a:t>for</a:t>
            </a:r>
            <a:r>
              <a:rPr lang="es-PA" sz="700" dirty="0"/>
              <a:t> (</a:t>
            </a:r>
            <a:r>
              <a:rPr lang="es-PA" sz="700" dirty="0" err="1"/>
              <a:t>int</a:t>
            </a:r>
            <a:r>
              <a:rPr lang="es-PA" sz="700" dirty="0"/>
              <a:t> j=0; j &lt; </a:t>
            </a:r>
            <a:r>
              <a:rPr lang="es-PA" sz="700" dirty="0" err="1"/>
              <a:t>nombres.length</a:t>
            </a:r>
            <a:r>
              <a:rPr lang="es-PA" sz="700" dirty="0"/>
              <a:t>; </a:t>
            </a:r>
            <a:r>
              <a:rPr lang="es-PA" sz="700" dirty="0" err="1"/>
              <a:t>j++</a:t>
            </a:r>
            <a:r>
              <a:rPr lang="es-PA" sz="700" dirty="0"/>
              <a:t>) { </a:t>
            </a:r>
          </a:p>
          <a:p>
            <a:r>
              <a:rPr lang="es-PA" sz="700" dirty="0"/>
              <a:t>   </a:t>
            </a:r>
            <a:r>
              <a:rPr lang="es-PA" sz="700" dirty="0" err="1"/>
              <a:t>if</a:t>
            </a:r>
            <a:r>
              <a:rPr lang="es-PA" sz="700" dirty="0"/>
              <a:t> (menor &gt; notas[j])</a:t>
            </a:r>
          </a:p>
          <a:p>
            <a:r>
              <a:rPr lang="es-PA" sz="700" dirty="0"/>
              <a:t>    {  menor =notas[j];</a:t>
            </a:r>
          </a:p>
          <a:p>
            <a:r>
              <a:rPr lang="es-PA" sz="700" dirty="0"/>
              <a:t>    }</a:t>
            </a:r>
          </a:p>
          <a:p>
            <a:r>
              <a:rPr lang="es-PA" sz="700" dirty="0"/>
              <a:t> }</a:t>
            </a:r>
          </a:p>
          <a:p>
            <a:r>
              <a:rPr lang="es-PA" sz="700" dirty="0"/>
              <a:t> estudiante="\n";</a:t>
            </a:r>
          </a:p>
          <a:p>
            <a:r>
              <a:rPr lang="es-PA" sz="700" dirty="0"/>
              <a:t> </a:t>
            </a:r>
            <a:r>
              <a:rPr lang="es-PA" sz="700" dirty="0" err="1"/>
              <a:t>for</a:t>
            </a:r>
            <a:r>
              <a:rPr lang="es-PA" sz="700" dirty="0"/>
              <a:t> (</a:t>
            </a:r>
            <a:r>
              <a:rPr lang="es-PA" sz="700" dirty="0" err="1"/>
              <a:t>int</a:t>
            </a:r>
            <a:r>
              <a:rPr lang="es-PA" sz="700" dirty="0"/>
              <a:t> j=0; j &lt; x; </a:t>
            </a:r>
            <a:r>
              <a:rPr lang="es-PA" sz="700" dirty="0" err="1"/>
              <a:t>j++</a:t>
            </a:r>
            <a:r>
              <a:rPr lang="es-PA" sz="700" dirty="0"/>
              <a:t>) { </a:t>
            </a:r>
          </a:p>
          <a:p>
            <a:r>
              <a:rPr lang="es-PA" sz="700" dirty="0"/>
              <a:t>      </a:t>
            </a:r>
            <a:r>
              <a:rPr lang="es-PA" sz="700" dirty="0" err="1"/>
              <a:t>if</a:t>
            </a:r>
            <a:r>
              <a:rPr lang="es-PA" sz="700" dirty="0"/>
              <a:t> (menor == notas[j]){ </a:t>
            </a:r>
          </a:p>
          <a:p>
            <a:r>
              <a:rPr lang="es-PA" sz="700" dirty="0"/>
              <a:t>          estudiante= estudiante + "El nombre es "+nombres[j]+"  La nota es: "+notas[j]+"\n"; }</a:t>
            </a:r>
          </a:p>
          <a:p>
            <a:r>
              <a:rPr lang="es-PA" sz="700" dirty="0"/>
              <a:t> }</a:t>
            </a:r>
          </a:p>
          <a:p>
            <a:r>
              <a:rPr lang="es-PA" sz="700" dirty="0"/>
              <a:t> </a:t>
            </a:r>
            <a:r>
              <a:rPr lang="es-PA" sz="700" dirty="0" err="1"/>
              <a:t>JOptionPane.showMessageDialog</a:t>
            </a:r>
            <a:r>
              <a:rPr lang="es-PA" sz="700" dirty="0"/>
              <a:t>(</a:t>
            </a:r>
            <a:r>
              <a:rPr lang="es-PA" sz="700" dirty="0" err="1"/>
              <a:t>null</a:t>
            </a:r>
            <a:r>
              <a:rPr lang="es-PA" sz="700" dirty="0"/>
              <a:t>,"estudiante con las nota menor es "+estudiante+"\n");</a:t>
            </a:r>
          </a:p>
          <a:p>
            <a:r>
              <a:rPr lang="es-PA" sz="700" dirty="0"/>
              <a:t> } }</a:t>
            </a:r>
          </a:p>
        </p:txBody>
      </p:sp>
    </p:spTree>
    <p:extLst>
      <p:ext uri="{BB962C8B-B14F-4D97-AF65-F5344CB8AC3E}">
        <p14:creationId xmlns:p14="http://schemas.microsoft.com/office/powerpoint/2010/main" val="182916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14015" y="981456"/>
            <a:ext cx="4334256" cy="5227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3147" y="2246375"/>
            <a:ext cx="7566659" cy="36652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110284" y="4476270"/>
          <a:ext cx="6952684" cy="673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63102"/>
                <a:gridCol w="1006759"/>
                <a:gridCol w="1155216"/>
                <a:gridCol w="1827607"/>
              </a:tblGrid>
              <a:tr h="343622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60"/>
                        </a:spcBef>
                        <a:tabLst>
                          <a:tab pos="1663700" algn="l"/>
                        </a:tabLst>
                      </a:pPr>
                      <a:r>
                        <a:rPr sz="2000" spc="0" dirty="0" smtClean="0">
                          <a:latin typeface="Verdana"/>
                          <a:cs typeface="Verdana"/>
                        </a:rPr>
                        <a:t>Exist</a:t>
                      </a:r>
                      <a:r>
                        <a:rPr sz="2000" spc="-25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n	a</a:t>
                      </a:r>
                      <a:r>
                        <a:rPr sz="2000" spc="-9" dirty="0" smtClean="0">
                          <a:latin typeface="Verdana"/>
                          <a:cs typeface="Verdana"/>
                        </a:rPr>
                        <a:t>r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r</a:t>
                      </a:r>
                      <a:r>
                        <a:rPr sz="2000" spc="-9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g</a:t>
                      </a:r>
                      <a:r>
                        <a:rPr sz="2000" spc="-14" dirty="0" smtClean="0">
                          <a:latin typeface="Verdana"/>
                          <a:cs typeface="Verdana"/>
                        </a:rPr>
                        <a:t>l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os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9209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000" spc="0" dirty="0" smtClean="0">
                          <a:latin typeface="Verdana"/>
                          <a:cs typeface="Verdana"/>
                        </a:rPr>
                        <a:t>de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5434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000" spc="-9" dirty="0" smtClean="0">
                          <a:latin typeface="Verdana"/>
                          <a:cs typeface="Verdana"/>
                        </a:rPr>
                        <a:t>u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na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7413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000" spc="0" dirty="0" smtClean="0">
                          <a:latin typeface="Verdana"/>
                          <a:cs typeface="Verdana"/>
                        </a:rPr>
                        <a:t>di</a:t>
                      </a:r>
                      <a:r>
                        <a:rPr sz="2000" spc="-14" dirty="0" smtClean="0">
                          <a:latin typeface="Verdana"/>
                          <a:cs typeface="Verdana"/>
                        </a:rPr>
                        <a:t>m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ensi</a:t>
                      </a:r>
                      <a:r>
                        <a:rPr sz="2000" spc="-14" dirty="0" smtClean="0">
                          <a:latin typeface="Verdana"/>
                          <a:cs typeface="Verdana"/>
                        </a:rPr>
                        <a:t>ó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n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</a:tr>
              <a:tr h="330110">
                <a:tc>
                  <a:txBody>
                    <a:bodyPr/>
                    <a:lstStyle/>
                    <a:p>
                      <a:pPr marL="25400">
                        <a:lnSpc>
                          <a:spcPts val="2255"/>
                        </a:lnSpc>
                      </a:pPr>
                      <a:r>
                        <a:rPr sz="2000" spc="0" dirty="0" smtClean="0">
                          <a:latin typeface="Verdana"/>
                          <a:cs typeface="Verdana"/>
                        </a:rPr>
                        <a:t>(</a:t>
                      </a:r>
                      <a:r>
                        <a:rPr sz="2000" spc="-4" dirty="0" smtClean="0">
                          <a:latin typeface="Verdana"/>
                          <a:cs typeface="Verdana"/>
                        </a:rPr>
                        <a:t>u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nidim</a:t>
                      </a:r>
                      <a:r>
                        <a:rPr sz="2000" spc="-14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nsi</a:t>
                      </a:r>
                      <a:r>
                        <a:rPr sz="2000" spc="-9" dirty="0" smtClean="0">
                          <a:latin typeface="Verdana"/>
                          <a:cs typeface="Verdana"/>
                        </a:rPr>
                        <a:t>o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na</a:t>
                      </a:r>
                      <a:r>
                        <a:rPr sz="2000" spc="-9" dirty="0" smtClean="0">
                          <a:latin typeface="Verdana"/>
                          <a:cs typeface="Verdana"/>
                        </a:rPr>
                        <a:t>l</a:t>
                      </a:r>
                      <a:r>
                        <a:rPr sz="2000" spc="-4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s),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4805">
                        <a:lnSpc>
                          <a:spcPts val="2255"/>
                        </a:lnSpc>
                      </a:pPr>
                      <a:r>
                        <a:rPr sz="2000" spc="0" dirty="0" smtClean="0">
                          <a:latin typeface="Verdana"/>
                          <a:cs typeface="Verdana"/>
                        </a:rPr>
                        <a:t>de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502">
                        <a:lnSpc>
                          <a:spcPts val="2255"/>
                        </a:lnSpc>
                      </a:pPr>
                      <a:r>
                        <a:rPr sz="2000" spc="0" dirty="0" smtClean="0">
                          <a:latin typeface="Verdana"/>
                          <a:cs typeface="Verdana"/>
                        </a:rPr>
                        <a:t>dos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473">
                        <a:lnSpc>
                          <a:spcPts val="2255"/>
                        </a:lnSpc>
                      </a:pPr>
                      <a:r>
                        <a:rPr sz="2000" spc="0" dirty="0" smtClean="0">
                          <a:latin typeface="Verdana"/>
                          <a:cs typeface="Verdana"/>
                        </a:rPr>
                        <a:t>di</a:t>
                      </a:r>
                      <a:r>
                        <a:rPr sz="2000" spc="-14" dirty="0" smtClean="0">
                          <a:latin typeface="Verdana"/>
                          <a:cs typeface="Verdana"/>
                        </a:rPr>
                        <a:t>m</a:t>
                      </a:r>
                      <a:r>
                        <a:rPr sz="2000" spc="-4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nsi</a:t>
                      </a:r>
                      <a:r>
                        <a:rPr sz="2000" spc="-9" dirty="0" smtClean="0">
                          <a:latin typeface="Verdana"/>
                          <a:cs typeface="Verdana"/>
                        </a:rPr>
                        <a:t>o</a:t>
                      </a:r>
                      <a:r>
                        <a:rPr sz="2000" spc="0" dirty="0" smtClean="0">
                          <a:latin typeface="Verdana"/>
                          <a:cs typeface="Verdana"/>
                        </a:rPr>
                        <a:t>nes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135684" y="2698268"/>
            <a:ext cx="492312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spc="0" dirty="0" smtClean="0">
                <a:latin typeface="Verdana"/>
                <a:cs typeface="Verdana"/>
              </a:rPr>
              <a:t>Los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71523" y="2698268"/>
            <a:ext cx="1096877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spc="0" dirty="0" smtClean="0">
                <a:latin typeface="Verdana"/>
                <a:cs typeface="Verdana"/>
              </a:rPr>
              <a:t>a</a:t>
            </a:r>
            <a:r>
              <a:rPr sz="2000" spc="-4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r</a:t>
            </a:r>
            <a:r>
              <a:rPr sz="2000" spc="-9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gl</a:t>
            </a:r>
            <a:r>
              <a:rPr sz="2000" spc="-14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2058" y="2698268"/>
            <a:ext cx="2536460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  <a:tabLst>
                <a:tab pos="647700" algn="l"/>
                <a:tab pos="1993900" algn="l"/>
              </a:tabLst>
            </a:pP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-14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n	</a:t>
            </a:r>
            <a:r>
              <a:rPr sz="2000" spc="-34" dirty="0" smtClean="0">
                <a:latin typeface="Verdana"/>
                <a:cs typeface="Verdana"/>
              </a:rPr>
              <a:t>v</a:t>
            </a:r>
            <a:r>
              <a:rPr sz="2000" spc="0" dirty="0" smtClean="0">
                <a:latin typeface="Verdana"/>
                <a:cs typeface="Verdana"/>
              </a:rPr>
              <a:t>a</a:t>
            </a:r>
            <a:r>
              <a:rPr sz="2000" spc="-4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i</a:t>
            </a:r>
            <a:r>
              <a:rPr sz="2000" spc="-14" dirty="0" smtClean="0">
                <a:latin typeface="Verdana"/>
                <a:cs typeface="Verdana"/>
              </a:rPr>
              <a:t>a</a:t>
            </a:r>
            <a:r>
              <a:rPr sz="2000" spc="0" dirty="0" smtClean="0">
                <a:latin typeface="Verdana"/>
                <a:cs typeface="Verdana"/>
              </a:rPr>
              <a:t>bl</a:t>
            </a:r>
            <a:r>
              <a:rPr sz="2000" spc="-1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s	que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90361" y="2698268"/>
            <a:ext cx="2412310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  <a:tabLst>
                <a:tab pos="1574800" algn="l"/>
              </a:tabLst>
            </a:pPr>
            <a:r>
              <a:rPr sz="2000" spc="0" dirty="0" smtClean="0">
                <a:latin typeface="Verdana"/>
                <a:cs typeface="Verdana"/>
              </a:rPr>
              <a:t>a</a:t>
            </a:r>
            <a:r>
              <a:rPr sz="2000" spc="-14" dirty="0" smtClean="0">
                <a:latin typeface="Verdana"/>
                <a:cs typeface="Verdana"/>
              </a:rPr>
              <a:t>l</a:t>
            </a:r>
            <a:r>
              <a:rPr sz="2000" spc="0" dirty="0" smtClean="0">
                <a:latin typeface="Verdana"/>
                <a:cs typeface="Verdana"/>
              </a:rPr>
              <a:t>m</a:t>
            </a:r>
            <a:r>
              <a:rPr sz="2000" spc="-9" dirty="0" smtClean="0">
                <a:latin typeface="Verdana"/>
                <a:cs typeface="Verdana"/>
              </a:rPr>
              <a:t>a</a:t>
            </a:r>
            <a:r>
              <a:rPr sz="2000" spc="0" dirty="0" smtClean="0">
                <a:latin typeface="Verdana"/>
                <a:cs typeface="Verdana"/>
              </a:rPr>
              <a:t>c</a:t>
            </a:r>
            <a:r>
              <a:rPr sz="2000" spc="-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nan	</a:t>
            </a:r>
            <a:r>
              <a:rPr sz="2000" spc="-34" dirty="0" smtClean="0">
                <a:latin typeface="Verdana"/>
                <a:cs typeface="Verdana"/>
              </a:rPr>
              <a:t>v</a:t>
            </a:r>
            <a:r>
              <a:rPr sz="2000" spc="0" dirty="0" smtClean="0">
                <a:latin typeface="Verdana"/>
                <a:cs typeface="Verdana"/>
              </a:rPr>
              <a:t>a</a:t>
            </a:r>
            <a:r>
              <a:rPr sz="2000" spc="-4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i</a:t>
            </a:r>
            <a:r>
              <a:rPr sz="2000" spc="-14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5684" y="3003068"/>
            <a:ext cx="3044722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spc="-34" dirty="0" smtClean="0">
                <a:latin typeface="Verdana"/>
                <a:cs typeface="Verdana"/>
              </a:rPr>
              <a:t>v</a:t>
            </a:r>
            <a:r>
              <a:rPr sz="2000" spc="0" dirty="0" smtClean="0">
                <a:latin typeface="Verdana"/>
                <a:cs typeface="Verdana"/>
              </a:rPr>
              <a:t>a</a:t>
            </a:r>
            <a:r>
              <a:rPr sz="2000" spc="-14" dirty="0" smtClean="0">
                <a:latin typeface="Verdana"/>
                <a:cs typeface="Verdana"/>
              </a:rPr>
              <a:t>l</a:t>
            </a:r>
            <a:r>
              <a:rPr sz="2000" spc="0" dirty="0" smtClean="0">
                <a:latin typeface="Verdana"/>
                <a:cs typeface="Verdana"/>
              </a:rPr>
              <a:t>o</a:t>
            </a:r>
            <a:r>
              <a:rPr sz="2000" spc="-4" dirty="0" smtClean="0">
                <a:latin typeface="Verdana"/>
                <a:cs typeface="Verdana"/>
              </a:rPr>
              <a:t>re</a:t>
            </a:r>
            <a:r>
              <a:rPr sz="2000" spc="0" dirty="0" smtClean="0">
                <a:latin typeface="Verdana"/>
                <a:cs typeface="Verdana"/>
              </a:rPr>
              <a:t>s d</a:t>
            </a:r>
            <a:r>
              <a:rPr sz="2000" spc="-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l m</a:t>
            </a:r>
            <a:r>
              <a:rPr sz="2000" spc="-14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smo</a:t>
            </a:r>
            <a:r>
              <a:rPr sz="2000" spc="4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tip</a:t>
            </a:r>
            <a:r>
              <a:rPr sz="2000" spc="-34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5684" y="3612922"/>
            <a:ext cx="6965936" cy="5788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spc="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l</a:t>
            </a:r>
            <a:r>
              <a:rPr sz="2000" spc="10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tamaño</a:t>
            </a:r>
            <a:r>
              <a:rPr sz="2000" spc="94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d</a:t>
            </a:r>
            <a:r>
              <a:rPr sz="2000" spc="-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l</a:t>
            </a:r>
            <a:r>
              <a:rPr sz="2000" spc="99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a</a:t>
            </a:r>
            <a:r>
              <a:rPr sz="2000" spc="-4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r</a:t>
            </a:r>
            <a:r>
              <a:rPr sz="2000" spc="-9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glo</a:t>
            </a:r>
            <a:r>
              <a:rPr sz="2000" spc="109" dirty="0" smtClean="0">
                <a:latin typeface="Verdana"/>
                <a:cs typeface="Verdana"/>
              </a:rPr>
              <a:t> </a:t>
            </a:r>
            <a:r>
              <a:rPr sz="2000" spc="-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10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fi</a:t>
            </a:r>
            <a:r>
              <a:rPr sz="2000" spc="-9" dirty="0" smtClean="0">
                <a:latin typeface="Verdana"/>
                <a:cs typeface="Verdana"/>
              </a:rPr>
              <a:t>j</a:t>
            </a:r>
            <a:r>
              <a:rPr sz="2000" spc="-29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,</a:t>
            </a:r>
            <a:r>
              <a:rPr sz="2000" spc="114" dirty="0" smtClean="0">
                <a:latin typeface="Verdana"/>
                <a:cs typeface="Verdana"/>
              </a:rPr>
              <a:t> </a:t>
            </a:r>
            <a:r>
              <a:rPr sz="2000" spc="-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10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d</a:t>
            </a:r>
            <a:r>
              <a:rPr sz="2000" spc="-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c</a:t>
            </a:r>
            <a:r>
              <a:rPr sz="2000" spc="-4" dirty="0" smtClean="0">
                <a:latin typeface="Verdana"/>
                <a:cs typeface="Verdana"/>
              </a:rPr>
              <a:t>i</a:t>
            </a:r>
            <a:r>
              <a:rPr sz="2000" spc="-294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,</a:t>
            </a:r>
            <a:r>
              <a:rPr sz="2000" spc="114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que</a:t>
            </a:r>
            <a:r>
              <a:rPr sz="2000" spc="109" dirty="0" smtClean="0">
                <a:latin typeface="Verdana"/>
                <a:cs typeface="Verdana"/>
              </a:rPr>
              <a:t> </a:t>
            </a:r>
            <a:r>
              <a:rPr sz="2000" spc="-19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n</a:t>
            </a:r>
            <a:r>
              <a:rPr sz="2000" spc="104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ti</a:t>
            </a:r>
            <a:r>
              <a:rPr sz="2000" spc="-1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m</a:t>
            </a:r>
            <a:r>
              <a:rPr sz="2000" spc="-4" dirty="0" smtClean="0">
                <a:latin typeface="Verdana"/>
                <a:cs typeface="Verdana"/>
              </a:rPr>
              <a:t>p</a:t>
            </a:r>
            <a:r>
              <a:rPr sz="2000" spc="0" dirty="0" smtClean="0">
                <a:latin typeface="Verdana"/>
                <a:cs typeface="Verdana"/>
              </a:rPr>
              <a:t>o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2000" spc="0" dirty="0" smtClean="0">
                <a:latin typeface="Verdana"/>
                <a:cs typeface="Verdana"/>
              </a:rPr>
              <a:t>de</a:t>
            </a:r>
            <a:r>
              <a:rPr sz="2000" spc="-14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-9" dirty="0" smtClean="0">
                <a:latin typeface="Verdana"/>
                <a:cs typeface="Verdana"/>
              </a:rPr>
              <a:t>j</a:t>
            </a:r>
            <a:r>
              <a:rPr sz="2000" spc="0" dirty="0" smtClean="0">
                <a:latin typeface="Verdana"/>
                <a:cs typeface="Verdana"/>
              </a:rPr>
              <a:t>ecu</a:t>
            </a:r>
            <a:r>
              <a:rPr sz="2000" spc="4" dirty="0" smtClean="0">
                <a:latin typeface="Verdana"/>
                <a:cs typeface="Verdana"/>
              </a:rPr>
              <a:t>c</a:t>
            </a:r>
            <a:r>
              <a:rPr sz="2000" spc="0" dirty="0" smtClean="0">
                <a:latin typeface="Verdana"/>
                <a:cs typeface="Verdana"/>
              </a:rPr>
              <a:t>i</a:t>
            </a:r>
            <a:r>
              <a:rPr sz="2000" spc="-14" dirty="0" smtClean="0">
                <a:latin typeface="Verdana"/>
                <a:cs typeface="Verdana"/>
              </a:rPr>
              <a:t>ó</a:t>
            </a:r>
            <a:r>
              <a:rPr sz="2000" spc="0" dirty="0" smtClean="0">
                <a:latin typeface="Verdana"/>
                <a:cs typeface="Verdana"/>
              </a:rPr>
              <a:t>n</a:t>
            </a:r>
            <a:r>
              <a:rPr sz="2000" spc="-24" dirty="0" smtClean="0">
                <a:latin typeface="Verdana"/>
                <a:cs typeface="Verdana"/>
              </a:rPr>
              <a:t> </a:t>
            </a:r>
            <a:r>
              <a:rPr sz="2000" spc="4" dirty="0" smtClean="0">
                <a:latin typeface="Verdana"/>
                <a:cs typeface="Verdana"/>
              </a:rPr>
              <a:t>n</a:t>
            </a:r>
            <a:r>
              <a:rPr sz="2000" spc="0" dirty="0" smtClean="0">
                <a:latin typeface="Verdana"/>
                <a:cs typeface="Verdana"/>
              </a:rPr>
              <a:t>o</a:t>
            </a:r>
            <a:r>
              <a:rPr sz="2000" spc="-9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se</a:t>
            </a:r>
            <a:r>
              <a:rPr sz="2000" spc="-14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puede</a:t>
            </a:r>
            <a:r>
              <a:rPr sz="2000" spc="-29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m</a:t>
            </a:r>
            <a:r>
              <a:rPr sz="2000" spc="-9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dif</a:t>
            </a:r>
            <a:r>
              <a:rPr sz="2000" spc="-14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car</a:t>
            </a:r>
            <a:r>
              <a:rPr sz="2000" spc="9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su</a:t>
            </a:r>
            <a:r>
              <a:rPr sz="2000" spc="-14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ta</a:t>
            </a:r>
            <a:r>
              <a:rPr sz="2000" spc="-4" dirty="0" smtClean="0">
                <a:latin typeface="Verdana"/>
                <a:cs typeface="Verdana"/>
              </a:rPr>
              <a:t>m</a:t>
            </a:r>
            <a:r>
              <a:rPr sz="2000" spc="0" dirty="0" smtClean="0">
                <a:latin typeface="Verdana"/>
                <a:cs typeface="Verdana"/>
              </a:rPr>
              <a:t>añ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5684" y="5137303"/>
            <a:ext cx="5588659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spc="0" dirty="0" smtClean="0">
                <a:latin typeface="Verdana"/>
                <a:cs typeface="Verdana"/>
              </a:rPr>
              <a:t>(bid</a:t>
            </a:r>
            <a:r>
              <a:rPr sz="2000" spc="-19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m</a:t>
            </a:r>
            <a:r>
              <a:rPr sz="2000" spc="-9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nsi</a:t>
            </a:r>
            <a:r>
              <a:rPr sz="2000" spc="-9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na</a:t>
            </a:r>
            <a:r>
              <a:rPr sz="2000" spc="-9" dirty="0" smtClean="0">
                <a:latin typeface="Verdana"/>
                <a:cs typeface="Verdana"/>
              </a:rPr>
              <a:t>l</a:t>
            </a:r>
            <a:r>
              <a:rPr sz="2000" spc="-4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s)</a:t>
            </a:r>
            <a:r>
              <a:rPr sz="2000" spc="19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y de </a:t>
            </a:r>
            <a:r>
              <a:rPr sz="2000" spc="-34" dirty="0" smtClean="0">
                <a:latin typeface="Verdana"/>
                <a:cs typeface="Verdana"/>
              </a:rPr>
              <a:t>v</a:t>
            </a:r>
            <a:r>
              <a:rPr sz="2000" spc="0" dirty="0" smtClean="0">
                <a:latin typeface="Verdana"/>
                <a:cs typeface="Verdana"/>
              </a:rPr>
              <a:t>a</a:t>
            </a:r>
            <a:r>
              <a:rPr sz="2000" spc="-4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i</a:t>
            </a:r>
            <a:r>
              <a:rPr sz="2000" spc="-14" dirty="0" smtClean="0">
                <a:latin typeface="Verdana"/>
                <a:cs typeface="Verdana"/>
              </a:rPr>
              <a:t>a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-9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di</a:t>
            </a:r>
            <a:r>
              <a:rPr sz="2000" spc="-9" dirty="0" smtClean="0">
                <a:latin typeface="Verdana"/>
                <a:cs typeface="Verdana"/>
              </a:rPr>
              <a:t>m</a:t>
            </a:r>
            <a:r>
              <a:rPr sz="2000" spc="0" dirty="0" smtClean="0">
                <a:latin typeface="Verdana"/>
                <a:cs typeface="Verdana"/>
              </a:rPr>
              <a:t>ensione</a:t>
            </a:r>
            <a:r>
              <a:rPr sz="2000" spc="-19" dirty="0" smtClean="0">
                <a:latin typeface="Verdana"/>
                <a:cs typeface="Verdana"/>
              </a:rPr>
              <a:t>s</a:t>
            </a:r>
            <a:r>
              <a:rPr sz="2000" spc="0" dirty="0" smtClean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15567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15567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8451" y="1248155"/>
            <a:ext cx="8077200" cy="28133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63267" y="5516880"/>
            <a:ext cx="649224" cy="647699"/>
          </a:xfrm>
          <a:custGeom>
            <a:avLst/>
            <a:gdLst/>
            <a:ahLst/>
            <a:cxnLst/>
            <a:rect l="l" t="t" r="r" b="b"/>
            <a:pathLst>
              <a:path w="649224" h="647700">
                <a:moveTo>
                  <a:pt x="0" y="647700"/>
                </a:moveTo>
                <a:lnTo>
                  <a:pt x="649224" y="647700"/>
                </a:lnTo>
                <a:lnTo>
                  <a:pt x="6492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63267" y="5516880"/>
            <a:ext cx="649224" cy="647699"/>
          </a:xfrm>
          <a:custGeom>
            <a:avLst/>
            <a:gdLst/>
            <a:ahLst/>
            <a:cxnLst/>
            <a:rect l="l" t="t" r="r" b="b"/>
            <a:pathLst>
              <a:path w="649224" h="647700">
                <a:moveTo>
                  <a:pt x="0" y="647700"/>
                </a:moveTo>
                <a:lnTo>
                  <a:pt x="649224" y="647700"/>
                </a:lnTo>
                <a:lnTo>
                  <a:pt x="6492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12492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12492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60192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60192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07891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07891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55591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55591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03291" y="5516880"/>
            <a:ext cx="649224" cy="647699"/>
          </a:xfrm>
          <a:custGeom>
            <a:avLst/>
            <a:gdLst/>
            <a:ahLst/>
            <a:cxnLst/>
            <a:rect l="l" t="t" r="r" b="b"/>
            <a:pathLst>
              <a:path w="649224" h="647700">
                <a:moveTo>
                  <a:pt x="0" y="647700"/>
                </a:moveTo>
                <a:lnTo>
                  <a:pt x="649224" y="647700"/>
                </a:lnTo>
                <a:lnTo>
                  <a:pt x="6492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03291" y="5516880"/>
            <a:ext cx="649224" cy="647699"/>
          </a:xfrm>
          <a:custGeom>
            <a:avLst/>
            <a:gdLst/>
            <a:ahLst/>
            <a:cxnLst/>
            <a:rect l="l" t="t" r="r" b="b"/>
            <a:pathLst>
              <a:path w="649224" h="647700">
                <a:moveTo>
                  <a:pt x="0" y="647700"/>
                </a:moveTo>
                <a:lnTo>
                  <a:pt x="649224" y="647700"/>
                </a:lnTo>
                <a:lnTo>
                  <a:pt x="6492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52516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52516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300216" y="5516880"/>
            <a:ext cx="647699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699" y="647700"/>
                </a:lnTo>
                <a:lnTo>
                  <a:pt x="647699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00216" y="5516880"/>
            <a:ext cx="647699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699" y="647700"/>
                </a:lnTo>
                <a:lnTo>
                  <a:pt x="647699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47916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47916" y="5516880"/>
            <a:ext cx="647700" cy="647699"/>
          </a:xfrm>
          <a:custGeom>
            <a:avLst/>
            <a:gdLst/>
            <a:ahLst/>
            <a:cxnLst/>
            <a:rect l="l" t="t" r="r" b="b"/>
            <a:pathLst>
              <a:path w="647700" h="647700">
                <a:moveTo>
                  <a:pt x="0" y="647700"/>
                </a:moveTo>
                <a:lnTo>
                  <a:pt x="647700" y="647700"/>
                </a:lnTo>
                <a:lnTo>
                  <a:pt x="647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42672">
            <a:solidFill>
              <a:srgbClr val="AF5C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75106" y="1372170"/>
            <a:ext cx="7725064" cy="5184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0020" indent="-160020">
              <a:lnSpc>
                <a:spcPts val="1920"/>
              </a:lnSpc>
              <a:buFont typeface="Arial"/>
              <a:buChar char="•"/>
              <a:tabLst>
                <a:tab pos="152400" algn="l"/>
              </a:tabLst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Est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9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stru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tur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9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10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1800" spc="8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SMO</a:t>
            </a:r>
            <a:r>
              <a:rPr sz="1800" spc="8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IPO</a:t>
            </a:r>
            <a:r>
              <a:rPr sz="1800" spc="9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9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1800" spc="10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1800" spc="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sz="1800" spc="-1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si se defi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ió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arr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de tipo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ter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só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mac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tos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 tipo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ter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75106" y="2195631"/>
            <a:ext cx="7724292" cy="5179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8684" indent="-138684">
              <a:lnSpc>
                <a:spcPts val="1920"/>
              </a:lnSpc>
              <a:buFont typeface="Arial"/>
              <a:buChar char="•"/>
              <a:tabLst>
                <a:tab pos="127000" algn="l"/>
              </a:tabLst>
            </a:pPr>
            <a:r>
              <a:rPr sz="1800" spc="-5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4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4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ta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ñ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4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fi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o.</a:t>
            </a:r>
            <a:r>
              <a:rPr sz="1800" spc="5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1800" spc="4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cr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ar</a:t>
            </a:r>
            <a:r>
              <a:rPr sz="1800" spc="4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ar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1800" spc="5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termina</a:t>
            </a:r>
            <a:r>
              <a:rPr sz="1800" spc="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1800" spc="5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úm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ro</a:t>
            </a:r>
            <a:r>
              <a:rPr sz="1800" spc="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ximo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 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nt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qu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 va a 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mac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9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75106" y="3018972"/>
            <a:ext cx="7725283" cy="5179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43256" indent="-143256">
              <a:lnSpc>
                <a:spcPts val="1920"/>
              </a:lnSpc>
              <a:buFont typeface="Arial"/>
              <a:buChar char="•"/>
              <a:tabLst>
                <a:tab pos="139700" algn="l"/>
              </a:tabLst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1800" spc="2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arr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2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tiene</a:t>
            </a:r>
            <a:r>
              <a:rPr sz="1800" spc="2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sic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s,</a:t>
            </a:r>
            <a:r>
              <a:rPr sz="1800" spc="23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qu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2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son</a:t>
            </a:r>
            <a:r>
              <a:rPr sz="1800" spc="2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como</a:t>
            </a:r>
            <a:r>
              <a:rPr sz="1800" spc="2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cas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800" spc="2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nde</a:t>
            </a:r>
            <a:r>
              <a:rPr sz="1800" spc="2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1800" spc="2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mac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nan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8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tos</a:t>
            </a:r>
            <a:r>
              <a:rPr sz="1800" spc="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spc="6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esto</a:t>
            </a:r>
            <a:r>
              <a:rPr sz="1800" spc="7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8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8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sz="1800" spc="7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rmite</a:t>
            </a:r>
            <a:r>
              <a:rPr sz="1800" spc="8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oc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8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spc="7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sz="1800" spc="8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almac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nado</a:t>
            </a:r>
            <a:r>
              <a:rPr sz="1800" spc="7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cada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75106" y="3567612"/>
            <a:ext cx="1036320" cy="2436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20"/>
              </a:lnSpc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va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-1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Las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16354" y="3567612"/>
            <a:ext cx="4200448" cy="2436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20"/>
              </a:lnSpc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sic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18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se i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8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 n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mer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sde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9003" y="4607302"/>
            <a:ext cx="1260678" cy="5218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53848"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4" dirty="0" smtClean="0">
                <a:latin typeface="Verdana"/>
                <a:cs typeface="Verdana"/>
              </a:rPr>
              <a:t>j</a:t>
            </a:r>
            <a:r>
              <a:rPr sz="1800" spc="0" dirty="0" smtClean="0">
                <a:latin typeface="Verdana"/>
                <a:cs typeface="Verdana"/>
              </a:rPr>
              <a:t>em</a:t>
            </a:r>
            <a:r>
              <a:rPr sz="1800" spc="-9" dirty="0" smtClean="0">
                <a:latin typeface="Verdana"/>
                <a:cs typeface="Verdana"/>
              </a:rPr>
              <a:t>p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4" dirty="0" smtClean="0">
                <a:latin typeface="Verdana"/>
                <a:cs typeface="Verdana"/>
              </a:rPr>
              <a:t>o</a:t>
            </a:r>
            <a:r>
              <a:rPr sz="1800" spc="0" dirty="0" smtClean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ones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24227" y="4607302"/>
            <a:ext cx="6676980" cy="5218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144"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9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te</a:t>
            </a:r>
            <a:r>
              <a:rPr sz="1800" spc="315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arr</a:t>
            </a:r>
            <a:r>
              <a:rPr sz="1800" spc="-4" dirty="0" smtClean="0">
                <a:latin typeface="Verdana"/>
                <a:cs typeface="Verdana"/>
              </a:rPr>
              <a:t>eg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280" dirty="0" smtClean="0">
                <a:latin typeface="Verdana"/>
                <a:cs typeface="Verdana"/>
              </a:rPr>
              <a:t> </a:t>
            </a:r>
            <a:r>
              <a:rPr sz="1800" spc="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301" dirty="0" smtClean="0"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771F28"/>
                </a:solidFill>
                <a:latin typeface="Verdana"/>
                <a:cs typeface="Verdana"/>
              </a:rPr>
              <a:t>e</a:t>
            </a:r>
            <a:r>
              <a:rPr sz="1800" b="1" spc="14" dirty="0" smtClean="0">
                <a:solidFill>
                  <a:srgbClr val="771F28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771F28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771F28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771F28"/>
                </a:solidFill>
                <a:latin typeface="Verdana"/>
                <a:cs typeface="Verdana"/>
              </a:rPr>
              <a:t>os</a:t>
            </a:r>
            <a:r>
              <a:rPr sz="1800" b="1" spc="308" dirty="0" smtClean="0">
                <a:solidFill>
                  <a:srgbClr val="771F28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t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ene</a:t>
            </a:r>
            <a:r>
              <a:rPr sz="1800" spc="29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un</a:t>
            </a:r>
            <a:r>
              <a:rPr sz="1800" spc="315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tamaño</a:t>
            </a:r>
            <a:r>
              <a:rPr sz="1800" spc="259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321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1</a:t>
            </a:r>
            <a:r>
              <a:rPr sz="1800" spc="0" dirty="0" smtClean="0">
                <a:latin typeface="Verdana"/>
                <a:cs typeface="Verdana"/>
              </a:rPr>
              <a:t>0</a:t>
            </a:r>
            <a:r>
              <a:rPr sz="1800" spc="31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y</a:t>
            </a:r>
            <a:r>
              <a:rPr sz="1800" spc="332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sus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se</a:t>
            </a:r>
            <a:r>
              <a:rPr sz="1800" spc="-1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enum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-3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an</a:t>
            </a:r>
            <a:r>
              <a:rPr sz="1800" spc="-91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0</a:t>
            </a:r>
            <a:r>
              <a:rPr sz="1800" spc="-1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10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9</a:t>
            </a:r>
            <a:r>
              <a:rPr sz="1800" spc="0" dirty="0" smtClean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9003" y="5155941"/>
            <a:ext cx="1954325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Só</a:t>
            </a:r>
            <a:r>
              <a:rPr sz="1800" spc="1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54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h</a:t>
            </a:r>
            <a:r>
              <a:rPr sz="1800" spc="-9" dirty="0" smtClean="0">
                <a:latin typeface="Verdana"/>
                <a:cs typeface="Verdana"/>
              </a:rPr>
              <a:t>a</a:t>
            </a:r>
            <a:r>
              <a:rPr sz="1800" spc="0" dirty="0" smtClean="0">
                <a:latin typeface="Verdana"/>
                <a:cs typeface="Verdana"/>
              </a:rPr>
              <a:t>y</a:t>
            </a:r>
            <a:r>
              <a:rPr sz="1800" spc="-37" dirty="0" smtClean="0">
                <a:latin typeface="Verdana"/>
                <a:cs typeface="Verdana"/>
              </a:rPr>
              <a:t> </a:t>
            </a:r>
            <a:r>
              <a:rPr sz="1800" spc="-34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or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32888" y="5155941"/>
            <a:ext cx="1915379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mac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na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-112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en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72051" y="5155941"/>
            <a:ext cx="1554071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6</a:t>
            </a:r>
            <a:r>
              <a:rPr sz="1800" spc="-1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one</a:t>
            </a:r>
            <a:r>
              <a:rPr sz="1800" spc="-4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58138" y="5730263"/>
            <a:ext cx="222472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06473" y="5730263"/>
            <a:ext cx="222472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72257" y="5730263"/>
            <a:ext cx="385842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20466" y="5730263"/>
            <a:ext cx="385842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51096" y="5730263"/>
            <a:ext cx="222472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99178" y="5730263"/>
            <a:ext cx="222472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23416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055037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65983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397605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27398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59477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371795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6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21807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553657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266889" y="623770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9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7324" y="1094232"/>
            <a:ext cx="784859" cy="784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35023" y="1094232"/>
            <a:ext cx="784860" cy="7848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72055" y="1094232"/>
            <a:ext cx="807719" cy="7848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31947" y="1094232"/>
            <a:ext cx="784860" cy="7848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79647" y="1094232"/>
            <a:ext cx="784860" cy="7848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92296" y="1094232"/>
            <a:ext cx="856488" cy="7848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5047" y="1094232"/>
            <a:ext cx="784860" cy="7848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22747" y="1094232"/>
            <a:ext cx="786384" cy="78486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71972" y="1094232"/>
            <a:ext cx="784859" cy="7848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19672" y="1094232"/>
            <a:ext cx="784859" cy="7848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67371" y="1094232"/>
            <a:ext cx="784859" cy="78486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815071" y="1094232"/>
            <a:ext cx="786383" cy="78486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1291" y="3422903"/>
            <a:ext cx="3887724" cy="300532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0143" y="3404616"/>
            <a:ext cx="3968496" cy="30830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2919" y="3456431"/>
            <a:ext cx="3744467" cy="286207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2919" y="3456431"/>
            <a:ext cx="3744467" cy="2862072"/>
          </a:xfrm>
          <a:custGeom>
            <a:avLst/>
            <a:gdLst/>
            <a:ahLst/>
            <a:cxnLst/>
            <a:rect l="l" t="t" r="r" b="b"/>
            <a:pathLst>
              <a:path w="3744467" h="2862072">
                <a:moveTo>
                  <a:pt x="0" y="2862072"/>
                </a:moveTo>
                <a:lnTo>
                  <a:pt x="3744467" y="2862072"/>
                </a:lnTo>
                <a:lnTo>
                  <a:pt x="3744467" y="0"/>
                </a:lnTo>
                <a:lnTo>
                  <a:pt x="0" y="0"/>
                </a:lnTo>
                <a:lnTo>
                  <a:pt x="0" y="2862072"/>
                </a:lnTo>
                <a:close/>
              </a:path>
            </a:pathLst>
          </a:custGeom>
          <a:ln w="9144">
            <a:solidFill>
              <a:srgbClr val="DB9D3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71999" y="3619499"/>
            <a:ext cx="4032504" cy="245059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30852" y="3601211"/>
            <a:ext cx="4113276" cy="253441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43628" y="3653028"/>
            <a:ext cx="3889248" cy="230733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43628" y="3653028"/>
            <a:ext cx="3889248" cy="2307336"/>
          </a:xfrm>
          <a:custGeom>
            <a:avLst/>
            <a:gdLst/>
            <a:ahLst/>
            <a:cxnLst/>
            <a:rect l="l" t="t" r="r" b="b"/>
            <a:pathLst>
              <a:path w="3889248" h="2307336">
                <a:moveTo>
                  <a:pt x="0" y="2307336"/>
                </a:moveTo>
                <a:lnTo>
                  <a:pt x="3889248" y="2307336"/>
                </a:lnTo>
                <a:lnTo>
                  <a:pt x="3889248" y="0"/>
                </a:lnTo>
                <a:lnTo>
                  <a:pt x="0" y="0"/>
                </a:lnTo>
                <a:lnTo>
                  <a:pt x="0" y="2307336"/>
                </a:lnTo>
                <a:close/>
              </a:path>
            </a:pathLst>
          </a:custGeom>
          <a:ln w="9144">
            <a:solidFill>
              <a:srgbClr val="DB9D3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26591" y="1337178"/>
            <a:ext cx="364185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‘a’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57782" y="1337178"/>
            <a:ext cx="39756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‘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’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78685" y="1337178"/>
            <a:ext cx="453796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‘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’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66389" y="1337178"/>
            <a:ext cx="375158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‘h’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14597" y="1337178"/>
            <a:ext cx="37470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‘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’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98925" y="1337178"/>
            <a:ext cx="503174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‘%’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17109" y="1337178"/>
            <a:ext cx="360984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‘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’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63142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94764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24557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037789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87115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19194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31283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6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61533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74765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906386" y="184428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9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456170" y="1844289"/>
            <a:ext cx="350351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071561" y="1844289"/>
            <a:ext cx="350351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91209" y="2492118"/>
            <a:ext cx="1090553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Ejem</a:t>
            </a:r>
            <a:r>
              <a:rPr sz="1800" spc="-9" dirty="0" smtClean="0">
                <a:latin typeface="Verdana"/>
                <a:cs typeface="Verdana"/>
              </a:rPr>
              <a:t>p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83257" y="2492118"/>
            <a:ext cx="550293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Este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754757" y="2492118"/>
            <a:ext cx="1230405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ar</a:t>
            </a:r>
            <a:r>
              <a:rPr sz="1800" spc="-4" dirty="0" smtClean="0">
                <a:latin typeface="Verdana"/>
                <a:cs typeface="Verdana"/>
              </a:rPr>
              <a:t>reg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 </a:t>
            </a:r>
            <a:r>
              <a:rPr sz="1800" spc="-4" dirty="0" smtClean="0"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007865" y="2492118"/>
            <a:ext cx="4110916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771F28"/>
                </a:solidFill>
                <a:latin typeface="Verdana"/>
                <a:cs typeface="Verdana"/>
              </a:rPr>
              <a:t>c</a:t>
            </a:r>
            <a:r>
              <a:rPr sz="1800" b="1" spc="-9" dirty="0" smtClean="0">
                <a:solidFill>
                  <a:srgbClr val="771F28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771F28"/>
                </a:solidFill>
                <a:latin typeface="Verdana"/>
                <a:cs typeface="Verdana"/>
              </a:rPr>
              <a:t>rac</a:t>
            </a:r>
            <a:r>
              <a:rPr sz="1800" b="1" spc="-9" dirty="0" smtClean="0">
                <a:solidFill>
                  <a:srgbClr val="771F28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771F28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771F28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771F28"/>
                </a:solidFill>
                <a:latin typeface="Verdana"/>
                <a:cs typeface="Verdana"/>
              </a:rPr>
              <a:t>es</a:t>
            </a:r>
            <a:r>
              <a:rPr sz="1800" b="1" spc="50" dirty="0" smtClean="0">
                <a:solidFill>
                  <a:srgbClr val="771F28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t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ne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un ta</a:t>
            </a:r>
            <a:r>
              <a:rPr sz="1800" spc="-4" dirty="0" smtClean="0">
                <a:latin typeface="Verdana"/>
                <a:cs typeface="Verdana"/>
              </a:rPr>
              <a:t>m</a:t>
            </a:r>
            <a:r>
              <a:rPr sz="1800" spc="0" dirty="0" smtClean="0">
                <a:latin typeface="Verdana"/>
                <a:cs typeface="Verdana"/>
              </a:rPr>
              <a:t>año</a:t>
            </a:r>
            <a:r>
              <a:rPr sz="1800" spc="-2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19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12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42900" y="2993289"/>
            <a:ext cx="2408828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¿Có</a:t>
            </a:r>
            <a:r>
              <a:rPr sz="2000" b="1" spc="9" dirty="0" smtClean="0">
                <a:solidFill>
                  <a:srgbClr val="13425D"/>
                </a:solidFill>
                <a:latin typeface="Verdana"/>
                <a:cs typeface="Verdana"/>
              </a:rPr>
              <a:t>m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000" b="1" spc="-19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se de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f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ine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774314" y="2993289"/>
            <a:ext cx="1438643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el arr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glo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36084" y="2993289"/>
            <a:ext cx="3536311" cy="2740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160"/>
              </a:lnSpc>
            </a:pP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unidi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m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ension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l</a:t>
            </a:r>
            <a:r>
              <a:rPr sz="2000" b="1" spc="-1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en</a:t>
            </a:r>
            <a:r>
              <a:rPr sz="2000" b="1" spc="-9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ja</a:t>
            </a:r>
            <a:r>
              <a:rPr sz="2000" b="1" spc="4" dirty="0" smtClean="0">
                <a:solidFill>
                  <a:srgbClr val="13425D"/>
                </a:solidFill>
                <a:latin typeface="Verdana"/>
                <a:cs typeface="Verdana"/>
              </a:rPr>
              <a:t>v</a:t>
            </a:r>
            <a:r>
              <a:rPr sz="2000" b="1" spc="0" dirty="0" smtClean="0">
                <a:solidFill>
                  <a:srgbClr val="13425D"/>
                </a:solidFill>
                <a:latin typeface="Verdana"/>
                <a:cs typeface="Verdana"/>
              </a:rPr>
              <a:t>a?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94969" y="3527168"/>
            <a:ext cx="3620317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4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i</a:t>
            </a:r>
            <a:r>
              <a:rPr sz="1800" spc="2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-44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de</a:t>
            </a:r>
            <a:r>
              <a:rPr sz="1800" spc="0" dirty="0" smtClean="0">
                <a:latin typeface="Verdana"/>
                <a:cs typeface="Verdana"/>
              </a:rPr>
              <a:t>f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n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un</a:t>
            </a:r>
            <a:r>
              <a:rPr sz="1800" spc="14" dirty="0" smtClean="0">
                <a:latin typeface="Verdana"/>
                <a:cs typeface="Verdana"/>
              </a:rPr>
              <a:t> </a:t>
            </a:r>
            <a:r>
              <a:rPr sz="1800" spc="-14" dirty="0" smtClean="0">
                <a:latin typeface="Verdana"/>
                <a:cs typeface="Verdana"/>
              </a:rPr>
              <a:t>a</a:t>
            </a:r>
            <a:r>
              <a:rPr sz="1800" spc="0" dirty="0" smtClean="0">
                <a:latin typeface="Verdana"/>
                <a:cs typeface="Verdana"/>
              </a:rPr>
              <a:t>rr</a:t>
            </a:r>
            <a:r>
              <a:rPr sz="1800" spc="-9" dirty="0" smtClean="0">
                <a:latin typeface="Verdana"/>
                <a:cs typeface="Verdana"/>
              </a:rPr>
              <a:t>e</a:t>
            </a:r>
            <a:r>
              <a:rPr sz="1800" spc="-4" dirty="0" smtClean="0">
                <a:latin typeface="Verdana"/>
                <a:cs typeface="Verdana"/>
              </a:rPr>
              <a:t>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1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736338" y="3724652"/>
            <a:ext cx="3763708" cy="7961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4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i</a:t>
            </a:r>
            <a:r>
              <a:rPr sz="1800" spc="17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se</a:t>
            </a:r>
            <a:r>
              <a:rPr sz="1800" spc="144" dirty="0" smtClean="0">
                <a:latin typeface="Verdana"/>
                <a:cs typeface="Verdana"/>
              </a:rPr>
              <a:t> </a:t>
            </a:r>
            <a:r>
              <a:rPr sz="1800" spc="-34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148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159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ef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n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145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un</a:t>
            </a:r>
            <a:r>
              <a:rPr sz="1800" spc="147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9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re</a:t>
            </a:r>
            <a:r>
              <a:rPr sz="1800" spc="-4" dirty="0" smtClean="0">
                <a:latin typeface="Verdana"/>
                <a:cs typeface="Verdana"/>
              </a:rPr>
              <a:t>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105" dirty="0" smtClean="0">
                <a:latin typeface="Verdana"/>
                <a:cs typeface="Verdana"/>
              </a:rPr>
              <a:t> </a:t>
            </a:r>
            <a:r>
              <a:rPr sz="1800" spc="4" dirty="0" smtClean="0"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  <a:p>
            <a:pPr marR="3441">
              <a:lnSpc>
                <a:spcPct val="100000"/>
              </a:lnSpc>
              <a:tabLst>
                <a:tab pos="571500" algn="l"/>
                <a:tab pos="1651000" algn="l"/>
                <a:tab pos="2070100" algn="l"/>
                <a:tab pos="2514600" algn="l"/>
              </a:tabLst>
            </a:pPr>
            <a:r>
              <a:rPr sz="1800" spc="0" dirty="0" smtClean="0">
                <a:latin typeface="Verdana"/>
                <a:cs typeface="Verdana"/>
              </a:rPr>
              <a:t>t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	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ca</a:t>
            </a:r>
            <a:r>
              <a:rPr sz="1800" spc="-39" dirty="0" smtClean="0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act</a:t>
            </a:r>
            <a:r>
              <a:rPr sz="1800" spc="-9" dirty="0" smtClean="0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r	</a:t>
            </a:r>
            <a:r>
              <a:rPr sz="1800" spc="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	</a:t>
            </a:r>
            <a:r>
              <a:rPr sz="1800" spc="-4" dirty="0" smtClean="0">
                <a:latin typeface="Verdana"/>
                <a:cs typeface="Verdana"/>
              </a:rPr>
              <a:t>1</a:t>
            </a:r>
            <a:r>
              <a:rPr sz="1800" spc="0" dirty="0" smtClean="0">
                <a:latin typeface="Verdana"/>
                <a:cs typeface="Verdana"/>
              </a:rPr>
              <a:t>0	pos</a:t>
            </a:r>
            <a:r>
              <a:rPr sz="1800" spc="1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ones </a:t>
            </a:r>
            <a:r>
              <a:rPr sz="1800" spc="9" dirty="0" smtClean="0">
                <a:latin typeface="Verdana"/>
                <a:cs typeface="Verdana"/>
              </a:rPr>
              <a:t>ll</a:t>
            </a:r>
            <a:r>
              <a:rPr sz="1800" spc="0" dirty="0" smtClean="0">
                <a:latin typeface="Verdana"/>
                <a:cs typeface="Verdana"/>
              </a:rPr>
              <a:t>ama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6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arr</a:t>
            </a:r>
            <a:r>
              <a:rPr sz="1800" spc="-4" dirty="0" smtClean="0">
                <a:latin typeface="Verdana"/>
                <a:cs typeface="Verdana"/>
              </a:rPr>
              <a:t>eg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-25" dirty="0" smtClean="0">
                <a:latin typeface="Verdana"/>
                <a:cs typeface="Verdana"/>
              </a:rPr>
              <a:t>o</a:t>
            </a:r>
            <a:r>
              <a:rPr sz="1800" spc="0" dirty="0" smtClean="0">
                <a:latin typeface="Verdana"/>
                <a:cs typeface="Verdana"/>
              </a:rPr>
              <a:t>,</a:t>
            </a:r>
            <a:r>
              <a:rPr sz="1800" spc="-6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9" dirty="0" smtClean="0">
                <a:latin typeface="Verdana"/>
                <a:cs typeface="Verdana"/>
              </a:rPr>
              <a:t>í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3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as</a:t>
            </a:r>
            <a:r>
              <a:rPr sz="1800" spc="9" dirty="0" smtClean="0">
                <a:latin typeface="Verdana"/>
                <a:cs typeface="Verdana"/>
              </a:rPr>
              <a:t>í</a:t>
            </a:r>
            <a:r>
              <a:rPr sz="1800" spc="0" dirty="0" smtClean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94969" y="3801995"/>
            <a:ext cx="493786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t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223162" y="3801995"/>
            <a:ext cx="8033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en</a:t>
            </a:r>
            <a:r>
              <a:rPr sz="1800" spc="4" dirty="0" smtClean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160397" y="3801995"/>
            <a:ext cx="677841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  <a:tabLst>
                <a:tab pos="469900" algn="l"/>
              </a:tabLst>
            </a:pP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	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971545" y="3801995"/>
            <a:ext cx="124554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1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ones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94969" y="4076315"/>
            <a:ext cx="2399866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latin typeface="Verdana"/>
                <a:cs typeface="Verdana"/>
              </a:rPr>
              <a:t>ll</a:t>
            </a:r>
            <a:r>
              <a:rPr sz="1800" spc="0" dirty="0" smtClean="0">
                <a:latin typeface="Verdana"/>
                <a:cs typeface="Verdana"/>
              </a:rPr>
              <a:t>ama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66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k,</a:t>
            </a:r>
            <a:r>
              <a:rPr sz="1800" spc="-17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9" dirty="0" smtClean="0">
                <a:latin typeface="Verdana"/>
                <a:cs typeface="Verdana"/>
              </a:rPr>
              <a:t>í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3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as</a:t>
            </a:r>
            <a:r>
              <a:rPr sz="1800" spc="9" dirty="0" smtClean="0">
                <a:latin typeface="Verdana"/>
                <a:cs typeface="Verdana"/>
              </a:rPr>
              <a:t>í</a:t>
            </a:r>
            <a:r>
              <a:rPr sz="1800" spc="0" dirty="0" smtClean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94969" y="4624954"/>
            <a:ext cx="359199" cy="1345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1800" spc="4" dirty="0" smtClean="0">
                <a:solidFill>
                  <a:srgbClr val="006FC0"/>
                </a:solidFill>
                <a:latin typeface="Verdana"/>
                <a:cs typeface="Verdana"/>
              </a:rPr>
              <a:t>nt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ó</a:t>
            </a:r>
            <a:endParaRPr sz="1800">
              <a:latin typeface="Verdana"/>
              <a:cs typeface="Verdana"/>
            </a:endParaRPr>
          </a:p>
          <a:p>
            <a:pPr marR="5842">
              <a:lnSpc>
                <a:spcPct val="100000"/>
              </a:lnSpc>
            </a:pP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1800" spc="4" dirty="0" smtClean="0">
                <a:solidFill>
                  <a:srgbClr val="006FC0"/>
                </a:solidFill>
                <a:latin typeface="Verdana"/>
                <a:cs typeface="Verdana"/>
              </a:rPr>
              <a:t>nt 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ó </a:t>
            </a: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nt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74750" y="4624954"/>
            <a:ext cx="40259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k[]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396872" y="4624954"/>
            <a:ext cx="246766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=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665097" y="4624954"/>
            <a:ext cx="527605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new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296032" y="4624954"/>
            <a:ext cx="814626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sz="1800" spc="4" dirty="0" smtClean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[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5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];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736338" y="4822185"/>
            <a:ext cx="2472483" cy="796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char</a:t>
            </a:r>
            <a:r>
              <a:rPr sz="1800" spc="-49" dirty="0" smtClean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arr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eg</a:t>
            </a: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o[]</a:t>
            </a:r>
            <a:r>
              <a:rPr sz="1800" spc="-46" dirty="0" smtClean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= new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ó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char</a:t>
            </a:r>
            <a:r>
              <a:rPr sz="1800" spc="-49" dirty="0" smtClean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arr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eg</a:t>
            </a: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o[];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312406" y="4822185"/>
            <a:ext cx="1158669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char[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10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];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74750" y="5173976"/>
            <a:ext cx="402132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[]k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396872" y="5173976"/>
            <a:ext cx="246766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=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665097" y="5173976"/>
            <a:ext cx="527605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new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296032" y="5173976"/>
            <a:ext cx="814626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sz="1800" spc="4" dirty="0" smtClean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[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5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];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736338" y="5645171"/>
            <a:ext cx="2948353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arr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eg</a:t>
            </a: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1800" spc="-52" dirty="0" smtClean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= new</a:t>
            </a:r>
            <a:r>
              <a:rPr sz="1800" spc="-21" dirty="0" smtClean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char</a:t>
            </a:r>
            <a:r>
              <a:rPr sz="1800" spc="-49" dirty="0" smtClean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[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1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0];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74750" y="5722590"/>
            <a:ext cx="506372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k[];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94969" y="5996910"/>
            <a:ext cx="1012542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 = new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709292" y="5996910"/>
            <a:ext cx="814245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nt[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5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];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8200" y="1357884"/>
            <a:ext cx="7162800" cy="47381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CuadroTexto 74"/>
          <p:cNvSpPr txBox="1"/>
          <p:nvPr/>
        </p:nvSpPr>
        <p:spPr>
          <a:xfrm>
            <a:off x="1295400" y="1905000"/>
            <a:ext cx="6477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java.io</a:t>
            </a:r>
            <a:r>
              <a:rPr lang="es-ES" sz="1400" b="1" dirty="0"/>
              <a:t>.*;</a:t>
            </a:r>
          </a:p>
          <a:p>
            <a:endParaRPr lang="es-ES" sz="1400" dirty="0"/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java.io.IOException</a:t>
            </a:r>
            <a:r>
              <a:rPr lang="es-ES" sz="1400" b="1" dirty="0"/>
              <a:t>;</a:t>
            </a:r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javax.swing.JOptionPane</a:t>
            </a:r>
            <a:r>
              <a:rPr lang="es-ES" sz="1400" b="1" dirty="0"/>
              <a:t>;</a:t>
            </a:r>
            <a:endParaRPr lang="es-ES" sz="1400" dirty="0"/>
          </a:p>
          <a:p>
            <a:r>
              <a:rPr lang="es-ES" sz="1400" b="1" dirty="0" err="1"/>
              <a:t>public</a:t>
            </a:r>
            <a:r>
              <a:rPr lang="es-ES" sz="1400" b="1" dirty="0"/>
              <a:t> </a:t>
            </a:r>
            <a:r>
              <a:rPr lang="es-ES" sz="1400" b="1" dirty="0" err="1"/>
              <a:t>class</a:t>
            </a:r>
            <a:r>
              <a:rPr lang="es-ES" sz="1400" b="1" dirty="0"/>
              <a:t> suma {</a:t>
            </a:r>
          </a:p>
          <a:p>
            <a:r>
              <a:rPr lang="en-US" sz="1400" b="1" dirty="0"/>
              <a:t>public static void main(String[] </a:t>
            </a:r>
            <a:r>
              <a:rPr lang="en-US" sz="1400" b="1" dirty="0" err="1"/>
              <a:t>args</a:t>
            </a:r>
            <a:r>
              <a:rPr lang="en-US" sz="1400" b="1" dirty="0"/>
              <a:t>) throws </a:t>
            </a:r>
            <a:r>
              <a:rPr lang="en-US" sz="1400" b="1" dirty="0" err="1"/>
              <a:t>IOException</a:t>
            </a:r>
            <a:endParaRPr lang="en-US" sz="1400" b="1" dirty="0"/>
          </a:p>
          <a:p>
            <a:r>
              <a:rPr lang="es-ES" sz="1400" dirty="0"/>
              <a:t>{</a:t>
            </a:r>
          </a:p>
          <a:p>
            <a:r>
              <a:rPr lang="es-ES" sz="1400" b="1" dirty="0" err="1"/>
              <a:t>int</a:t>
            </a:r>
            <a:r>
              <a:rPr lang="es-ES" sz="1400" b="1" dirty="0"/>
              <a:t> i;</a:t>
            </a:r>
          </a:p>
          <a:p>
            <a:r>
              <a:rPr lang="es-ES" sz="1400" dirty="0" err="1"/>
              <a:t>String</a:t>
            </a:r>
            <a:r>
              <a:rPr lang="es-ES" sz="1400" dirty="0"/>
              <a:t> vector[] = {"</a:t>
            </a:r>
            <a:r>
              <a:rPr lang="es-ES" sz="1400" dirty="0" err="1"/>
              <a:t>Avila</a:t>
            </a:r>
            <a:r>
              <a:rPr lang="es-ES" sz="1400" dirty="0"/>
              <a:t>","</a:t>
            </a:r>
            <a:r>
              <a:rPr lang="es-ES" sz="1400" dirty="0" err="1"/>
              <a:t>Burgos","León","Palencia","Salamanca</a:t>
            </a:r>
            <a:r>
              <a:rPr lang="es-ES" sz="1400" dirty="0"/>
              <a:t>",</a:t>
            </a:r>
          </a:p>
          <a:p>
            <a:r>
              <a:rPr lang="es-ES" sz="1400" dirty="0"/>
              <a:t>   "</a:t>
            </a:r>
            <a:r>
              <a:rPr lang="es-ES" sz="1400" dirty="0" err="1"/>
              <a:t>Segovia","Soria","Valladolid","Zamora</a:t>
            </a:r>
            <a:r>
              <a:rPr lang="es-ES" sz="1400" dirty="0"/>
              <a:t>"};</a:t>
            </a:r>
          </a:p>
          <a:p>
            <a:endParaRPr lang="es-ES" sz="1400" dirty="0"/>
          </a:p>
          <a:p>
            <a:r>
              <a:rPr lang="es-ES" sz="1400" dirty="0" err="1"/>
              <a:t>String</a:t>
            </a:r>
            <a:r>
              <a:rPr lang="es-ES" sz="1400" dirty="0"/>
              <a:t> mensaje="\n";</a:t>
            </a:r>
          </a:p>
          <a:p>
            <a:r>
              <a:rPr lang="es-ES" sz="1400" b="1" dirty="0" err="1"/>
              <a:t>for</a:t>
            </a:r>
            <a:r>
              <a:rPr lang="es-ES" sz="1400" b="1" dirty="0"/>
              <a:t> (</a:t>
            </a:r>
            <a:r>
              <a:rPr lang="es-ES" sz="1400" b="1" dirty="0" smtClean="0"/>
              <a:t>i=</a:t>
            </a:r>
            <a:r>
              <a:rPr lang="es-ES" sz="1400" b="1" dirty="0" err="1" smtClean="0"/>
              <a:t>0;i</a:t>
            </a:r>
            <a:r>
              <a:rPr lang="es-ES" sz="1400" b="1" dirty="0" smtClean="0"/>
              <a:t>&lt;</a:t>
            </a:r>
            <a:r>
              <a:rPr lang="es-ES" sz="1400" b="1" dirty="0" err="1" smtClean="0"/>
              <a:t>9;i</a:t>
            </a:r>
            <a:r>
              <a:rPr lang="es-ES" sz="1400" b="1" dirty="0"/>
              <a:t>++) {</a:t>
            </a:r>
          </a:p>
          <a:p>
            <a:r>
              <a:rPr lang="es-ES" sz="1400" dirty="0"/>
              <a:t> mensaje =  mensaje +vector[i] +"\n";</a:t>
            </a:r>
          </a:p>
          <a:p>
            <a:r>
              <a:rPr lang="es-ES" sz="1400" dirty="0"/>
              <a:t>}</a:t>
            </a:r>
          </a:p>
          <a:p>
            <a:r>
              <a:rPr lang="es-ES" sz="1400" dirty="0" err="1"/>
              <a:t>JOptionPane.</a:t>
            </a:r>
            <a:r>
              <a:rPr lang="es-ES" sz="1400" i="1" dirty="0" err="1"/>
              <a:t>showMessageDialog</a:t>
            </a:r>
            <a:r>
              <a:rPr lang="es-ES" sz="1400" i="1" dirty="0"/>
              <a:t> ( </a:t>
            </a:r>
            <a:r>
              <a:rPr lang="es-ES" sz="1400" b="1" i="1" dirty="0" err="1"/>
              <a:t>null</a:t>
            </a:r>
            <a:r>
              <a:rPr lang="es-ES" sz="1400" b="1" i="1" dirty="0"/>
              <a:t>,"Elementos del vector\</a:t>
            </a:r>
            <a:r>
              <a:rPr lang="es-ES" sz="1400" b="1" i="1" dirty="0" err="1"/>
              <a:t>n"+mensaje,"Programa</a:t>
            </a:r>
            <a:r>
              <a:rPr lang="es-ES" sz="1400" b="1" i="1" dirty="0"/>
              <a:t> de ejemplo",</a:t>
            </a:r>
            <a:r>
              <a:rPr lang="es-ES" sz="1400" b="1" i="1" dirty="0" err="1"/>
              <a:t>JOptionPane.INFORMATION_MESSAGE</a:t>
            </a:r>
            <a:r>
              <a:rPr lang="es-ES" sz="1400" b="1" i="1" dirty="0"/>
              <a:t>); </a:t>
            </a:r>
          </a:p>
          <a:p>
            <a:endParaRPr lang="es-ES" sz="1400" dirty="0"/>
          </a:p>
          <a:p>
            <a:r>
              <a:rPr lang="es-ES" sz="1400" dirty="0"/>
              <a:t> }  }</a:t>
            </a:r>
          </a:p>
        </p:txBody>
      </p:sp>
    </p:spTree>
    <p:extLst>
      <p:ext uri="{BB962C8B-B14F-4D97-AF65-F5344CB8AC3E}">
        <p14:creationId xmlns:p14="http://schemas.microsoft.com/office/powerpoint/2010/main" val="8170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8200" y="1357884"/>
            <a:ext cx="7162800" cy="47381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CuadroTexto 74"/>
          <p:cNvSpPr txBox="1"/>
          <p:nvPr/>
        </p:nvSpPr>
        <p:spPr>
          <a:xfrm>
            <a:off x="1181100" y="1357884"/>
            <a:ext cx="6477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400" dirty="0"/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java.io</a:t>
            </a:r>
            <a:r>
              <a:rPr lang="es-ES" sz="1400" b="1" dirty="0"/>
              <a:t>.*;</a:t>
            </a:r>
          </a:p>
          <a:p>
            <a:endParaRPr lang="es-ES" sz="1400" dirty="0"/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java.io.IOException</a:t>
            </a:r>
            <a:r>
              <a:rPr lang="es-ES" sz="1400" b="1" dirty="0"/>
              <a:t>;</a:t>
            </a:r>
          </a:p>
          <a:p>
            <a:r>
              <a:rPr lang="es-ES" sz="1400" b="1" dirty="0" err="1"/>
              <a:t>import</a:t>
            </a:r>
            <a:r>
              <a:rPr lang="es-ES" sz="1400" b="1" dirty="0"/>
              <a:t> </a:t>
            </a:r>
            <a:r>
              <a:rPr lang="es-ES" sz="1400" b="1" dirty="0" err="1"/>
              <a:t>javax.swing.JOptionPane</a:t>
            </a:r>
            <a:r>
              <a:rPr lang="es-ES" sz="1400" b="1" dirty="0"/>
              <a:t>;</a:t>
            </a:r>
            <a:endParaRPr lang="es-ES" sz="1400" dirty="0"/>
          </a:p>
          <a:p>
            <a:r>
              <a:rPr lang="es-ES" sz="1400" b="1" dirty="0" err="1"/>
              <a:t>public</a:t>
            </a:r>
            <a:r>
              <a:rPr lang="es-ES" sz="1400" b="1" dirty="0"/>
              <a:t> </a:t>
            </a:r>
            <a:r>
              <a:rPr lang="es-ES" sz="1400" b="1" dirty="0" err="1"/>
              <a:t>class</a:t>
            </a:r>
            <a:r>
              <a:rPr lang="es-ES" sz="1400" b="1" dirty="0"/>
              <a:t> suma {</a:t>
            </a:r>
          </a:p>
          <a:p>
            <a:r>
              <a:rPr lang="en-US" sz="1400" b="1" dirty="0"/>
              <a:t>public static void main(String[] </a:t>
            </a:r>
            <a:r>
              <a:rPr lang="en-US" sz="1400" b="1" dirty="0" err="1"/>
              <a:t>args</a:t>
            </a:r>
            <a:r>
              <a:rPr lang="en-US" sz="1400" b="1" dirty="0"/>
              <a:t>) throws </a:t>
            </a:r>
            <a:r>
              <a:rPr lang="en-US" sz="1400" b="1" dirty="0" err="1"/>
              <a:t>IOException</a:t>
            </a:r>
            <a:endParaRPr lang="en-US" sz="1400" b="1" dirty="0"/>
          </a:p>
          <a:p>
            <a:r>
              <a:rPr lang="es-ES" sz="1400" dirty="0"/>
              <a:t>{</a:t>
            </a:r>
          </a:p>
          <a:p>
            <a:r>
              <a:rPr lang="es-ES" sz="1400" b="1" dirty="0" err="1"/>
              <a:t>int</a:t>
            </a:r>
            <a:r>
              <a:rPr lang="es-ES" sz="1400" b="1" dirty="0"/>
              <a:t> i;</a:t>
            </a:r>
          </a:p>
          <a:p>
            <a:r>
              <a:rPr lang="es-PA" sz="1400" b="1" dirty="0" err="1"/>
              <a:t>char</a:t>
            </a:r>
            <a:r>
              <a:rPr lang="es-PA" sz="1400" b="1" dirty="0"/>
              <a:t>  </a:t>
            </a:r>
            <a:r>
              <a:rPr lang="es-PA" sz="1400" b="1" dirty="0" smtClean="0"/>
              <a:t>juan[] </a:t>
            </a:r>
            <a:r>
              <a:rPr lang="es-PA" sz="1400" b="1" dirty="0"/>
              <a:t>= {'a', 'e', 'i', 'o', 'u'};</a:t>
            </a:r>
          </a:p>
          <a:p>
            <a:endParaRPr lang="es-ES" sz="1400" dirty="0"/>
          </a:p>
          <a:p>
            <a:r>
              <a:rPr lang="es-ES" sz="1400" dirty="0" err="1"/>
              <a:t>String</a:t>
            </a:r>
            <a:r>
              <a:rPr lang="es-ES" sz="1400" dirty="0"/>
              <a:t> mensaje="\n";</a:t>
            </a:r>
          </a:p>
          <a:p>
            <a:r>
              <a:rPr lang="es-ES" sz="1400" b="1" dirty="0" err="1"/>
              <a:t>for</a:t>
            </a:r>
            <a:r>
              <a:rPr lang="es-ES" sz="1400" b="1" dirty="0"/>
              <a:t> (i=</a:t>
            </a:r>
            <a:r>
              <a:rPr lang="es-ES" sz="1400" b="1" dirty="0" err="1"/>
              <a:t>0;i</a:t>
            </a:r>
            <a:r>
              <a:rPr lang="es-ES" sz="1400" b="1" dirty="0"/>
              <a:t>&lt;</a:t>
            </a:r>
            <a:r>
              <a:rPr lang="es-ES" sz="1400" b="1" dirty="0" err="1"/>
              <a:t>5;i</a:t>
            </a:r>
            <a:r>
              <a:rPr lang="es-ES" sz="1400" b="1" dirty="0"/>
              <a:t>++) {</a:t>
            </a:r>
          </a:p>
          <a:p>
            <a:r>
              <a:rPr lang="es-ES" sz="1400" dirty="0"/>
              <a:t> mensaje =  mensaje </a:t>
            </a:r>
            <a:r>
              <a:rPr lang="es-ES" sz="1400" dirty="0" smtClean="0"/>
              <a:t>+juan[i</a:t>
            </a:r>
            <a:r>
              <a:rPr lang="es-ES" sz="1400" dirty="0"/>
              <a:t>] +"\n";</a:t>
            </a:r>
          </a:p>
          <a:p>
            <a:r>
              <a:rPr lang="es-ES" sz="1400" dirty="0"/>
              <a:t>}</a:t>
            </a:r>
          </a:p>
          <a:p>
            <a:r>
              <a:rPr lang="es-ES" sz="1400" dirty="0" err="1"/>
              <a:t>JOptionPane.</a:t>
            </a:r>
            <a:r>
              <a:rPr lang="es-ES" sz="1400" i="1" dirty="0" err="1"/>
              <a:t>showMessageDialog</a:t>
            </a:r>
            <a:r>
              <a:rPr lang="es-ES" sz="1400" i="1" dirty="0"/>
              <a:t> ( </a:t>
            </a:r>
            <a:r>
              <a:rPr lang="es-ES" sz="1400" b="1" i="1" dirty="0" err="1"/>
              <a:t>null</a:t>
            </a:r>
            <a:r>
              <a:rPr lang="es-ES" sz="1400" b="1" i="1" dirty="0"/>
              <a:t>,"Elementos del vector\</a:t>
            </a:r>
            <a:r>
              <a:rPr lang="es-ES" sz="1400" b="1" i="1" dirty="0" err="1"/>
              <a:t>n"+mensaje,"Programa</a:t>
            </a:r>
            <a:r>
              <a:rPr lang="es-ES" sz="1400" b="1" i="1" dirty="0"/>
              <a:t> de ejemplo",</a:t>
            </a:r>
            <a:r>
              <a:rPr lang="es-ES" sz="1400" b="1" i="1" dirty="0" err="1"/>
              <a:t>JOptionPane.INFORMATION_MESSAGE</a:t>
            </a:r>
            <a:r>
              <a:rPr lang="es-ES" sz="1400" b="1" i="1" dirty="0"/>
              <a:t>); </a:t>
            </a:r>
          </a:p>
          <a:p>
            <a:endParaRPr lang="es-ES" sz="1400" dirty="0"/>
          </a:p>
          <a:p>
            <a:r>
              <a:rPr lang="es-ES" sz="1400" dirty="0"/>
              <a:t> }  }</a:t>
            </a:r>
          </a:p>
        </p:txBody>
      </p:sp>
    </p:spTree>
    <p:extLst>
      <p:ext uri="{BB962C8B-B14F-4D97-AF65-F5344CB8AC3E}">
        <p14:creationId xmlns:p14="http://schemas.microsoft.com/office/powerpoint/2010/main" val="26172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72895" y="2150363"/>
            <a:ext cx="7069835" cy="11673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51120" y="3974592"/>
            <a:ext cx="784860" cy="7848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98820" y="3974592"/>
            <a:ext cx="786383" cy="7848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48043" y="3974592"/>
            <a:ext cx="784859" cy="7848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95744" y="3974592"/>
            <a:ext cx="784859" cy="7848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43444" y="3974592"/>
            <a:ext cx="784859" cy="7848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51120" y="5333999"/>
            <a:ext cx="784860" cy="7848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98820" y="5333999"/>
            <a:ext cx="786383" cy="78486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48043" y="5333999"/>
            <a:ext cx="784859" cy="7848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95744" y="5333999"/>
            <a:ext cx="784859" cy="7848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43444" y="5333999"/>
            <a:ext cx="784859" cy="78486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31240" y="1280876"/>
            <a:ext cx="1904913" cy="32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  <a:tabLst>
                <a:tab pos="1447800" algn="l"/>
              </a:tabLst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¿C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ó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mo	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se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63647" y="1280876"/>
            <a:ext cx="1490388" cy="32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gua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r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dan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81448" y="1280876"/>
            <a:ext cx="563777" cy="32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los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75453" y="1280876"/>
            <a:ext cx="1854131" cy="32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9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lementos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57618" y="1280876"/>
            <a:ext cx="491947" cy="32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en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078723" y="1280876"/>
            <a:ext cx="504226" cy="32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un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1240" y="1647142"/>
            <a:ext cx="4212651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arreglo</a:t>
            </a:r>
            <a:r>
              <a:rPr sz="2400" b="1" spc="-97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u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n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id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i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m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nsi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nal?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79271" y="2276470"/>
            <a:ext cx="323948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36470" y="2276470"/>
            <a:ext cx="1152611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necesar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19932" y="2276470"/>
            <a:ext cx="839389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ut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ili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z</a:t>
            </a:r>
            <a:r>
              <a:rPr sz="1800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94150" y="2276470"/>
            <a:ext cx="2874604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  <a:tabLst>
                <a:tab pos="381000" algn="l"/>
                <a:tab pos="1460500" algn="l"/>
                <a:tab pos="1993900" algn="l"/>
              </a:tabLst>
            </a:pP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l	nombre	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l	a</a:t>
            </a:r>
            <a:r>
              <a:rPr sz="1800" spc="-1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49440" y="2276470"/>
            <a:ext cx="331629" cy="5218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3339" marR="53848"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30693" y="2276470"/>
            <a:ext cx="664954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79271" y="2550791"/>
            <a:ext cx="2665458" cy="5218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  <a:tabLst>
                <a:tab pos="1346200" algn="l"/>
              </a:tabLst>
            </a:pP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ar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é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nt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s	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ua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-3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os,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mac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nar</a:t>
            </a:r>
            <a:r>
              <a:rPr sz="1800" spc="-9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2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25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50538" y="2550791"/>
            <a:ext cx="263372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14" dirty="0" smtClean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14773" y="2550791"/>
            <a:ext cx="988891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ón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09259" y="2550791"/>
            <a:ext cx="339309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54267" y="2550791"/>
            <a:ext cx="263372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14" dirty="0" smtClean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20028" y="2550791"/>
            <a:ext cx="523475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cual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67269" y="2550791"/>
            <a:ext cx="323734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34" dirty="0" smtClean="0">
                <a:solidFill>
                  <a:srgbClr val="FFFFFF"/>
                </a:solidFill>
                <a:latin typeface="Verdana"/>
                <a:cs typeface="Verdana"/>
              </a:rPr>
              <a:t>va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00085" y="2550791"/>
            <a:ext cx="196983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495297" y="3572886"/>
            <a:ext cx="2435057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Se</a:t>
            </a:r>
            <a:r>
              <a:rPr sz="1800" spc="-22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d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3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5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el</a:t>
            </a:r>
            <a:r>
              <a:rPr sz="1800" spc="1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arr</a:t>
            </a:r>
            <a:r>
              <a:rPr sz="1800" spc="-4" dirty="0" smtClean="0">
                <a:latin typeface="Verdana"/>
                <a:cs typeface="Verdana"/>
              </a:rPr>
              <a:t>eg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49776" y="3572886"/>
            <a:ext cx="1894844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 t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4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en</a:t>
            </a:r>
            <a:r>
              <a:rPr sz="1800" spc="-4" dirty="0" smtClean="0">
                <a:latin typeface="Verdana"/>
                <a:cs typeface="Verdana"/>
              </a:rPr>
              <a:t>t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43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y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864530" y="3572886"/>
            <a:ext cx="337599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25489" y="3572886"/>
            <a:ext cx="644847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nco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495297" y="3847207"/>
            <a:ext cx="2570169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ones</a:t>
            </a:r>
            <a:r>
              <a:rPr sz="1800" spc="-42" dirty="0" smtClean="0">
                <a:latin typeface="Verdana"/>
                <a:cs typeface="Verdana"/>
              </a:rPr>
              <a:t> </a:t>
            </a:r>
            <a:r>
              <a:rPr sz="1800" spc="9" dirty="0" smtClean="0">
                <a:latin typeface="Verdana"/>
                <a:cs typeface="Verdana"/>
              </a:rPr>
              <a:t>ll</a:t>
            </a:r>
            <a:r>
              <a:rPr sz="1800" spc="0" dirty="0" smtClean="0">
                <a:latin typeface="Verdana"/>
                <a:cs typeface="Verdana"/>
              </a:rPr>
              <a:t>ama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71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K: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64328" y="4221095"/>
            <a:ext cx="21808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495297" y="4395594"/>
            <a:ext cx="1597699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nt k[]</a:t>
            </a:r>
            <a:r>
              <a:rPr sz="1800" spc="-9" dirty="0" smtClean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= n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w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196463" y="4395594"/>
            <a:ext cx="814429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nt[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5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];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82716" y="4797166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194805" y="4797166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826656" y="4797166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456906" y="4797166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008518" y="4797166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63142" y="5229474"/>
            <a:ext cx="2680758" cy="52179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Se</a:t>
            </a:r>
            <a:r>
              <a:rPr sz="1800" spc="-22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mac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na</a:t>
            </a:r>
            <a:r>
              <a:rPr sz="1800" spc="-8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el </a:t>
            </a:r>
            <a:r>
              <a:rPr sz="1800" spc="-29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or</a:t>
            </a:r>
            <a:r>
              <a:rPr sz="1800" spc="-54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me</a:t>
            </a:r>
            <a:r>
              <a:rPr sz="1800" spc="-39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46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p</a:t>
            </a:r>
            <a:r>
              <a:rPr sz="1800" spc="-4" dirty="0" smtClean="0">
                <a:latin typeface="Verdana"/>
                <a:cs typeface="Verdana"/>
              </a:rPr>
              <a:t>o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ón</a:t>
            </a:r>
            <a:r>
              <a:rPr sz="1800" spc="-44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(0):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765651" y="5229474"/>
            <a:ext cx="340528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128211" y="5229474"/>
            <a:ext cx="260763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463540" y="5577201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736338" y="5589392"/>
            <a:ext cx="21808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63142" y="6052384"/>
            <a:ext cx="983837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4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[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0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]=8;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482716" y="6156321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194805" y="6156321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826656" y="6156321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456906" y="6156321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088986" y="6156321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7528" y="1670304"/>
            <a:ext cx="784860" cy="784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15228" y="1670304"/>
            <a:ext cx="784859" cy="7848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62928" y="1670304"/>
            <a:ext cx="786383" cy="7848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12152" y="1670304"/>
            <a:ext cx="784859" cy="7848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59852" y="1670304"/>
            <a:ext cx="784859" cy="7848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67528" y="3336035"/>
            <a:ext cx="784860" cy="7848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015228" y="3336035"/>
            <a:ext cx="784859" cy="78485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62928" y="3336035"/>
            <a:ext cx="786383" cy="78485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12152" y="3336035"/>
            <a:ext cx="784859" cy="78485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59852" y="3336035"/>
            <a:ext cx="784859" cy="78485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19276" y="1556253"/>
            <a:ext cx="2680758" cy="5218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Se</a:t>
            </a:r>
            <a:r>
              <a:rPr sz="1800" spc="-22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mac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na</a:t>
            </a:r>
            <a:r>
              <a:rPr sz="1800" spc="-8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el </a:t>
            </a:r>
            <a:r>
              <a:rPr sz="1800" spc="-29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or</a:t>
            </a:r>
            <a:r>
              <a:rPr sz="1800" spc="-54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-4" dirty="0" smtClean="0">
                <a:latin typeface="Verdana"/>
                <a:cs typeface="Verdana"/>
              </a:rPr>
              <a:t>eg</a:t>
            </a:r>
            <a:r>
              <a:rPr sz="1800" spc="0" dirty="0" smtClean="0">
                <a:latin typeface="Verdana"/>
                <a:cs typeface="Verdana"/>
              </a:rPr>
              <a:t>unda</a:t>
            </a:r>
            <a:r>
              <a:rPr sz="1800" spc="-5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ón</a:t>
            </a:r>
            <a:r>
              <a:rPr sz="1800" spc="-22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(1):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21786" y="1556253"/>
            <a:ext cx="340528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84345" y="1556253"/>
            <a:ext cx="260763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52365" y="1844289"/>
            <a:ext cx="21808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79313" y="1913504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27647" y="1913504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19276" y="2379213"/>
            <a:ext cx="10066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K[</a:t>
            </a:r>
            <a:r>
              <a:rPr sz="1800" spc="-4" dirty="0" smtClean="0">
                <a:solidFill>
                  <a:srgbClr val="006FC0"/>
                </a:solidFill>
                <a:latin typeface="Verdana"/>
                <a:cs typeface="Verdana"/>
              </a:rPr>
              <a:t>1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]=3;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98871" y="2492118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30190" y="2492118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43229" y="2492118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73633" y="2492118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05410" y="2492118"/>
            <a:ext cx="205260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19276" y="3221985"/>
            <a:ext cx="2457862" cy="5218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Se</a:t>
            </a:r>
            <a:r>
              <a:rPr sz="1800" spc="-22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mac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na</a:t>
            </a:r>
            <a:r>
              <a:rPr sz="1800" spc="-8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el </a:t>
            </a:r>
            <a:r>
              <a:rPr sz="1800" spc="-29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4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or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t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rc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-3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5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ón</a:t>
            </a:r>
            <a:r>
              <a:rPr sz="1800" spc="-32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(</a:t>
            </a:r>
            <a:r>
              <a:rPr sz="1800" spc="-4" dirty="0" smtClean="0">
                <a:latin typeface="Verdana"/>
                <a:cs typeface="Verdana"/>
              </a:rPr>
              <a:t>2</a:t>
            </a:r>
            <a:r>
              <a:rPr sz="1800" spc="0" dirty="0" smtClean="0">
                <a:latin typeface="Verdana"/>
                <a:cs typeface="Verdana"/>
              </a:rPr>
              <a:t>):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95014" y="3221985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21786" y="3221985"/>
            <a:ext cx="340528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84345" y="3221985"/>
            <a:ext cx="260763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24373" y="3572886"/>
            <a:ext cx="21808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79313" y="3579236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27647" y="3579236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75982" y="3579236"/>
            <a:ext cx="22221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19276" y="4044693"/>
            <a:ext cx="1006509" cy="247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K[</a:t>
            </a:r>
            <a:r>
              <a:rPr sz="1800" spc="-9" dirty="0" smtClean="0">
                <a:solidFill>
                  <a:srgbClr val="006FC0"/>
                </a:solidFill>
                <a:latin typeface="Verdana"/>
                <a:cs typeface="Verdana"/>
              </a:rPr>
              <a:t>2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]=</a:t>
            </a:r>
            <a:r>
              <a:rPr sz="1800" spc="-9" dirty="0" smtClean="0">
                <a:solidFill>
                  <a:srgbClr val="006FC0"/>
                </a:solidFill>
                <a:latin typeface="Verdana"/>
                <a:cs typeface="Verdana"/>
              </a:rPr>
              <a:t>7</a:t>
            </a: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98871" y="4158357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10959" y="4158357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042810" y="4158357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673060" y="4158357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305139" y="4158357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43632" y="5085202"/>
            <a:ext cx="2653391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El</a:t>
            </a:r>
            <a:r>
              <a:rPr sz="1800" spc="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arre</a:t>
            </a:r>
            <a:r>
              <a:rPr sz="1800" spc="-9" dirty="0" smtClean="0">
                <a:latin typeface="Verdana"/>
                <a:cs typeface="Verdana"/>
              </a:rPr>
              <a:t>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-68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q</a:t>
            </a:r>
            <a:r>
              <a:rPr sz="1800" spc="0" dirty="0" smtClean="0">
                <a:latin typeface="Verdana"/>
                <a:cs typeface="Verdana"/>
              </a:rPr>
              <a:t>ue</a:t>
            </a:r>
            <a:r>
              <a:rPr sz="1800" spc="-9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1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hasta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816195" y="5085202"/>
            <a:ext cx="1434202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el</a:t>
            </a:r>
            <a:r>
              <a:rPr sz="1800" spc="14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momento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69634" y="5085202"/>
            <a:ext cx="462195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con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43632" y="5359522"/>
            <a:ext cx="4480947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as</a:t>
            </a:r>
            <a:r>
              <a:rPr sz="1800" spc="-3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tr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-2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r</a:t>
            </a:r>
            <a:r>
              <a:rPr sz="1800" spc="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me</a:t>
            </a:r>
            <a:r>
              <a:rPr sz="1800" spc="-39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as</a:t>
            </a:r>
            <a:r>
              <a:rPr sz="1800" spc="-56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ones</a:t>
            </a:r>
            <a:r>
              <a:rPr sz="1800" spc="-37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-4" dirty="0" smtClean="0">
                <a:latin typeface="Verdana"/>
                <a:cs typeface="Verdana"/>
              </a:rPr>
              <a:t>g</a:t>
            </a:r>
            <a:r>
              <a:rPr sz="1800" spc="0" dirty="0" smtClean="0">
                <a:latin typeface="Verdana"/>
                <a:cs typeface="Verdana"/>
              </a:rPr>
              <a:t>na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as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561" y="329946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5561" y="329946"/>
            <a:ext cx="8531352" cy="6196583"/>
          </a:xfrm>
          <a:custGeom>
            <a:avLst/>
            <a:gdLst/>
            <a:ahLst/>
            <a:cxnLst/>
            <a:rect l="l" t="t" r="r" b="b"/>
            <a:pathLst>
              <a:path w="8531352" h="6196583">
                <a:moveTo>
                  <a:pt x="0" y="128904"/>
                </a:moveTo>
                <a:lnTo>
                  <a:pt x="7158" y="86474"/>
                </a:lnTo>
                <a:lnTo>
                  <a:pt x="27020" y="49970"/>
                </a:lnTo>
                <a:lnTo>
                  <a:pt x="57162" y="21826"/>
                </a:lnTo>
                <a:lnTo>
                  <a:pt x="95163" y="4475"/>
                </a:lnTo>
                <a:lnTo>
                  <a:pt x="8402447" y="0"/>
                </a:lnTo>
                <a:lnTo>
                  <a:pt x="8417101" y="826"/>
                </a:lnTo>
                <a:lnTo>
                  <a:pt x="8457834" y="12499"/>
                </a:lnTo>
                <a:lnTo>
                  <a:pt x="8491825" y="36070"/>
                </a:lnTo>
                <a:lnTo>
                  <a:pt x="8516641" y="69105"/>
                </a:lnTo>
                <a:lnTo>
                  <a:pt x="8529846" y="109168"/>
                </a:lnTo>
                <a:lnTo>
                  <a:pt x="8531352" y="6067628"/>
                </a:lnTo>
                <a:lnTo>
                  <a:pt x="8530526" y="6082299"/>
                </a:lnTo>
                <a:lnTo>
                  <a:pt x="8518857" y="6123059"/>
                </a:lnTo>
                <a:lnTo>
                  <a:pt x="8495294" y="6157056"/>
                </a:lnTo>
                <a:lnTo>
                  <a:pt x="8462270" y="6181868"/>
                </a:lnTo>
                <a:lnTo>
                  <a:pt x="8422219" y="6195073"/>
                </a:lnTo>
                <a:lnTo>
                  <a:pt x="128955" y="6196583"/>
                </a:lnTo>
                <a:lnTo>
                  <a:pt x="114287" y="6195758"/>
                </a:lnTo>
                <a:lnTo>
                  <a:pt x="73534" y="6184101"/>
                </a:lnTo>
                <a:lnTo>
                  <a:pt x="39541" y="6160552"/>
                </a:lnTo>
                <a:lnTo>
                  <a:pt x="14728" y="6127532"/>
                </a:lnTo>
                <a:lnTo>
                  <a:pt x="1515" y="6087462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A3A2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2523" y="501396"/>
            <a:ext cx="8337804" cy="554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63084" y="2318003"/>
            <a:ext cx="784860" cy="7863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10784" y="2318003"/>
            <a:ext cx="786384" cy="7863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0008" y="2318003"/>
            <a:ext cx="784860" cy="7863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07707" y="2318003"/>
            <a:ext cx="784859" cy="7863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55407" y="2318003"/>
            <a:ext cx="784859" cy="7863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79803" y="3505200"/>
            <a:ext cx="6905244" cy="308762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46862" y="1186640"/>
            <a:ext cx="5079013" cy="6915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¿C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ó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mo</a:t>
            </a:r>
            <a:r>
              <a:rPr sz="2400" b="1" spc="99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14" dirty="0" smtClean="0">
                <a:solidFill>
                  <a:srgbClr val="13425D"/>
                </a:solidFill>
                <a:latin typeface="Verdana"/>
                <a:cs typeface="Verdana"/>
              </a:rPr>
              <a:t>s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199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c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c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de</a:t>
            </a:r>
            <a:r>
              <a:rPr sz="2400" b="1" spc="209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400" b="1" spc="188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lo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s</a:t>
            </a:r>
            <a:r>
              <a:rPr sz="2400" b="1" spc="166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d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a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t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arreglo</a:t>
            </a:r>
            <a:r>
              <a:rPr sz="2400" b="1" spc="-97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u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n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id</a:t>
            </a:r>
            <a:r>
              <a:rPr sz="2400" b="1" spc="-4" dirty="0" smtClean="0">
                <a:solidFill>
                  <a:srgbClr val="13425D"/>
                </a:solidFill>
                <a:latin typeface="Verdana"/>
                <a:cs typeface="Verdana"/>
              </a:rPr>
              <a:t>i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m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nsi</a:t>
            </a:r>
            <a:r>
              <a:rPr sz="2400" b="1" spc="-9" dirty="0" smtClean="0">
                <a:solidFill>
                  <a:srgbClr val="13425D"/>
                </a:solidFill>
                <a:latin typeface="Verdana"/>
                <a:cs typeface="Verdana"/>
              </a:rPr>
              <a:t>o</a:t>
            </a: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nal?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85129" y="1186640"/>
            <a:ext cx="2310685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almacenados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55584" y="1186640"/>
            <a:ext cx="1057393" cy="3258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2565"/>
              </a:lnSpc>
            </a:pPr>
            <a:r>
              <a:rPr sz="2400" b="1" spc="0" dirty="0" smtClean="0">
                <a:solidFill>
                  <a:srgbClr val="13425D"/>
                </a:solidFill>
                <a:latin typeface="Verdana"/>
                <a:cs typeface="Verdana"/>
              </a:rPr>
              <a:t>en</a:t>
            </a:r>
            <a:r>
              <a:rPr sz="2400" b="1" spc="204" dirty="0" smtClean="0">
                <a:solidFill>
                  <a:srgbClr val="13425D"/>
                </a:solidFill>
                <a:latin typeface="Verdana"/>
                <a:cs typeface="Verdana"/>
              </a:rPr>
              <a:t> </a:t>
            </a:r>
            <a:r>
              <a:rPr sz="2400" b="1" spc="4" dirty="0" smtClean="0">
                <a:solidFill>
                  <a:srgbClr val="13425D"/>
                </a:solidFill>
                <a:latin typeface="Verdana"/>
                <a:cs typeface="Verdana"/>
              </a:rPr>
              <a:t>un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3400" y="2177791"/>
            <a:ext cx="4053407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Cada</a:t>
            </a:r>
            <a:r>
              <a:rPr sz="1800" spc="84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ón</a:t>
            </a:r>
            <a:r>
              <a:rPr sz="1800" spc="117" dirty="0" smtClean="0">
                <a:latin typeface="Verdana"/>
                <a:cs typeface="Verdana"/>
              </a:rPr>
              <a:t> </a:t>
            </a:r>
            <a:r>
              <a:rPr sz="1800" spc="-4" dirty="0" smtClean="0">
                <a:latin typeface="Verdana"/>
                <a:cs typeface="Verdana"/>
              </a:rPr>
              <a:t>de</a:t>
            </a:r>
            <a:r>
              <a:rPr sz="1800" spc="0" dirty="0" smtClean="0">
                <a:latin typeface="Verdana"/>
                <a:cs typeface="Verdana"/>
              </a:rPr>
              <a:t>l</a:t>
            </a:r>
            <a:r>
              <a:rPr sz="1800" spc="159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arr</a:t>
            </a:r>
            <a:r>
              <a:rPr sz="1800" spc="-4" dirty="0" smtClean="0">
                <a:latin typeface="Verdana"/>
                <a:cs typeface="Verdana"/>
              </a:rPr>
              <a:t>eg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r>
              <a:rPr sz="1800" spc="87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se</a:t>
            </a:r>
            <a:r>
              <a:rPr sz="1800" spc="124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toma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3400" y="2452111"/>
            <a:ext cx="996967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  <a:tabLst>
                <a:tab pos="749300" algn="l"/>
              </a:tabLst>
            </a:pPr>
            <a:r>
              <a:rPr sz="1800" spc="0" dirty="0" smtClean="0">
                <a:latin typeface="Verdana"/>
                <a:cs typeface="Verdana"/>
              </a:rPr>
              <a:t>como	si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09344" y="2452111"/>
            <a:ext cx="2977394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  <a:tabLst>
                <a:tab pos="723900" algn="l"/>
                <a:tab pos="1282700" algn="l"/>
                <a:tab pos="2413000" algn="l"/>
              </a:tabLst>
            </a:pPr>
            <a:r>
              <a:rPr sz="1800" spc="0" dirty="0" smtClean="0">
                <a:latin typeface="Verdana"/>
                <a:cs typeface="Verdana"/>
              </a:rPr>
              <a:t>fue</a:t>
            </a:r>
            <a:r>
              <a:rPr sz="1800" spc="-3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	una	</a:t>
            </a:r>
            <a:r>
              <a:rPr sz="1800" spc="-34" dirty="0" smtClean="0">
                <a:latin typeface="Verdana"/>
                <a:cs typeface="Verdana"/>
              </a:rPr>
              <a:t>v</a:t>
            </a:r>
            <a:r>
              <a:rPr sz="1800" spc="-14" dirty="0" smtClean="0">
                <a:latin typeface="Verdana"/>
                <a:cs typeface="Verdana"/>
              </a:rPr>
              <a:t>a</a:t>
            </a:r>
            <a:r>
              <a:rPr sz="1800" spc="0" dirty="0" smtClean="0">
                <a:latin typeface="Verdana"/>
                <a:cs typeface="Verdana"/>
              </a:rPr>
              <a:t>riable.	</a:t>
            </a:r>
            <a:r>
              <a:rPr sz="1800" spc="-5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3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75250" y="2561458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23458" y="2561458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71792" y="2561458"/>
            <a:ext cx="22221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37168" y="2564507"/>
            <a:ext cx="21808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006FC0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3400" y="2726685"/>
            <a:ext cx="542945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4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to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63396" y="2726685"/>
            <a:ext cx="316796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4" dirty="0" smtClean="0">
                <a:latin typeface="Verdana"/>
                <a:cs typeface="Verdana"/>
              </a:rPr>
              <a:t>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66316" y="2726685"/>
            <a:ext cx="1151925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n</a:t>
            </a:r>
            <a:r>
              <a:rPr sz="1800" spc="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sar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06166" y="2726685"/>
            <a:ext cx="1033604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n</a:t>
            </a:r>
            <a:r>
              <a:rPr sz="1800" spc="-9" dirty="0" smtClean="0">
                <a:latin typeface="Verdana"/>
                <a:cs typeface="Verdana"/>
              </a:rPr>
              <a:t>o</a:t>
            </a:r>
            <a:r>
              <a:rPr sz="1800" spc="0" dirty="0" smtClean="0">
                <a:latin typeface="Verdana"/>
                <a:cs typeface="Verdana"/>
              </a:rPr>
              <a:t>mb</a:t>
            </a:r>
            <a:r>
              <a:rPr sz="1800" spc="-39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27271" y="2726685"/>
            <a:ext cx="257379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latin typeface="Verdana"/>
                <a:cs typeface="Verdana"/>
              </a:rPr>
              <a:t>el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3400" y="3001005"/>
            <a:ext cx="1116645" cy="796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1147"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arr</a:t>
            </a:r>
            <a:r>
              <a:rPr sz="1800" spc="-4" dirty="0" smtClean="0">
                <a:latin typeface="Verdana"/>
                <a:cs typeface="Verdana"/>
              </a:rPr>
              <a:t>eg</a:t>
            </a:r>
            <a:r>
              <a:rPr sz="1800" spc="9" dirty="0" smtClean="0">
                <a:latin typeface="Verdana"/>
                <a:cs typeface="Verdana"/>
              </a:rPr>
              <a:t>l</a:t>
            </a:r>
            <a:r>
              <a:rPr sz="1800" spc="0" dirty="0" smtClean="0"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0" dirty="0" smtClean="0">
                <a:latin typeface="Verdana"/>
                <a:cs typeface="Verdana"/>
              </a:rPr>
              <a:t>cua</a:t>
            </a:r>
            <a:r>
              <a:rPr sz="1800" spc="-9" dirty="0" smtClean="0">
                <a:latin typeface="Verdana"/>
                <a:cs typeface="Verdana"/>
              </a:rPr>
              <a:t>d</a:t>
            </a:r>
            <a:r>
              <a:rPr sz="1800" spc="-3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r>
              <a:rPr sz="1800" spc="-4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o ac</a:t>
            </a:r>
            <a:r>
              <a:rPr sz="1800" spc="-4" dirty="0" smtClean="0">
                <a:latin typeface="Verdana"/>
                <a:cs typeface="Verdana"/>
              </a:rPr>
              <a:t>c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9" dirty="0" smtClean="0">
                <a:latin typeface="Verdana"/>
                <a:cs typeface="Verdana"/>
              </a:rPr>
              <a:t>d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-254" dirty="0" smtClean="0">
                <a:latin typeface="Verdana"/>
                <a:cs typeface="Verdana"/>
              </a:rPr>
              <a:t>r</a:t>
            </a:r>
            <a:r>
              <a:rPr sz="1800" spc="0" dirty="0" smtClean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87067" y="3001005"/>
            <a:ext cx="262284" cy="5218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2926" algn="ctr">
              <a:lnSpc>
                <a:spcPts val="1950"/>
              </a:lnSpc>
            </a:pPr>
            <a:r>
              <a:rPr sz="1800" spc="-10" dirty="0" smtClean="0">
                <a:latin typeface="Verdana"/>
                <a:cs typeface="Verdana"/>
              </a:rPr>
              <a:t>y</a:t>
            </a:r>
            <a:endParaRPr sz="1800">
              <a:latin typeface="Verdana"/>
              <a:cs typeface="Verdana"/>
            </a:endParaRPr>
          </a:p>
          <a:p>
            <a:pPr marR="7802" algn="ctr">
              <a:lnSpc>
                <a:spcPct val="100000"/>
              </a:lnSpc>
            </a:pPr>
            <a:r>
              <a:rPr sz="1800" spc="14" dirty="0" smtClean="0">
                <a:latin typeface="Verdana"/>
                <a:cs typeface="Verdana"/>
              </a:rPr>
              <a:t>la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88820" y="3001005"/>
            <a:ext cx="991670" cy="5218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7913"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en</a:t>
            </a:r>
            <a:r>
              <a:rPr sz="1800" spc="-4" dirty="0" smtClean="0">
                <a:latin typeface="Verdana"/>
                <a:cs typeface="Verdana"/>
              </a:rPr>
              <a:t>t</a:t>
            </a:r>
            <a:r>
              <a:rPr sz="1800" spc="0" dirty="0" smtClean="0">
                <a:latin typeface="Verdana"/>
                <a:cs typeface="Verdana"/>
              </a:rPr>
              <a:t>re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os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r>
              <a:rPr sz="1800" spc="4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ón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19298" y="3001005"/>
            <a:ext cx="1587389" cy="5218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0039" marR="13833">
              <a:lnSpc>
                <a:spcPts val="1950"/>
              </a:lnSpc>
            </a:pPr>
            <a:r>
              <a:rPr sz="1800" spc="-4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ar</a:t>
            </a:r>
            <a:r>
              <a:rPr sz="1800" spc="-4" dirty="0" smtClean="0">
                <a:latin typeface="Verdana"/>
                <a:cs typeface="Verdana"/>
              </a:rPr>
              <a:t>é</a:t>
            </a:r>
            <a:r>
              <a:rPr sz="1800" spc="0" dirty="0" smtClean="0">
                <a:latin typeface="Verdana"/>
                <a:cs typeface="Verdana"/>
              </a:rPr>
              <a:t>nt</a:t>
            </a:r>
            <a:r>
              <a:rPr sz="1800" spc="-4" dirty="0" smtClean="0">
                <a:latin typeface="Verdana"/>
                <a:cs typeface="Verdana"/>
              </a:rPr>
              <a:t>e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r>
              <a:rPr sz="1800" spc="19" dirty="0" smtClean="0">
                <a:latin typeface="Verdana"/>
                <a:cs typeface="Verdana"/>
              </a:rPr>
              <a:t>i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-4" dirty="0" smtClean="0">
                <a:latin typeface="Verdana"/>
                <a:cs typeface="Verdana"/>
              </a:rPr>
              <a:t>q</a:t>
            </a:r>
            <a:r>
              <a:rPr sz="1800" spc="0" dirty="0" smtClean="0">
                <a:latin typeface="Verdana"/>
                <a:cs typeface="Verdana"/>
              </a:rPr>
              <a:t>ue</a:t>
            </a:r>
            <a:r>
              <a:rPr sz="1800" spc="142" dirty="0" smtClean="0">
                <a:latin typeface="Verdana"/>
                <a:cs typeface="Verdana"/>
              </a:rPr>
              <a:t> </a:t>
            </a:r>
            <a:r>
              <a:rPr sz="1800" spc="-34" dirty="0" smtClean="0">
                <a:latin typeface="Verdana"/>
                <a:cs typeface="Verdana"/>
              </a:rPr>
              <a:t>v</a:t>
            </a:r>
            <a:r>
              <a:rPr sz="1800" spc="0" dirty="0" smtClean="0">
                <a:latin typeface="Verdana"/>
                <a:cs typeface="Verdana"/>
              </a:rPr>
              <a:t>amos</a:t>
            </a:r>
            <a:r>
              <a:rPr sz="1800" spc="90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94680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26302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57924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168870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800264" y="3140579"/>
            <a:ext cx="205020" cy="247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99970" y="3631688"/>
            <a:ext cx="2412049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19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oman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7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como</a:t>
            </a:r>
            <a:r>
              <a:rPr sz="1800" spc="-5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ase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33417" y="3631688"/>
            <a:ext cx="1390798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800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arr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5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146622" y="3631688"/>
            <a:ext cx="620122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786245" y="3631688"/>
            <a:ext cx="837063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ráf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ca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99742" y="4180327"/>
            <a:ext cx="5914295" cy="7964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ts val="1950"/>
              </a:lnSpc>
              <a:tabLst>
                <a:tab pos="4508500" algn="l"/>
              </a:tabLst>
            </a:pPr>
            <a:r>
              <a:rPr sz="1800" spc="-5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3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mp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5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ón</a:t>
            </a:r>
            <a:r>
              <a:rPr sz="1800" spc="-2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800" spc="-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800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arr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	por</a:t>
            </a:r>
            <a:r>
              <a:rPr sz="1800" spc="-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cons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  <a:p>
            <a:pPr marL="1429130" marR="1460081" indent="900" algn="ctr">
              <a:lnSpc>
                <a:spcPct val="100000"/>
              </a:lnSpc>
            </a:pPr>
            <a:r>
              <a:rPr sz="1800" spc="-9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spc="-9" dirty="0" smtClean="0">
                <a:solidFill>
                  <a:srgbClr val="FFFFFF"/>
                </a:solidFill>
                <a:latin typeface="Verdana"/>
                <a:cs typeface="Verdana"/>
              </a:rPr>
              <a:t>a:</a:t>
            </a:r>
            <a:r>
              <a:rPr sz="1800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2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8" dirty="0" smtClean="0">
                <a:solidFill>
                  <a:srgbClr val="FFFFFF"/>
                </a:solidFill>
                <a:latin typeface="Verdana"/>
                <a:cs typeface="Verdana"/>
              </a:rPr>
              <a:t>yst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17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spc="-1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1800" spc="-9" dirty="0" smtClean="0">
                <a:solidFill>
                  <a:srgbClr val="FFFFFF"/>
                </a:solidFill>
                <a:latin typeface="Verdana"/>
                <a:cs typeface="Verdana"/>
              </a:rPr>
              <a:t>out.pr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nt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-1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-9" dirty="0" smtClean="0">
                <a:solidFill>
                  <a:srgbClr val="FFFFFF"/>
                </a:solidFill>
                <a:latin typeface="Verdana"/>
                <a:cs typeface="Verdana"/>
              </a:rPr>
              <a:t>(K[</a:t>
            </a:r>
            <a:r>
              <a:rPr sz="1800" spc="-16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]);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379217" y="5277861"/>
            <a:ext cx="5240115" cy="5218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03782" marR="920357" algn="ctr">
              <a:lnSpc>
                <a:spcPts val="1950"/>
              </a:lnSpc>
            </a:pPr>
            <a:r>
              <a:rPr sz="1800" spc="-5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or</a:t>
            </a:r>
            <a:r>
              <a:rPr sz="1800" spc="-1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9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ana</a:t>
            </a:r>
            <a:r>
              <a:rPr sz="1800" spc="-8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em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6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9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spc="-9" dirty="0" smtClean="0">
                <a:solidFill>
                  <a:srgbClr val="FFFFFF"/>
                </a:solidFill>
                <a:latin typeface="Verdana"/>
                <a:cs typeface="Verdana"/>
              </a:rPr>
              <a:t>a:</a:t>
            </a:r>
            <a:endParaRPr sz="18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1800" spc="-11" dirty="0" smtClean="0">
                <a:solidFill>
                  <a:srgbClr val="FFFFFF"/>
                </a:solidFill>
                <a:latin typeface="Verdana"/>
                <a:cs typeface="Verdana"/>
              </a:rPr>
              <a:t>JO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-7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11" dirty="0" smtClean="0">
                <a:solidFill>
                  <a:srgbClr val="FFFFFF"/>
                </a:solidFill>
                <a:latin typeface="Verdana"/>
                <a:cs typeface="Verdana"/>
              </a:rPr>
              <a:t>on</a:t>
            </a:r>
            <a:r>
              <a:rPr sz="1800" spc="-6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-11" dirty="0" smtClean="0">
                <a:solidFill>
                  <a:srgbClr val="FFFFFF"/>
                </a:solidFill>
                <a:latin typeface="Verdana"/>
                <a:cs typeface="Verdana"/>
              </a:rPr>
              <a:t>an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9" dirty="0" smtClean="0">
                <a:solidFill>
                  <a:srgbClr val="FFFFFF"/>
                </a:solidFill>
                <a:latin typeface="Verdana"/>
                <a:cs typeface="Verdana"/>
              </a:rPr>
              <a:t>.show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1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sa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spc="-12" dirty="0" smtClean="0">
                <a:solidFill>
                  <a:srgbClr val="FFFFFF"/>
                </a:solidFill>
                <a:latin typeface="Verdana"/>
                <a:cs typeface="Verdana"/>
              </a:rPr>
              <a:t>eD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6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(nu</a:t>
            </a:r>
            <a:r>
              <a:rPr sz="1800" spc="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-6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800" spc="5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K[</a:t>
            </a:r>
            <a:r>
              <a:rPr sz="1800" spc="-16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]);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373246" y="6101152"/>
            <a:ext cx="2870866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En este</a:t>
            </a:r>
            <a:r>
              <a:rPr sz="1800" spc="-3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ca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mp</a:t>
            </a:r>
            <a:r>
              <a:rPr sz="1800" spc="-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me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345504" y="6101152"/>
            <a:ext cx="205020" cy="2475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950"/>
              </a:lnSpc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2536</TotalTime>
  <Words>2145</Words>
  <Application>Microsoft Office PowerPoint</Application>
  <PresentationFormat>Presentación en pantalla (4:3)</PresentationFormat>
  <Paragraphs>587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personal</dc:creator>
  <cp:lastModifiedBy>Estudiante</cp:lastModifiedBy>
  <cp:revision>22</cp:revision>
  <dcterms:created xsi:type="dcterms:W3CDTF">2014-04-08T02:15:51Z</dcterms:created>
  <dcterms:modified xsi:type="dcterms:W3CDTF">2015-09-28T14:00:40Z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2013-06-11T00:00:00Z</vt:filetime>
  </property>
  <property fmtid="{D5CDD505-2E9C-101B-9397-08002B2CF9AE}" pid="3" name="LastSaved">
    <vt:filetime>2014-04-07T00:00:00Z</vt:filetime>
  </property>
</Properties>
</file>