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E4BC211C-13AC-4733-A038-F22DC87C35B4}"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E4BC211C-13AC-4733-A038-F22DC87C35B4}"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E4BC211C-13AC-4733-A038-F22DC87C35B4}" type="slidenum">
              <a:rPr lang="es-CO" smtClean="0"/>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0F6BF91F-03A1-4EC7-816E-B20F64ABEE91}" type="datetimeFigureOut">
              <a:rPr lang="es-CO" smtClean="0"/>
              <a:t>27/05/2016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E4BC211C-13AC-4733-A038-F22DC87C35B4}" type="slidenum">
              <a:rPr lang="es-CO" smtClean="0"/>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F6BF91F-03A1-4EC7-816E-B20F64ABEE91}" type="datetimeFigureOut">
              <a:rPr lang="es-CO" smtClean="0"/>
              <a:t>27/05/2016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4BC211C-13AC-4733-A038-F22DC87C35B4}" type="slidenum">
              <a:rPr lang="es-CO" smtClean="0"/>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548681"/>
            <a:ext cx="8458200" cy="720080"/>
          </a:xfrm>
        </p:spPr>
        <p:txBody>
          <a:bodyPr>
            <a:normAutofit/>
          </a:bodyPr>
          <a:lstStyle/>
          <a:p>
            <a:pPr algn="ctr"/>
            <a:r>
              <a:rPr lang="es-CO" sz="4000" b="1" dirty="0" smtClean="0">
                <a:latin typeface="Arial" pitchFamily="34" charset="0"/>
                <a:cs typeface="Arial" pitchFamily="34" charset="0"/>
              </a:rPr>
              <a:t>PALADAR DURO </a:t>
            </a:r>
            <a:endParaRPr lang="es-CO" sz="4000" b="1" dirty="0">
              <a:latin typeface="Arial" pitchFamily="34" charset="0"/>
              <a:cs typeface="Arial" pitchFamily="34" charset="0"/>
            </a:endParaRPr>
          </a:p>
        </p:txBody>
      </p:sp>
      <p:sp>
        <p:nvSpPr>
          <p:cNvPr id="3" name="2 Subtítulo"/>
          <p:cNvSpPr>
            <a:spLocks noGrp="1"/>
          </p:cNvSpPr>
          <p:nvPr>
            <p:ph type="subTitle" idx="1"/>
          </p:nvPr>
        </p:nvSpPr>
        <p:spPr>
          <a:xfrm>
            <a:off x="179512" y="1124744"/>
            <a:ext cx="4392488" cy="4536505"/>
          </a:xfrm>
        </p:spPr>
        <p:txBody>
          <a:bodyPr>
            <a:normAutofit/>
          </a:bodyPr>
          <a:lstStyle/>
          <a:p>
            <a:pPr algn="just"/>
            <a:r>
              <a:rPr lang="es-CO" sz="1800" dirty="0" smtClean="0">
                <a:latin typeface="Arial" pitchFamily="34" charset="0"/>
                <a:cs typeface="Arial" pitchFamily="34" charset="0"/>
              </a:rPr>
              <a:t>ubicado </a:t>
            </a:r>
            <a:r>
              <a:rPr lang="es-CO" sz="1800" dirty="0">
                <a:latin typeface="Arial" pitchFamily="34" charset="0"/>
                <a:cs typeface="Arial" pitchFamily="34" charset="0"/>
              </a:rPr>
              <a:t>anteriormente y fundado en los huesos palatinos y las apófisis palatinas del hueso maxilar subyacentes. Forma una superficie rígida contra la cual la lengua presiona para mover los alimentos al masticar. Tiene una sutura medial que forma un reborde, el </a:t>
            </a:r>
            <a:r>
              <a:rPr lang="es-CO" sz="1800" i="1" dirty="0">
                <a:latin typeface="Arial" pitchFamily="34" charset="0"/>
                <a:cs typeface="Arial" pitchFamily="34" charset="0"/>
              </a:rPr>
              <a:t>rafe </a:t>
            </a:r>
            <a:r>
              <a:rPr lang="es-CO" sz="1800" i="1" dirty="0" smtClean="0">
                <a:latin typeface="Arial" pitchFamily="34" charset="0"/>
                <a:cs typeface="Arial" pitchFamily="34" charset="0"/>
              </a:rPr>
              <a:t>palatino </a:t>
            </a:r>
            <a:r>
              <a:rPr lang="es-CO" sz="1800" dirty="0" smtClean="0">
                <a:latin typeface="Arial" pitchFamily="34" charset="0"/>
                <a:cs typeface="Arial" pitchFamily="34" charset="0"/>
              </a:rPr>
              <a:t>a </a:t>
            </a:r>
            <a:r>
              <a:rPr lang="es-CO" sz="1800" dirty="0">
                <a:latin typeface="Arial" pitchFamily="34" charset="0"/>
                <a:cs typeface="Arial" pitchFamily="34" charset="0"/>
              </a:rPr>
              <a:t>cuyos lados la mucosa es algo rugosa para aumentar el </a:t>
            </a:r>
            <a:r>
              <a:rPr lang="es-CO" sz="1800" dirty="0" smtClean="0">
                <a:latin typeface="Arial" pitchFamily="34" charset="0"/>
                <a:cs typeface="Arial" pitchFamily="34" charset="0"/>
              </a:rPr>
              <a:t>rozamiento.</a:t>
            </a:r>
          </a:p>
          <a:p>
            <a:pPr algn="just"/>
            <a:r>
              <a:rPr lang="es-CO" sz="1800" dirty="0">
                <a:latin typeface="Arial" pitchFamily="34" charset="0"/>
                <a:cs typeface="Arial" pitchFamily="34" charset="0"/>
              </a:rPr>
              <a:t> </a:t>
            </a:r>
            <a:r>
              <a:rPr lang="es-CO" sz="1800" dirty="0">
                <a:latin typeface="Arial" pitchFamily="34" charset="0"/>
                <a:cs typeface="Arial" pitchFamily="34" charset="0"/>
              </a:rPr>
              <a:t>E</a:t>
            </a:r>
            <a:r>
              <a:rPr lang="es-CO" sz="1800" dirty="0" smtClean="0">
                <a:latin typeface="Arial" pitchFamily="34" charset="0"/>
                <a:cs typeface="Arial" pitchFamily="34" charset="0"/>
              </a:rPr>
              <a:t>stá irrigado </a:t>
            </a:r>
            <a:r>
              <a:rPr lang="es-CO" sz="1800" dirty="0">
                <a:latin typeface="Arial" pitchFamily="34" charset="0"/>
                <a:cs typeface="Arial" pitchFamily="34" charset="0"/>
              </a:rPr>
              <a:t>e inervada por los nervios y arterias palatinas descendentes mayores, y también la arteria palatina descendente que se denomina menor o </a:t>
            </a:r>
            <a:r>
              <a:rPr lang="es-CO" sz="1800" dirty="0" smtClean="0">
                <a:latin typeface="Arial" pitchFamily="34" charset="0"/>
                <a:cs typeface="Arial" pitchFamily="34" charset="0"/>
              </a:rPr>
              <a:t>accesoria.</a:t>
            </a:r>
            <a:endParaRPr lang="es-CO" sz="1800" dirty="0">
              <a:latin typeface="Arial" pitchFamily="34" charset="0"/>
              <a:cs typeface="Arial" pitchFamily="34" charset="0"/>
            </a:endParaRPr>
          </a:p>
        </p:txBody>
      </p:sp>
      <p:pic>
        <p:nvPicPr>
          <p:cNvPr id="1028" name="Picture 4" descr="http://3.bp.blogspot.com/_q_qJDVpm3f4/SwGMb_9YX9I/AAAAAAAAAGc/Ah08Fnyh4m0/s640/maxilar-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132856"/>
            <a:ext cx="4395230" cy="3421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68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b="1" dirty="0" smtClean="0">
                <a:latin typeface="Arial" pitchFamily="34" charset="0"/>
                <a:cs typeface="Arial" pitchFamily="34" charset="0"/>
              </a:rPr>
              <a:t>ARRUGAS PALATINAS:</a:t>
            </a:r>
            <a:endParaRPr lang="es-CO" sz="2800" b="1" dirty="0">
              <a:latin typeface="Arial" pitchFamily="34" charset="0"/>
              <a:cs typeface="Arial" pitchFamily="34" charset="0"/>
            </a:endParaRPr>
          </a:p>
        </p:txBody>
      </p:sp>
      <p:sp>
        <p:nvSpPr>
          <p:cNvPr id="3" name="2 Marcador de contenido"/>
          <p:cNvSpPr>
            <a:spLocks noGrp="1"/>
          </p:cNvSpPr>
          <p:nvPr>
            <p:ph idx="1"/>
          </p:nvPr>
        </p:nvSpPr>
        <p:spPr>
          <a:xfrm>
            <a:off x="4788024" y="1592796"/>
            <a:ext cx="4203576" cy="5184576"/>
          </a:xfrm>
        </p:spPr>
        <p:txBody>
          <a:bodyPr>
            <a:normAutofit fontScale="77500" lnSpcReduction="20000"/>
          </a:bodyPr>
          <a:lstStyle/>
          <a:p>
            <a:pPr marL="0" indent="0">
              <a:buNone/>
            </a:pPr>
            <a:r>
              <a:rPr lang="es-CO" dirty="0"/>
              <a:t>Las </a:t>
            </a:r>
            <a:r>
              <a:rPr lang="es-CO" dirty="0" smtClean="0"/>
              <a:t>Arugas </a:t>
            </a:r>
            <a:r>
              <a:rPr lang="es-CO" dirty="0"/>
              <a:t>palatinas son 6 por </a:t>
            </a:r>
            <a:r>
              <a:rPr lang="es-CO" dirty="0" smtClean="0"/>
              <a:t>cada lado Son </a:t>
            </a:r>
            <a:r>
              <a:rPr lang="es-CO" dirty="0"/>
              <a:t>importantes porque contienen receptores para poder analizar el tamaño de la partícula del alimento, para ver en qué momento es tragado. Entonces cuando usted está masticando el alimento mucho rato, llega un punto en que de forma autónoma se traga, no lo puede controlar, y es porque las </a:t>
            </a:r>
            <a:r>
              <a:rPr lang="es-CO" dirty="0" smtClean="0"/>
              <a:t>arugas </a:t>
            </a:r>
            <a:r>
              <a:rPr lang="es-CO" dirty="0"/>
              <a:t>palatinas hacen ese trabajo contra la </a:t>
            </a:r>
            <a:r>
              <a:rPr lang="es-CO" dirty="0" smtClean="0"/>
              <a:t>lengua.</a:t>
            </a:r>
            <a:endParaRPr lang="es-CO" dirty="0"/>
          </a:p>
        </p:txBody>
      </p:sp>
      <p:pic>
        <p:nvPicPr>
          <p:cNvPr id="2050" name="Picture 2" descr="https://encrypted-tbn3.gstatic.com/images?q=tbn:ANd9GcRAwD-QuYxAJUe2LN_CAy9RmN4zT1sUMidw6g1TRoRqb46oGor0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564904"/>
            <a:ext cx="4072949"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117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randombar(horizontal)">
                                      <p:cBhvr>
                                        <p:cTn id="18"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TotalTime>
  <Words>120</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Viajes</vt:lpstr>
      <vt:lpstr>PALADAR DURO </vt:lpstr>
      <vt:lpstr>ARRUGAS PALATINAS: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PALADAR DURO</dc:title>
  <dc:creator>Sandra</dc:creator>
  <cp:lastModifiedBy>Sandra</cp:lastModifiedBy>
  <cp:revision>2</cp:revision>
  <dcterms:created xsi:type="dcterms:W3CDTF">2016-05-27T16:30:58Z</dcterms:created>
  <dcterms:modified xsi:type="dcterms:W3CDTF">2016-05-27T16:57:31Z</dcterms:modified>
</cp:coreProperties>
</file>